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7"/>
  </p:notesMasterIdLst>
  <p:handoutMasterIdLst>
    <p:handoutMasterId r:id="rId38"/>
  </p:handoutMasterIdLst>
  <p:sldIdLst>
    <p:sldId id="256" r:id="rId2"/>
    <p:sldId id="258" r:id="rId3"/>
    <p:sldId id="283" r:id="rId4"/>
    <p:sldId id="306" r:id="rId5"/>
    <p:sldId id="302" r:id="rId6"/>
    <p:sldId id="279" r:id="rId7"/>
    <p:sldId id="282" r:id="rId8"/>
    <p:sldId id="280" r:id="rId9"/>
    <p:sldId id="284" r:id="rId10"/>
    <p:sldId id="259" r:id="rId11"/>
    <p:sldId id="260" r:id="rId12"/>
    <p:sldId id="261" r:id="rId13"/>
    <p:sldId id="263" r:id="rId14"/>
    <p:sldId id="264" r:id="rId15"/>
    <p:sldId id="262" r:id="rId16"/>
    <p:sldId id="266" r:id="rId17"/>
    <p:sldId id="267" r:id="rId18"/>
    <p:sldId id="304" r:id="rId19"/>
    <p:sldId id="268" r:id="rId20"/>
    <p:sldId id="270" r:id="rId21"/>
    <p:sldId id="271" r:id="rId22"/>
    <p:sldId id="285" r:id="rId23"/>
    <p:sldId id="272" r:id="rId24"/>
    <p:sldId id="274" r:id="rId25"/>
    <p:sldId id="275" r:id="rId26"/>
    <p:sldId id="276" r:id="rId27"/>
    <p:sldId id="277" r:id="rId28"/>
    <p:sldId id="286" r:id="rId29"/>
    <p:sldId id="287" r:id="rId30"/>
    <p:sldId id="288" r:id="rId31"/>
    <p:sldId id="289" r:id="rId32"/>
    <p:sldId id="290" r:id="rId33"/>
    <p:sldId id="297" r:id="rId34"/>
    <p:sldId id="305" r:id="rId35"/>
    <p:sldId id="29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er, Linda  (DSHS/DBHR)" initials="B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5679" autoAdjust="0"/>
  </p:normalViewPr>
  <p:slideViewPr>
    <p:cSldViewPr>
      <p:cViewPr>
        <p:scale>
          <a:sx n="125" d="100"/>
          <a:sy n="125" d="100"/>
        </p:scale>
        <p:origin x="-72"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C99AFF-773E-43CE-A2A2-D7BB5EC14E30}" type="datetimeFigureOut">
              <a:rPr lang="en-US" smtClean="0"/>
              <a:pPr/>
              <a:t>3/12/2013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05CF4B-010C-4C40-BE73-E2EBAF4AF825}" type="slidenum">
              <a:rPr lang="en-US" smtClean="0"/>
              <a:pPr/>
              <a:t>‹#›</a:t>
            </a:fld>
            <a:endParaRPr lang="en-US"/>
          </a:p>
        </p:txBody>
      </p:sp>
    </p:spTree>
    <p:extLst>
      <p:ext uri="{BB962C8B-B14F-4D97-AF65-F5344CB8AC3E}">
        <p14:creationId xmlns:p14="http://schemas.microsoft.com/office/powerpoint/2010/main" val="3156731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82848-9BF3-44E6-BD58-F6E3CBAF1424}" type="datetimeFigureOut">
              <a:rPr lang="en-US" smtClean="0"/>
              <a:pPr/>
              <a:t>3/12/2013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9173F-D964-4CA6-8B00-1027E68CC990}" type="slidenum">
              <a:rPr lang="en-US" smtClean="0"/>
              <a:pPr/>
              <a:t>‹#›</a:t>
            </a:fld>
            <a:endParaRPr lang="en-US"/>
          </a:p>
        </p:txBody>
      </p:sp>
    </p:spTree>
    <p:extLst>
      <p:ext uri="{BB962C8B-B14F-4D97-AF65-F5344CB8AC3E}">
        <p14:creationId xmlns:p14="http://schemas.microsoft.com/office/powerpoint/2010/main" val="369120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1</a:t>
            </a:fld>
            <a:endParaRPr lang="en-US"/>
          </a:p>
        </p:txBody>
      </p:sp>
    </p:spTree>
    <p:extLst>
      <p:ext uri="{BB962C8B-B14F-4D97-AF65-F5344CB8AC3E}">
        <p14:creationId xmlns:p14="http://schemas.microsoft.com/office/powerpoint/2010/main" val="3797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reports will be posted on</a:t>
            </a:r>
            <a:r>
              <a:rPr lang="en-US" baseline="0" dirty="0" smtClean="0"/>
              <a:t> AskHYS, we want to quickly walk through the website. </a:t>
            </a:r>
          </a:p>
          <a:p>
            <a:endParaRPr lang="en-US" baseline="0" dirty="0" smtClean="0"/>
          </a:p>
          <a:p>
            <a:r>
              <a:rPr lang="en-US" dirty="0" smtClean="0"/>
              <a:t>Currently,</a:t>
            </a:r>
            <a:r>
              <a:rPr lang="en-US" baseline="0" dirty="0" smtClean="0"/>
              <a:t> AskHYS only fully functions with Internet Explorer. </a:t>
            </a:r>
          </a:p>
          <a:p>
            <a:r>
              <a:rPr lang="en-US" baseline="0" dirty="0" smtClean="0"/>
              <a:t>You may be able to see most of the content on AskHYS with other internet browsers, (like Google Chrome, </a:t>
            </a:r>
            <a:r>
              <a:rPr lang="en-US" baseline="0" dirty="0" err="1" smtClean="0"/>
              <a:t>Moxilla</a:t>
            </a:r>
            <a:r>
              <a:rPr lang="en-US" baseline="0" dirty="0" smtClean="0"/>
              <a:t>-Firefox, or Safari), but you won’t be able to open the actual reports. </a:t>
            </a:r>
          </a:p>
          <a:p>
            <a:endParaRPr lang="en-US" baseline="0" dirty="0" smtClean="0"/>
          </a:p>
          <a:p>
            <a:r>
              <a:rPr lang="en-US" baseline="0" dirty="0" smtClean="0"/>
              <a:t>We apologize for the inconvenience and are hoping to have this updated in the near future. </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10</a:t>
            </a:fld>
            <a:endParaRPr lang="en-US"/>
          </a:p>
        </p:txBody>
      </p:sp>
    </p:spTree>
    <p:extLst>
      <p:ext uri="{BB962C8B-B14F-4D97-AF65-F5344CB8AC3E}">
        <p14:creationId xmlns:p14="http://schemas.microsoft.com/office/powerpoint/2010/main" val="370952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find your 2012 HYS reports, select HYS Results, then Frequency Reports from the dropdown menu. </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11</a:t>
            </a:fld>
            <a:endParaRPr lang="en-US"/>
          </a:p>
        </p:txBody>
      </p:sp>
    </p:spTree>
    <p:extLst>
      <p:ext uri="{BB962C8B-B14F-4D97-AF65-F5344CB8AC3E}">
        <p14:creationId xmlns:p14="http://schemas.microsoft.com/office/powerpoint/2010/main" val="104075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is on the Frequency Report webpage: </a:t>
            </a:r>
          </a:p>
          <a:p>
            <a:endParaRPr lang="en-US" dirty="0" smtClean="0"/>
          </a:p>
          <a:p>
            <a:pPr marL="171450" indent="-171450">
              <a:buFont typeface="Arial" pitchFamily="34" charset="0"/>
              <a:buChar char="•"/>
            </a:pPr>
            <a:r>
              <a:rPr lang="en-US" baseline="0" dirty="0" smtClean="0"/>
              <a:t>Year - currently, reports are available from 2002 to 2010.  The option for 2012 will be added when the reports are posted.</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Locations – there are dropdown menus for State, ESD and county, school district and school-level reports.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Additional Reports are also included below. The 2010 Analytic Report includes past results by topic and includes trend results.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If you click on the blue County bar it will turn green. You can see the list of reports that are available by grade. </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539173F-D964-4CA6-8B00-1027E68CC990}" type="slidenum">
              <a:rPr lang="en-US" smtClean="0"/>
              <a:pPr/>
              <a:t>12</a:t>
            </a:fld>
            <a:endParaRPr lang="en-US"/>
          </a:p>
        </p:txBody>
      </p:sp>
    </p:spTree>
    <p:extLst>
      <p:ext uri="{BB962C8B-B14F-4D97-AF65-F5344CB8AC3E}">
        <p14:creationId xmlns:p14="http://schemas.microsoft.com/office/powerpoint/2010/main" val="153753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open a report, click on the word “Yes”. </a:t>
            </a:r>
          </a:p>
          <a:p>
            <a:endParaRPr lang="en-US" baseline="0" dirty="0" smtClean="0"/>
          </a:p>
          <a:p>
            <a:r>
              <a:rPr lang="en-US" baseline="0" dirty="0" smtClean="0"/>
              <a:t>Some counties may not have results due to low participation.</a:t>
            </a:r>
          </a:p>
          <a:p>
            <a:endParaRPr lang="en-US" baseline="0" dirty="0" smtClean="0"/>
          </a:p>
        </p:txBody>
      </p:sp>
      <p:sp>
        <p:nvSpPr>
          <p:cNvPr id="4" name="Slide Number Placeholder 3"/>
          <p:cNvSpPr>
            <a:spLocks noGrp="1"/>
          </p:cNvSpPr>
          <p:nvPr>
            <p:ph type="sldNum" sz="quarter" idx="10"/>
          </p:nvPr>
        </p:nvSpPr>
        <p:spPr/>
        <p:txBody>
          <a:bodyPr/>
          <a:lstStyle/>
          <a:p>
            <a:fld id="{D539173F-D964-4CA6-8B00-1027E68CC990}" type="slidenum">
              <a:rPr lang="en-US" smtClean="0"/>
              <a:pPr/>
              <a:t>13</a:t>
            </a:fld>
            <a:endParaRPr lang="en-US"/>
          </a:p>
        </p:txBody>
      </p:sp>
    </p:spTree>
    <p:extLst>
      <p:ext uri="{BB962C8B-B14F-4D97-AF65-F5344CB8AC3E}">
        <p14:creationId xmlns:p14="http://schemas.microsoft.com/office/powerpoint/2010/main" val="193255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If you click on the blue School bar, you</a:t>
            </a:r>
            <a:r>
              <a:rPr lang="en-US" baseline="0" dirty="0" smtClean="0">
                <a:solidFill>
                  <a:srgbClr val="FF0000"/>
                </a:solidFill>
              </a:rPr>
              <a:t> shouldn’t see any schools listed.</a:t>
            </a:r>
          </a:p>
          <a:p>
            <a:endParaRPr lang="en-US"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If you click on the blue School District bar, you will only see a list of a few Seattle health planning areas (since they were made public).</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If your</a:t>
            </a:r>
            <a:r>
              <a:rPr lang="en-US" baseline="0" dirty="0" smtClean="0">
                <a:solidFill>
                  <a:srgbClr val="FF0000"/>
                </a:solidFill>
              </a:rPr>
              <a:t> district is interested in making their data public on AskHYS, please let us know.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539173F-D964-4CA6-8B00-1027E68CC990}" type="slidenum">
              <a:rPr lang="en-US" smtClean="0"/>
              <a:pPr/>
              <a:t>14</a:t>
            </a:fld>
            <a:endParaRPr lang="en-US"/>
          </a:p>
        </p:txBody>
      </p:sp>
    </p:spTree>
    <p:extLst>
      <p:ext uri="{BB962C8B-B14F-4D97-AF65-F5344CB8AC3E}">
        <p14:creationId xmlns:p14="http://schemas.microsoft.com/office/powerpoint/2010/main" val="1537538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p>
          <a:p>
            <a:endParaRPr lang="en-US" dirty="0" smtClean="0"/>
          </a:p>
          <a:p>
            <a:r>
              <a:rPr lang="en-US" dirty="0" smtClean="0"/>
              <a:t>State,</a:t>
            </a:r>
            <a:r>
              <a:rPr lang="en-US" baseline="0" dirty="0" smtClean="0"/>
              <a:t> county and ESD reports are available to the public. They will be posted on AskHYS if they meet the qualifications for generating a report. </a:t>
            </a:r>
          </a:p>
          <a:p>
            <a:pPr lvl="1"/>
            <a:r>
              <a:rPr lang="en-US" baseline="0" dirty="0" smtClean="0"/>
              <a:t>For example, counties need to have at least a 40% response rate and include results from two or more school districts*. </a:t>
            </a:r>
          </a:p>
          <a:p>
            <a:endParaRPr lang="en-US" baseline="0" dirty="0" smtClean="0"/>
          </a:p>
          <a:p>
            <a:r>
              <a:rPr lang="en-US" baseline="0" dirty="0" smtClean="0"/>
              <a:t>*Some counties with only one school district have county results. This is because the school district gave the Washington State Department of Health to use their district/building results for a county-level report. </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15</a:t>
            </a:fld>
            <a:endParaRPr lang="en-US"/>
          </a:p>
        </p:txBody>
      </p:sp>
    </p:spTree>
    <p:extLst>
      <p:ext uri="{BB962C8B-B14F-4D97-AF65-F5344CB8AC3E}">
        <p14:creationId xmlns:p14="http://schemas.microsoft.com/office/powerpoint/2010/main" val="227201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already have permission for school district and/or building results, you will have an AskHYS user</a:t>
            </a:r>
            <a:r>
              <a:rPr lang="en-US" baseline="0" dirty="0" smtClean="0"/>
              <a:t> id and password. </a:t>
            </a:r>
          </a:p>
          <a:p>
            <a:r>
              <a:rPr lang="en-US" dirty="0" smtClean="0"/>
              <a:t>Go back</a:t>
            </a:r>
            <a:r>
              <a:rPr lang="en-US" baseline="0" dirty="0" smtClean="0"/>
              <a:t> to main page and click on Log On.</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16</a:t>
            </a:fld>
            <a:endParaRPr lang="en-US"/>
          </a:p>
        </p:txBody>
      </p:sp>
    </p:spTree>
    <p:extLst>
      <p:ext uri="{BB962C8B-B14F-4D97-AF65-F5344CB8AC3E}">
        <p14:creationId xmlns:p14="http://schemas.microsoft.com/office/powerpoint/2010/main" val="428293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have a user name and password,</a:t>
            </a:r>
            <a:r>
              <a:rPr lang="en-US" baseline="0" dirty="0" smtClean="0"/>
              <a:t> you can click on the link below, “Need health getting access to district and building results?” to find out more information about how to get them. </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17</a:t>
            </a:fld>
            <a:endParaRPr lang="en-US"/>
          </a:p>
        </p:txBody>
      </p:sp>
    </p:spTree>
    <p:extLst>
      <p:ext uri="{BB962C8B-B14F-4D97-AF65-F5344CB8AC3E}">
        <p14:creationId xmlns:p14="http://schemas.microsoft.com/office/powerpoint/2010/main" val="117994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instructions provided</a:t>
            </a:r>
            <a:r>
              <a:rPr lang="en-US" baseline="0" dirty="0" smtClean="0"/>
              <a:t> walk you through the process for obtaining a log in for AskHYS school district and/or building results. </a:t>
            </a:r>
          </a:p>
          <a:p>
            <a:endParaRPr lang="en-US" baseline="0" dirty="0" smtClean="0"/>
          </a:p>
          <a:p>
            <a:r>
              <a:rPr lang="en-US" baseline="0" dirty="0" smtClean="0"/>
              <a:t>1. Before you attempt to get results, you may want to make sure results are available. </a:t>
            </a:r>
          </a:p>
          <a:p>
            <a:r>
              <a:rPr lang="en-US" baseline="0" dirty="0" smtClean="0"/>
              <a:t>There are a number of reasons you might not be able to get results for the location/grade/year you’re looking for. </a:t>
            </a:r>
          </a:p>
          <a:p>
            <a:r>
              <a:rPr lang="en-US" baseline="0" dirty="0" smtClean="0"/>
              <a:t>They may not have participated or met the requirements for producing a report. </a:t>
            </a:r>
          </a:p>
          <a:p>
            <a:r>
              <a:rPr lang="en-US" baseline="0" dirty="0" smtClean="0"/>
              <a:t>For example, smaller school districts with only one high school will not have district results for 10</a:t>
            </a:r>
            <a:r>
              <a:rPr lang="en-US" baseline="30000" dirty="0" smtClean="0"/>
              <a:t>th</a:t>
            </a:r>
            <a:r>
              <a:rPr lang="en-US" baseline="0" dirty="0" smtClean="0"/>
              <a:t> and 12</a:t>
            </a:r>
            <a:r>
              <a:rPr lang="en-US" baseline="30000" dirty="0" smtClean="0"/>
              <a:t>th</a:t>
            </a:r>
            <a:r>
              <a:rPr lang="en-US" baseline="0" dirty="0" smtClean="0"/>
              <a:t> grade. School building results were only generated for that district. </a:t>
            </a:r>
          </a:p>
          <a:p>
            <a:endParaRPr lang="en-US" baseline="0" dirty="0" smtClean="0"/>
          </a:p>
          <a:p>
            <a:r>
              <a:rPr lang="en-US" baseline="0" dirty="0" smtClean="0"/>
              <a:t>2. You need to get permission from the school district administration. </a:t>
            </a:r>
          </a:p>
          <a:p>
            <a:r>
              <a:rPr lang="en-US" baseline="0" dirty="0" smtClean="0"/>
              <a:t>Some of you may already work with the district and have a relationship, so asking for permission may be easy. </a:t>
            </a:r>
          </a:p>
          <a:p>
            <a:r>
              <a:rPr lang="en-US" baseline="0" dirty="0" smtClean="0"/>
              <a:t>If you don’t, you’ll want to explain who you are and what you will be using their results for – build up a relationship so the school district will be comfortable sharing with you. </a:t>
            </a:r>
          </a:p>
          <a:p>
            <a:r>
              <a:rPr lang="en-US" baseline="0" dirty="0" smtClean="0"/>
              <a:t>If you’re not sure who to contact, there is a link to OSPI’s school district directory. </a:t>
            </a:r>
          </a:p>
          <a:p>
            <a:endParaRPr lang="en-US" baseline="0" dirty="0" smtClean="0"/>
          </a:p>
          <a:p>
            <a:r>
              <a:rPr lang="en-US" baseline="0" dirty="0" smtClean="0"/>
              <a:t>3. After you receive district permission, the process may vary a little. </a:t>
            </a:r>
          </a:p>
          <a:p>
            <a:r>
              <a:rPr lang="en-US" baseline="0" dirty="0" smtClean="0"/>
              <a:t>Ultimately, you need to receive a log in with school district and/or building HYS access through OSPI’s EDS (Educational Data System).  District Security Managers oversee this access and can set you us with your log in.  A link to the list of Security Managers is provided. They will most likely email you information about how to sign into the EDS system and activate your AskHYS user name and password.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539173F-D964-4CA6-8B00-1027E68CC990}" type="slidenum">
              <a:rPr lang="en-US" smtClean="0"/>
              <a:pPr/>
              <a:t>19</a:t>
            </a:fld>
            <a:endParaRPr lang="en-US"/>
          </a:p>
        </p:txBody>
      </p:sp>
    </p:spTree>
    <p:extLst>
      <p:ext uri="{BB962C8B-B14F-4D97-AF65-F5344CB8AC3E}">
        <p14:creationId xmlns:p14="http://schemas.microsoft.com/office/powerpoint/2010/main" val="377741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your user name</a:t>
            </a:r>
            <a:r>
              <a:rPr lang="en-US" baseline="0" dirty="0" smtClean="0"/>
              <a:t> and password, you can log on. </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20</a:t>
            </a:fld>
            <a:endParaRPr lang="en-US"/>
          </a:p>
        </p:txBody>
      </p:sp>
    </p:spTree>
    <p:extLst>
      <p:ext uri="{BB962C8B-B14F-4D97-AF65-F5344CB8AC3E}">
        <p14:creationId xmlns:p14="http://schemas.microsoft.com/office/powerpoint/2010/main" val="363301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2</a:t>
            </a:fld>
            <a:endParaRPr lang="en-US"/>
          </a:p>
        </p:txBody>
      </p:sp>
    </p:spTree>
    <p:extLst>
      <p:ext uri="{BB962C8B-B14F-4D97-AF65-F5344CB8AC3E}">
        <p14:creationId xmlns:p14="http://schemas.microsoft.com/office/powerpoint/2010/main" val="4096189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successfully logged on, you will receive this</a:t>
            </a:r>
            <a:r>
              <a:rPr lang="en-US" baseline="0" dirty="0" smtClean="0"/>
              <a:t> message. </a:t>
            </a:r>
          </a:p>
          <a:p>
            <a:endParaRPr lang="en-US" baseline="0" dirty="0" smtClean="0"/>
          </a:p>
          <a:p>
            <a:r>
              <a:rPr lang="en-US" baseline="0" dirty="0" smtClean="0"/>
              <a:t>There is a note her to remind you that district results may not be available for many smaller districts. Be sure to look for school building results if district results are not available.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21</a:t>
            </a:fld>
            <a:endParaRPr lang="en-US"/>
          </a:p>
        </p:txBody>
      </p:sp>
    </p:spTree>
    <p:extLst>
      <p:ext uri="{BB962C8B-B14F-4D97-AF65-F5344CB8AC3E}">
        <p14:creationId xmlns:p14="http://schemas.microsoft.com/office/powerpoint/2010/main" val="1448363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go back to the Frequency Report webpage. </a:t>
            </a:r>
          </a:p>
          <a:p>
            <a:r>
              <a:rPr lang="en-US" dirty="0" smtClean="0"/>
              <a:t>If we selected the School</a:t>
            </a:r>
            <a:r>
              <a:rPr lang="en-US" baseline="0" dirty="0" smtClean="0"/>
              <a:t> blue bar, we now see some schools in the dropdown menu. </a:t>
            </a:r>
          </a:p>
          <a:p>
            <a:endParaRPr lang="en-US" baseline="0" dirty="0" smtClean="0"/>
          </a:p>
          <a:p>
            <a:r>
              <a:rPr lang="en-US" baseline="0" dirty="0" smtClean="0"/>
              <a:t>Notice that not all schools have results. </a:t>
            </a:r>
          </a:p>
          <a:p>
            <a:r>
              <a:rPr lang="en-US" baseline="0" dirty="0" smtClean="0"/>
              <a:t>In this example, My School District is small. The 6</a:t>
            </a:r>
            <a:r>
              <a:rPr lang="en-US" baseline="30000" dirty="0" smtClean="0"/>
              <a:t>th</a:t>
            </a:r>
            <a:r>
              <a:rPr lang="en-US" baseline="0" dirty="0" smtClean="0"/>
              <a:t> and 8</a:t>
            </a:r>
            <a:r>
              <a:rPr lang="en-US" baseline="30000" dirty="0" smtClean="0"/>
              <a:t>th</a:t>
            </a:r>
            <a:r>
              <a:rPr lang="en-US" baseline="0" dirty="0" smtClean="0"/>
              <a:t> graders at My Middle School participated, but there were enough students in the 6</a:t>
            </a:r>
            <a:r>
              <a:rPr lang="en-US" baseline="30000" dirty="0" smtClean="0"/>
              <a:t>th</a:t>
            </a:r>
            <a:r>
              <a:rPr lang="en-US" baseline="0" dirty="0" smtClean="0"/>
              <a:t> grade to receive a report.</a:t>
            </a:r>
            <a:endParaRPr lang="en-US" dirty="0" smtClean="0"/>
          </a:p>
          <a:p>
            <a:endParaRPr lang="en-US" dirty="0" smtClean="0"/>
          </a:p>
          <a:p>
            <a:r>
              <a:rPr lang="en-US" dirty="0" smtClean="0"/>
              <a:t>The</a:t>
            </a:r>
            <a:r>
              <a:rPr lang="en-US" baseline="0" dirty="0" smtClean="0"/>
              <a:t> format for the 2012 frequency reports was updated, so l</a:t>
            </a:r>
            <a:r>
              <a:rPr lang="en-US" dirty="0" smtClean="0"/>
              <a:t>et’s quickly look at</a:t>
            </a:r>
            <a:r>
              <a:rPr lang="en-US" baseline="0" dirty="0" smtClean="0"/>
              <a:t> the first few pages of the 0</a:t>
            </a:r>
            <a:r>
              <a:rPr lang="en-US" baseline="30000" dirty="0" smtClean="0"/>
              <a:t>th</a:t>
            </a:r>
            <a:r>
              <a:rPr lang="en-US" baseline="0" dirty="0" smtClean="0"/>
              <a:t> grade report for My High School. </a:t>
            </a:r>
            <a:endParaRPr lang="en-US" dirty="0" smtClean="0"/>
          </a:p>
        </p:txBody>
      </p:sp>
      <p:sp>
        <p:nvSpPr>
          <p:cNvPr id="4" name="Slide Number Placeholder 3"/>
          <p:cNvSpPr>
            <a:spLocks noGrp="1"/>
          </p:cNvSpPr>
          <p:nvPr>
            <p:ph type="sldNum" sz="quarter" idx="10"/>
          </p:nvPr>
        </p:nvSpPr>
        <p:spPr/>
        <p:txBody>
          <a:bodyPr/>
          <a:lstStyle/>
          <a:p>
            <a:fld id="{D539173F-D964-4CA6-8B00-1027E68CC990}" type="slidenum">
              <a:rPr lang="en-US" smtClean="0"/>
              <a:pPr/>
              <a:t>23</a:t>
            </a:fld>
            <a:endParaRPr lang="en-US"/>
          </a:p>
        </p:txBody>
      </p:sp>
    </p:spTree>
    <p:extLst>
      <p:ext uri="{BB962C8B-B14F-4D97-AF65-F5344CB8AC3E}">
        <p14:creationId xmlns:p14="http://schemas.microsoft.com/office/powerpoint/2010/main" val="1503182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title gives you the year, the school name and the grade level of the report.</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24</a:t>
            </a:fld>
            <a:endParaRPr lang="en-US"/>
          </a:p>
        </p:txBody>
      </p:sp>
    </p:spTree>
    <p:extLst>
      <p:ext uri="{BB962C8B-B14F-4D97-AF65-F5344CB8AC3E}">
        <p14:creationId xmlns:p14="http://schemas.microsoft.com/office/powerpoint/2010/main" val="748400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2</a:t>
            </a:r>
          </a:p>
          <a:p>
            <a:r>
              <a:rPr lang="en-US" baseline="0" dirty="0" smtClean="0"/>
              <a:t>Let’s you know about number of students who participated in the survey, the number of valid responses (the responses used to generate this report), the estimated number of students, and the overall participation response rate. </a:t>
            </a:r>
          </a:p>
          <a:p>
            <a:endParaRPr lang="en-US" dirty="0" smtClean="0"/>
          </a:p>
          <a:p>
            <a:r>
              <a:rPr lang="en-US" dirty="0" smtClean="0"/>
              <a:t>There is also</a:t>
            </a:r>
            <a:r>
              <a:rPr lang="en-US" baseline="0" dirty="0" smtClean="0"/>
              <a:t> information about how to interpret your response rate and some cautions about potential bias. </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25</a:t>
            </a:fld>
            <a:endParaRPr lang="en-US"/>
          </a:p>
        </p:txBody>
      </p:sp>
    </p:spTree>
    <p:extLst>
      <p:ext uri="{BB962C8B-B14F-4D97-AF65-F5344CB8AC3E}">
        <p14:creationId xmlns:p14="http://schemas.microsoft.com/office/powerpoint/2010/main" val="2451404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 </a:t>
            </a:r>
          </a:p>
          <a:p>
            <a:r>
              <a:rPr lang="en-US" dirty="0" smtClean="0"/>
              <a:t>Provides results for just a few</a:t>
            </a:r>
            <a:r>
              <a:rPr lang="en-US" baseline="0" dirty="0" smtClean="0"/>
              <a:t> popular HYS questions and a chart that compares your results to the statewide sample results. </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26</a:t>
            </a:fld>
            <a:endParaRPr lang="en-US"/>
          </a:p>
        </p:txBody>
      </p:sp>
    </p:spTree>
    <p:extLst>
      <p:ext uri="{BB962C8B-B14F-4D97-AF65-F5344CB8AC3E}">
        <p14:creationId xmlns:p14="http://schemas.microsoft.com/office/powerpoint/2010/main" val="2920122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4</a:t>
            </a:r>
          </a:p>
          <a:p>
            <a:r>
              <a:rPr lang="en-US" dirty="0" smtClean="0"/>
              <a:t>Includes results by gender for just a few</a:t>
            </a:r>
            <a:r>
              <a:rPr lang="en-US" baseline="0" dirty="0" smtClean="0"/>
              <a:t> popular HYS questions. </a:t>
            </a:r>
          </a:p>
          <a:p>
            <a:r>
              <a:rPr lang="en-US" baseline="0" dirty="0" smtClean="0"/>
              <a:t>The results for both females and males are provided for your students and for students statewide. </a:t>
            </a:r>
          </a:p>
          <a:p>
            <a:r>
              <a:rPr lang="en-US" baseline="0" dirty="0" smtClean="0"/>
              <a:t>The results of a statistical test to determine if the results between females and males are statistically significant are provided as a p-value. </a:t>
            </a:r>
          </a:p>
          <a:p>
            <a:r>
              <a:rPr lang="en-US" baseline="0" dirty="0" smtClean="0"/>
              <a:t>If the p-value is less than 0.05, then the difference between females and males is significant. </a:t>
            </a:r>
          </a:p>
          <a:p>
            <a:endParaRPr lang="en-US" baseline="0" dirty="0" smtClean="0"/>
          </a:p>
          <a:p>
            <a:r>
              <a:rPr lang="en-US" baseline="0" dirty="0" smtClean="0"/>
              <a:t>To run results by gender (or by any other measure), a minimum number of respondents is required. </a:t>
            </a:r>
          </a:p>
          <a:p>
            <a:r>
              <a:rPr lang="en-US" baseline="0" dirty="0" smtClean="0"/>
              <a:t>Many schools, districts and smaller counties – we may not be able to report their results by gender. More information about this is provided on the page. </a:t>
            </a:r>
          </a:p>
          <a:p>
            <a:r>
              <a:rPr lang="en-US" baseline="0" dirty="0" smtClean="0"/>
              <a:t>If you don’t have results by gender, the statewide results may give you an idea if there is generally a difference. </a:t>
            </a:r>
          </a:p>
        </p:txBody>
      </p:sp>
      <p:sp>
        <p:nvSpPr>
          <p:cNvPr id="4" name="Slide Number Placeholder 3"/>
          <p:cNvSpPr>
            <a:spLocks noGrp="1"/>
          </p:cNvSpPr>
          <p:nvPr>
            <p:ph type="sldNum" sz="quarter" idx="10"/>
          </p:nvPr>
        </p:nvSpPr>
        <p:spPr/>
        <p:txBody>
          <a:bodyPr/>
          <a:lstStyle/>
          <a:p>
            <a:fld id="{D539173F-D964-4CA6-8B00-1027E68CC990}" type="slidenum">
              <a:rPr lang="en-US" smtClean="0"/>
              <a:pPr/>
              <a:t>27</a:t>
            </a:fld>
            <a:endParaRPr lang="en-US"/>
          </a:p>
        </p:txBody>
      </p:sp>
    </p:spTree>
    <p:extLst>
      <p:ext uri="{BB962C8B-B14F-4D97-AF65-F5344CB8AC3E}">
        <p14:creationId xmlns:p14="http://schemas.microsoft.com/office/powerpoint/2010/main" val="282580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Pages</a:t>
            </a:r>
            <a:r>
              <a:rPr lang="en-US" baseline="0" dirty="0" smtClean="0"/>
              <a:t> 5 and 6</a:t>
            </a:r>
          </a:p>
          <a:p>
            <a:r>
              <a:rPr lang="en-US" baseline="0" dirty="0" smtClean="0"/>
              <a:t>These two pages are new. They are designed to help you interpret your results. </a:t>
            </a:r>
          </a:p>
          <a:p>
            <a:r>
              <a:rPr lang="en-US" baseline="0" dirty="0" smtClean="0"/>
              <a:t>Page 5 explains “N’s”, that is the number of students who took the survey or answered a particular survey question. </a:t>
            </a:r>
          </a:p>
          <a:p>
            <a:r>
              <a:rPr lang="en-US" baseline="0" dirty="0" smtClean="0"/>
              <a:t>Depending on the question, the N can change – so information about the reasons for changing N’s is provided.  </a:t>
            </a:r>
          </a:p>
          <a:p>
            <a:endParaRPr lang="en-US" baseline="0" dirty="0" smtClean="0"/>
          </a:p>
          <a:p>
            <a:r>
              <a:rPr lang="en-US" baseline="0" dirty="0" smtClean="0"/>
              <a:t>Information about interpreting and using confidence intervals is provided on page 6 All of the results in your report include confidence intervals. </a:t>
            </a:r>
          </a:p>
          <a:p>
            <a:endParaRPr lang="en-US" baseline="0" dirty="0" smtClean="0"/>
          </a:p>
          <a:p>
            <a:r>
              <a:rPr lang="en-US" baseline="0" dirty="0" smtClean="0"/>
              <a:t>Links to further information to help you interpret your results are also included. </a:t>
            </a:r>
          </a:p>
        </p:txBody>
      </p:sp>
      <p:sp>
        <p:nvSpPr>
          <p:cNvPr id="4" name="Slide Number Placeholder 3"/>
          <p:cNvSpPr>
            <a:spLocks noGrp="1"/>
          </p:cNvSpPr>
          <p:nvPr>
            <p:ph type="sldNum" sz="quarter" idx="10"/>
          </p:nvPr>
        </p:nvSpPr>
        <p:spPr/>
        <p:txBody>
          <a:bodyPr/>
          <a:lstStyle/>
          <a:p>
            <a:fld id="{D539173F-D964-4CA6-8B00-1027E68CC990}" type="slidenum">
              <a:rPr lang="en-US" smtClean="0"/>
              <a:pPr/>
              <a:t>28</a:t>
            </a:fld>
            <a:endParaRPr lang="en-US"/>
          </a:p>
        </p:txBody>
      </p:sp>
    </p:spTree>
    <p:extLst>
      <p:ext uri="{BB962C8B-B14F-4D97-AF65-F5344CB8AC3E}">
        <p14:creationId xmlns:p14="http://schemas.microsoft.com/office/powerpoint/2010/main" val="24180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a:t>
            </a:r>
            <a:r>
              <a:rPr lang="en-US" baseline="0" dirty="0" smtClean="0"/>
              <a:t> at page 7 – the actual results f</a:t>
            </a:r>
            <a:r>
              <a:rPr lang="en-US" dirty="0" smtClean="0"/>
              <a:t>or each question and response</a:t>
            </a:r>
            <a:r>
              <a:rPr lang="en-US" baseline="0" dirty="0" smtClean="0"/>
              <a:t> students could select are provided.</a:t>
            </a:r>
          </a:p>
          <a:p>
            <a:r>
              <a:rPr lang="en-US" baseline="0" dirty="0" smtClean="0"/>
              <a:t>The results for each question include the percent of students who selected a response and their confidence interval, and the N (number of total respondents for the question). </a:t>
            </a:r>
          </a:p>
          <a:p>
            <a:endParaRPr lang="en-US" baseline="0" dirty="0" smtClean="0"/>
          </a:p>
        </p:txBody>
      </p:sp>
      <p:sp>
        <p:nvSpPr>
          <p:cNvPr id="4" name="Slide Number Placeholder 3"/>
          <p:cNvSpPr>
            <a:spLocks noGrp="1"/>
          </p:cNvSpPr>
          <p:nvPr>
            <p:ph type="sldNum" sz="quarter" idx="10"/>
          </p:nvPr>
        </p:nvSpPr>
        <p:spPr/>
        <p:txBody>
          <a:bodyPr/>
          <a:lstStyle/>
          <a:p>
            <a:fld id="{D539173F-D964-4CA6-8B00-1027E68CC990}" type="slidenum">
              <a:rPr lang="en-US" smtClean="0"/>
              <a:pPr/>
              <a:t>29</a:t>
            </a:fld>
            <a:endParaRPr lang="en-US"/>
          </a:p>
        </p:txBody>
      </p:sp>
    </p:spTree>
    <p:extLst>
      <p:ext uri="{BB962C8B-B14F-4D97-AF65-F5344CB8AC3E}">
        <p14:creationId xmlns:p14="http://schemas.microsoft.com/office/powerpoint/2010/main" val="216539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30</a:t>
            </a:fld>
            <a:endParaRPr lang="en-US"/>
          </a:p>
        </p:txBody>
      </p:sp>
    </p:spTree>
    <p:extLst>
      <p:ext uri="{BB962C8B-B14F-4D97-AF65-F5344CB8AC3E}">
        <p14:creationId xmlns:p14="http://schemas.microsoft.com/office/powerpoint/2010/main" val="2392000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Topical</a:t>
            </a:r>
            <a:r>
              <a:rPr lang="en-US" baseline="0" dirty="0" smtClean="0"/>
              <a:t> factsheets for 2012 will be available soon. </a:t>
            </a:r>
          </a:p>
          <a:p>
            <a:endParaRPr lang="en-US" baseline="0" dirty="0" smtClean="0"/>
          </a:p>
          <a:p>
            <a:r>
              <a:rPr lang="en-US" baseline="0" dirty="0" smtClean="0"/>
              <a:t>These fact sheets include key measures for specific topics, trend results and comparisons to state results.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539173F-D964-4CA6-8B00-1027E68CC990}" type="slidenum">
              <a:rPr lang="en-US" smtClean="0"/>
              <a:pPr/>
              <a:t>31</a:t>
            </a:fld>
            <a:endParaRPr lang="en-US"/>
          </a:p>
        </p:txBody>
      </p:sp>
    </p:spTree>
    <p:extLst>
      <p:ext uri="{BB962C8B-B14F-4D97-AF65-F5344CB8AC3E}">
        <p14:creationId xmlns:p14="http://schemas.microsoft.com/office/powerpoint/2010/main" val="234283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3</a:t>
            </a:fld>
            <a:endParaRPr lang="en-US"/>
          </a:p>
        </p:txBody>
      </p:sp>
    </p:spTree>
    <p:extLst>
      <p:ext uri="{BB962C8B-B14F-4D97-AF65-F5344CB8AC3E}">
        <p14:creationId xmlns:p14="http://schemas.microsoft.com/office/powerpoint/2010/main" val="1315217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Contacts page provides you a email</a:t>
            </a:r>
            <a:r>
              <a:rPr lang="en-US" baseline="0" dirty="0" smtClean="0"/>
              <a:t> addresses and phone numbers for a person at each JSPC agency. </a:t>
            </a:r>
          </a:p>
          <a:p>
            <a:r>
              <a:rPr lang="en-US" baseline="0" dirty="0" smtClean="0"/>
              <a:t>It also includes each agencies website.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About webpage</a:t>
            </a:r>
            <a:r>
              <a:rPr lang="en-US" baseline="0" dirty="0" smtClean="0"/>
              <a:t> provides some background about HYS.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Training </a:t>
            </a:r>
            <a:r>
              <a:rPr lang="en-US" baseline="0" dirty="0" smtClean="0"/>
              <a:t> webpage will include this presentation and past HYS-related trainings.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presentation will be posted on the Training webpage after the Webinar.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32</a:t>
            </a:fld>
            <a:endParaRPr lang="en-US"/>
          </a:p>
        </p:txBody>
      </p:sp>
    </p:spTree>
    <p:extLst>
      <p:ext uri="{BB962C8B-B14F-4D97-AF65-F5344CB8AC3E}">
        <p14:creationId xmlns:p14="http://schemas.microsoft.com/office/powerpoint/2010/main" val="345829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a:t>
            </a:r>
            <a:r>
              <a:rPr lang="en-US" baseline="0" dirty="0" smtClean="0"/>
              <a:t> this presentation we refer to “frequency reports” and use that term interchangeably with the word “reports” or “results”. </a:t>
            </a:r>
          </a:p>
          <a:p>
            <a:endParaRPr lang="en-US" baseline="0" dirty="0" smtClean="0"/>
          </a:p>
          <a:p>
            <a:r>
              <a:rPr lang="en-US" baseline="0" dirty="0" smtClean="0"/>
              <a:t>The reports that we are talking about now are frequency reports. </a:t>
            </a:r>
          </a:p>
          <a:p>
            <a:r>
              <a:rPr lang="en-US" baseline="0" dirty="0" smtClean="0"/>
              <a:t>Those reports will include every question in the survey without any analysis.</a:t>
            </a:r>
          </a:p>
          <a:p>
            <a:r>
              <a:rPr lang="en-US" baseline="0" dirty="0" smtClean="0"/>
              <a:t>They will simply include the number of people who answered each question and what their answers were. </a:t>
            </a:r>
          </a:p>
          <a:p>
            <a:endParaRPr lang="en-US" baseline="0" dirty="0" smtClean="0"/>
          </a:p>
          <a:p>
            <a:r>
              <a:rPr lang="en-US" baseline="0" dirty="0" smtClean="0"/>
              <a:t>Later we will talk about other types of reports and data access.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5</a:t>
            </a:fld>
            <a:endParaRPr lang="en-US"/>
          </a:p>
        </p:txBody>
      </p:sp>
    </p:spTree>
    <p:extLst>
      <p:ext uri="{BB962C8B-B14F-4D97-AF65-F5344CB8AC3E}">
        <p14:creationId xmlns:p14="http://schemas.microsoft.com/office/powerpoint/2010/main" val="331441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school districts and buildings:</a:t>
            </a:r>
          </a:p>
          <a:p>
            <a:pPr marL="171450" indent="-171450">
              <a:buFont typeface="Arial" pitchFamily="34" charset="0"/>
              <a:buChar char="•"/>
            </a:pPr>
            <a:r>
              <a:rPr lang="en-US" dirty="0" smtClean="0"/>
              <a:t>The 2012 reports</a:t>
            </a:r>
            <a:r>
              <a:rPr lang="en-US" baseline="0" dirty="0" smtClean="0"/>
              <a:t> will only be reported on AskHYS this year. In the past, they were mailed to school superintendents on a CD. </a:t>
            </a:r>
          </a:p>
          <a:p>
            <a:pPr marL="171450" indent="-171450">
              <a:buFont typeface="Arial" pitchFamily="34" charset="0"/>
              <a:buChar char="•"/>
            </a:pPr>
            <a:r>
              <a:rPr lang="en-US" baseline="0" dirty="0" smtClean="0"/>
              <a:t>They will be posted online at www.AskHYS.net on March 1</a:t>
            </a:r>
            <a:r>
              <a:rPr lang="en-US" baseline="30000" dirty="0" smtClean="0"/>
              <a:t>st</a:t>
            </a:r>
            <a:r>
              <a:rPr lang="en-US" baseline="0" dirty="0" smtClean="0"/>
              <a:t> at the latest, but we are hoping we can get them up earlier. </a:t>
            </a:r>
          </a:p>
          <a:p>
            <a:pPr marL="171450" indent="-171450">
              <a:buFont typeface="Arial" pitchFamily="34" charset="0"/>
              <a:buChar char="•"/>
            </a:pPr>
            <a:endParaRPr lang="en-US" baseline="0" dirty="0" smtClean="0"/>
          </a:p>
          <a:p>
            <a:r>
              <a:rPr lang="en-US" dirty="0" smtClean="0"/>
              <a:t>For counties:</a:t>
            </a:r>
          </a:p>
          <a:p>
            <a:pPr marL="171450" indent="-171450">
              <a:buFont typeface="Arial" pitchFamily="34" charset="0"/>
              <a:buChar char="•"/>
            </a:pPr>
            <a:r>
              <a:rPr lang="en-US" baseline="0" dirty="0" smtClean="0"/>
              <a:t>Each JSPC agency will receive a copy of the county and ESD reports. Then the agencies will send the reports out to their stakeholders. For example, if DBHR invited you to this Webinar, then they will probably be sending the appropriate reports to you or someone in your agency. They may go out by email, regular mail, or posted on a secure website. They will let you know.</a:t>
            </a:r>
          </a:p>
          <a:p>
            <a:pPr marL="171450" indent="-171450">
              <a:buFont typeface="Arial" pitchFamily="34" charset="0"/>
              <a:buChar char="•"/>
            </a:pPr>
            <a:r>
              <a:rPr lang="en-US" baseline="0" dirty="0" smtClean="0"/>
              <a:t>On the day of the press release county reports will be posted on the </a:t>
            </a:r>
            <a:r>
              <a:rPr lang="en-US" baseline="0" dirty="0" err="1" smtClean="0"/>
              <a:t>AskHYS</a:t>
            </a:r>
            <a:r>
              <a:rPr lang="en-US" baseline="0" dirty="0" smtClean="0"/>
              <a:t> website. </a:t>
            </a:r>
          </a:p>
          <a:p>
            <a:pPr marL="171450" indent="-171450">
              <a:buFont typeface="Arial" pitchFamily="34" charset="0"/>
              <a:buChar char="•"/>
            </a:pPr>
            <a:endParaRPr lang="en-US" baseline="0" dirty="0" smtClean="0"/>
          </a:p>
          <a:p>
            <a:pPr marL="171450" indent="-171450">
              <a:buFont typeface="Arial" pitchFamily="34" charset="0"/>
              <a:buNone/>
            </a:pPr>
            <a:r>
              <a:rPr lang="en-US" baseline="0" dirty="0" smtClean="0"/>
              <a:t>Using reports during the embargo: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As soon as the reports are posted you can use them on a limited basis – they are embargoed until the day of the press release.</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539173F-D964-4CA6-8B00-1027E68CC990}" type="slidenum">
              <a:rPr lang="en-US" smtClean="0"/>
              <a:pPr/>
              <a:t>6</a:t>
            </a:fld>
            <a:endParaRPr lang="en-US"/>
          </a:p>
        </p:txBody>
      </p:sp>
    </p:spTree>
    <p:extLst>
      <p:ext uri="{BB962C8B-B14F-4D97-AF65-F5344CB8AC3E}">
        <p14:creationId xmlns:p14="http://schemas.microsoft.com/office/powerpoint/2010/main" val="104882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None/>
            </a:pPr>
            <a:r>
              <a:rPr lang="en-US" baseline="0" dirty="0" smtClean="0"/>
              <a:t>During the embargo:</a:t>
            </a:r>
          </a:p>
          <a:p>
            <a:pPr marL="171450" indent="-171450">
              <a:buFont typeface="Arial" pitchFamily="34" charset="0"/>
              <a:buChar char="•"/>
            </a:pPr>
            <a:r>
              <a:rPr lang="en-US" baseline="0" dirty="0" smtClean="0"/>
              <a:t>School districts and buildings can look at their results and share them internally.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 embargo is intended to provide you with time to go through your results, think about what they mean, think about what questions you may be asked, and how you want to respond to them. Results can be used for planning, even with some external partners as long as they agree to abide by the embargo. Results can be used in state and federal grant applications. The results should not go out to the general public or to any media.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Once the embargo is lifted, then school districts and buildings can share their results however they see fit.  The Joint Survey Planning Committee that oversees HYS, considers school district and building results to belong to the schools. They do hope you will be open to sharing your results with your community.</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We will send out another email when we have all of the details.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539173F-D964-4CA6-8B00-1027E68CC990}" type="slidenum">
              <a:rPr lang="en-US" smtClean="0"/>
              <a:pPr/>
              <a:t>7</a:t>
            </a:fld>
            <a:endParaRPr lang="en-US"/>
          </a:p>
        </p:txBody>
      </p:sp>
    </p:spTree>
    <p:extLst>
      <p:ext uri="{BB962C8B-B14F-4D97-AF65-F5344CB8AC3E}">
        <p14:creationId xmlns:p14="http://schemas.microsoft.com/office/powerpoint/2010/main" val="79365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having</a:t>
            </a:r>
            <a:r>
              <a:rPr lang="en-US" baseline="0" dirty="0" smtClean="0"/>
              <a:t> this Webinar primarily because of the change in how reports will be distributed this time. </a:t>
            </a:r>
          </a:p>
          <a:p>
            <a:endParaRPr lang="en-US" baseline="0" dirty="0" smtClean="0"/>
          </a:p>
          <a:p>
            <a:r>
              <a:rPr lang="en-US" baseline="0" dirty="0" smtClean="0"/>
              <a:t>For school districts and buildings, you may be used to getting access to your reports from your superintendent. </a:t>
            </a:r>
          </a:p>
          <a:p>
            <a:r>
              <a:rPr lang="en-US" baseline="0" dirty="0" smtClean="0"/>
              <a:t>Counties may be used to contacting their school district for results.</a:t>
            </a:r>
          </a:p>
          <a:p>
            <a:endParaRPr lang="en-US" baseline="0" dirty="0" smtClean="0"/>
          </a:p>
          <a:p>
            <a:r>
              <a:rPr lang="en-US" baseline="0" dirty="0" smtClean="0"/>
              <a:t>Now reports will be posted online on AskHYS – but you need permission to access school district and building reports.</a:t>
            </a:r>
          </a:p>
          <a:p>
            <a:endParaRPr lang="en-US" baseline="0" dirty="0" smtClean="0"/>
          </a:p>
          <a:p>
            <a:r>
              <a:rPr lang="en-US" baseline="0" dirty="0" smtClean="0"/>
              <a:t>For counties, you may want to check with the JSPC agency stakeholder to ensure someone is sending you county reports, and you may need to get permission from the school district if you need district or school reports. </a:t>
            </a:r>
          </a:p>
          <a:p>
            <a:endParaRPr lang="en-US" baseline="0" dirty="0" smtClean="0"/>
          </a:p>
          <a:p>
            <a:r>
              <a:rPr lang="en-US" baseline="0" dirty="0" smtClean="0"/>
              <a:t>If you need school district or building level reports – please make sure you get permission now. </a:t>
            </a:r>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8</a:t>
            </a:fld>
            <a:endParaRPr lang="en-US"/>
          </a:p>
        </p:txBody>
      </p:sp>
    </p:spTree>
    <p:extLst>
      <p:ext uri="{BB962C8B-B14F-4D97-AF65-F5344CB8AC3E}">
        <p14:creationId xmlns:p14="http://schemas.microsoft.com/office/powerpoint/2010/main" val="182793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39173F-D964-4CA6-8B00-1027E68CC9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620773"/>
            <a:ext cx="6705600" cy="5086350"/>
          </a:xfrm>
          <a:prstGeom prst="rect">
            <a:avLst/>
          </a:prstGeom>
          <a:gradFill flip="none" rotWithShape="1">
            <a:gsLst>
              <a:gs pos="0">
                <a:schemeClr val="tx1">
                  <a:lumMod val="15000"/>
                  <a:alpha val="88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69F349A-3753-44E4-B2DE-5BEF40B79D50}"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solidFill>
                  <a:schemeClr val="tx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3923"/>
            <a:ext cx="1466850" cy="1466850"/>
          </a:xfrm>
          <a:prstGeom prst="rect">
            <a:avLst/>
          </a:prstGeom>
        </p:spPr>
      </p:pic>
      <p:cxnSp>
        <p:nvCxnSpPr>
          <p:cNvPr id="15" name="Straight Connector 14"/>
          <p:cNvCxnSpPr/>
          <p:nvPr userDrawn="1"/>
        </p:nvCxnSpPr>
        <p:spPr>
          <a:xfrm>
            <a:off x="1629189" y="153923"/>
            <a:ext cx="0" cy="146685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152400" y="1620773"/>
            <a:ext cx="1476789" cy="1"/>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F349A-3753-44E4-B2DE-5BEF40B79D5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69F349A-3753-44E4-B2DE-5BEF40B79D5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52601"/>
            <a:ext cx="8382001" cy="43738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238750"/>
            <a:ext cx="1466850" cy="1466850"/>
          </a:xfrm>
          <a:prstGeom prst="rect">
            <a:avLst/>
          </a:prstGeom>
        </p:spPr>
      </p:pic>
      <p:cxnSp>
        <p:nvCxnSpPr>
          <p:cNvPr id="11" name="Straight Connector 10"/>
          <p:cNvCxnSpPr/>
          <p:nvPr userDrawn="1"/>
        </p:nvCxnSpPr>
        <p:spPr>
          <a:xfrm>
            <a:off x="1600200" y="5238750"/>
            <a:ext cx="0" cy="146685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52400" y="6705600"/>
            <a:ext cx="15240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869F349A-3753-44E4-B2DE-5BEF40B79D5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gradFill>
            <a:gsLst>
              <a:gs pos="0">
                <a:schemeClr val="bg2">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69F349A-3753-44E4-B2DE-5BEF40B79D50}"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F349A-3753-44E4-B2DE-5BEF40B79D5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F349A-3753-44E4-B2DE-5BEF40B79D5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F349A-3753-44E4-B2DE-5BEF40B79D5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228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F349A-3753-44E4-B2DE-5BEF40B79D5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69F349A-3753-44E4-B2DE-5BEF40B79D50}"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F349A-3753-44E4-B2DE-5BEF40B79D50}"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3851429"/>
          </a:xfrm>
          <a:prstGeom prst="rect">
            <a:avLst/>
          </a:prstGeom>
          <a:gradFill flip="none" rotWithShape="1">
            <a:gsLst>
              <a:gs pos="0">
                <a:schemeClr val="bg2">
                  <a:lumMod val="7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69F349A-3753-44E4-B2DE-5BEF40B79D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Linda.Becker@dshs.wa.gov" TargetMode="External"/><Relationship Id="rId2" Type="http://schemas.openxmlformats.org/officeDocument/2006/relationships/hyperlink" Target="mailto:susan@rainiertheory.com" TargetMode="External"/><Relationship Id="rId1" Type="http://schemas.openxmlformats.org/officeDocument/2006/relationships/slideLayout" Target="../slideLayouts/slideLayout2.xml"/><Relationship Id="rId4" Type="http://schemas.openxmlformats.org/officeDocument/2006/relationships/hyperlink" Target="mailto:Dixie.Grunenfelder@k12.wa.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086600" y="5181600"/>
            <a:ext cx="1905000" cy="914400"/>
          </a:xfrm>
        </p:spPr>
        <p:txBody>
          <a:bodyPr>
            <a:normAutofit/>
          </a:bodyPr>
          <a:lstStyle/>
          <a:p>
            <a:r>
              <a:rPr lang="en-US" dirty="0" smtClean="0">
                <a:solidFill>
                  <a:schemeClr val="bg1"/>
                </a:solidFill>
              </a:rPr>
              <a:t>February 20</a:t>
            </a:r>
            <a:r>
              <a:rPr lang="en-US" baseline="30000" dirty="0" smtClean="0">
                <a:solidFill>
                  <a:schemeClr val="bg1"/>
                </a:solidFill>
              </a:rPr>
              <a:t>th</a:t>
            </a:r>
            <a:r>
              <a:rPr lang="en-US" dirty="0" smtClean="0">
                <a:solidFill>
                  <a:schemeClr val="bg1"/>
                </a:solidFill>
              </a:rPr>
              <a:t>, 2013</a:t>
            </a:r>
          </a:p>
        </p:txBody>
      </p:sp>
      <p:sp>
        <p:nvSpPr>
          <p:cNvPr id="2" name="Title 1"/>
          <p:cNvSpPr>
            <a:spLocks noGrp="1"/>
          </p:cNvSpPr>
          <p:nvPr>
            <p:ph type="title"/>
          </p:nvPr>
        </p:nvSpPr>
        <p:spPr>
          <a:xfrm>
            <a:off x="533400" y="2286000"/>
            <a:ext cx="6324600" cy="1828800"/>
          </a:xfrm>
        </p:spPr>
        <p:txBody>
          <a:bodyPr>
            <a:normAutofit fontScale="90000"/>
          </a:bodyPr>
          <a:lstStyle/>
          <a:p>
            <a:r>
              <a:rPr lang="en-US" cap="none" dirty="0" smtClean="0">
                <a:solidFill>
                  <a:schemeClr val="tx1"/>
                </a:solidFill>
              </a:rPr>
              <a:t>Getting access to your</a:t>
            </a:r>
            <a:br>
              <a:rPr lang="en-US" cap="none" dirty="0" smtClean="0">
                <a:solidFill>
                  <a:schemeClr val="tx1"/>
                </a:solidFill>
              </a:rPr>
            </a:br>
            <a:r>
              <a:rPr lang="en-US" cap="none" dirty="0" smtClean="0">
                <a:solidFill>
                  <a:schemeClr val="tx1"/>
                </a:solidFill>
              </a:rPr>
              <a:t>2012 Healthy Youth Survey results </a:t>
            </a:r>
            <a:br>
              <a:rPr lang="en-US" cap="none" dirty="0" smtClean="0">
                <a:solidFill>
                  <a:schemeClr val="tx1"/>
                </a:solidFill>
              </a:rPr>
            </a:br>
            <a:endParaRPr lang="en-US" cap="none" dirty="0">
              <a:solidFill>
                <a:schemeClr val="tx1"/>
              </a:solidFill>
            </a:endParaRPr>
          </a:p>
        </p:txBody>
      </p:sp>
    </p:spTree>
    <p:extLst>
      <p:ext uri="{BB962C8B-B14F-4D97-AF65-F5344CB8AC3E}">
        <p14:creationId xmlns:p14="http://schemas.microsoft.com/office/powerpoint/2010/main" val="3073021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Location for HYS results</a:t>
            </a:r>
          </a:p>
          <a:p>
            <a:pPr lvl="1"/>
            <a:r>
              <a:rPr lang="en-US" sz="2000" dirty="0" smtClean="0"/>
              <a:t>Years 2002 to 2012</a:t>
            </a:r>
          </a:p>
          <a:p>
            <a:pPr lvl="1"/>
            <a:r>
              <a:rPr lang="en-US" sz="2000" dirty="0" smtClean="0"/>
              <a:t>As reports, fact sheets, and do you own data analysis</a:t>
            </a:r>
          </a:p>
          <a:p>
            <a:pPr lvl="1"/>
            <a:endParaRPr lang="en-US" sz="2000" dirty="0" smtClean="0"/>
          </a:p>
          <a:p>
            <a:r>
              <a:rPr lang="en-US" sz="2400" dirty="0" smtClean="0"/>
              <a:t>Other HYS-related information</a:t>
            </a:r>
          </a:p>
          <a:p>
            <a:pPr lvl="1"/>
            <a:r>
              <a:rPr lang="en-US" sz="2000" dirty="0"/>
              <a:t>T</a:t>
            </a:r>
            <a:r>
              <a:rPr lang="en-US" sz="2000" dirty="0" smtClean="0"/>
              <a:t>raining </a:t>
            </a:r>
          </a:p>
          <a:p>
            <a:pPr lvl="1"/>
            <a:r>
              <a:rPr lang="en-US" sz="2000" dirty="0"/>
              <a:t>C</a:t>
            </a:r>
            <a:r>
              <a:rPr lang="en-US" sz="2000" dirty="0" smtClean="0"/>
              <a:t>ontacts</a:t>
            </a:r>
          </a:p>
          <a:p>
            <a:pPr lvl="1"/>
            <a:r>
              <a:rPr lang="en-US" sz="2000" dirty="0" smtClean="0"/>
              <a:t>Background information</a:t>
            </a:r>
          </a:p>
          <a:p>
            <a:pPr marL="45720" indent="0" algn="ctr">
              <a:buNone/>
            </a:pPr>
            <a:endParaRPr lang="en-US" sz="2400" dirty="0" smtClean="0"/>
          </a:p>
          <a:p>
            <a:pPr marL="1319213" lvl="2" indent="0" algn="ctr">
              <a:spcBef>
                <a:spcPts val="0"/>
              </a:spcBef>
              <a:buNone/>
              <a:tabLst>
                <a:tab pos="7777163" algn="l"/>
              </a:tabLst>
            </a:pPr>
            <a:r>
              <a:rPr lang="en-US" sz="2400" dirty="0" smtClean="0"/>
              <a:t>Internet browsers – currently, Internet Explorer </a:t>
            </a:r>
          </a:p>
          <a:p>
            <a:pPr marL="1319213" lvl="2" indent="0" algn="ctr">
              <a:spcBef>
                <a:spcPts val="0"/>
              </a:spcBef>
              <a:buNone/>
              <a:tabLst>
                <a:tab pos="7777163" algn="l"/>
              </a:tabLst>
            </a:pPr>
            <a:r>
              <a:rPr lang="en-US" sz="2400" dirty="0" smtClean="0"/>
              <a:t>works the best to access the reports.</a:t>
            </a:r>
            <a:endParaRPr lang="en-US" sz="2400" dirty="0"/>
          </a:p>
        </p:txBody>
      </p:sp>
      <p:sp>
        <p:nvSpPr>
          <p:cNvPr id="2" name="Title 1"/>
          <p:cNvSpPr>
            <a:spLocks noGrp="1"/>
          </p:cNvSpPr>
          <p:nvPr>
            <p:ph type="title"/>
          </p:nvPr>
        </p:nvSpPr>
        <p:spPr/>
        <p:txBody>
          <a:bodyPr/>
          <a:lstStyle/>
          <a:p>
            <a:r>
              <a:rPr lang="en-US" cap="none" dirty="0" smtClean="0"/>
              <a:t>What is www.AskHYS.net?</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10</a:t>
            </a:fld>
            <a:endParaRPr lang="en-US"/>
          </a:p>
        </p:txBody>
      </p:sp>
    </p:spTree>
    <p:extLst>
      <p:ext uri="{BB962C8B-B14F-4D97-AF65-F5344CB8AC3E}">
        <p14:creationId xmlns:p14="http://schemas.microsoft.com/office/powerpoint/2010/main" val="48070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62000"/>
            <a:ext cx="7772400" cy="604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1752600"/>
            <a:ext cx="1828800" cy="1169551"/>
          </a:xfrm>
          <a:prstGeom prst="rect">
            <a:avLst/>
          </a:prstGeom>
          <a:solidFill>
            <a:srgbClr val="00B0F0"/>
          </a:solidFill>
        </p:spPr>
        <p:txBody>
          <a:bodyPr wrap="square" rtlCol="0">
            <a:spAutoFit/>
          </a:bodyPr>
          <a:lstStyle/>
          <a:p>
            <a:r>
              <a:rPr lang="en-US" sz="1400" b="1" dirty="0" smtClean="0"/>
              <a:t>Fact Sheets</a:t>
            </a:r>
          </a:p>
          <a:p>
            <a:endParaRPr lang="en-US" sz="1400" b="1" dirty="0" smtClean="0"/>
          </a:p>
          <a:p>
            <a:r>
              <a:rPr lang="en-US" sz="1400" b="1" dirty="0" smtClean="0"/>
              <a:t>Frequency Reports</a:t>
            </a:r>
          </a:p>
          <a:p>
            <a:endParaRPr lang="en-US" sz="1400" b="1" dirty="0" smtClean="0"/>
          </a:p>
          <a:p>
            <a:r>
              <a:rPr lang="en-US" sz="1400" b="1" dirty="0" smtClean="0"/>
              <a:t>Q x Q Analysis</a:t>
            </a:r>
            <a:endParaRPr lang="en-US" sz="1400" b="1" dirty="0"/>
          </a:p>
        </p:txBody>
      </p:sp>
      <p:sp>
        <p:nvSpPr>
          <p:cNvPr id="6" name="Oval 5"/>
          <p:cNvSpPr/>
          <p:nvPr/>
        </p:nvSpPr>
        <p:spPr>
          <a:xfrm>
            <a:off x="1143000" y="1295401"/>
            <a:ext cx="12954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
          <p:cNvSpPr>
            <a:spLocks/>
          </p:cNvSpPr>
          <p:nvPr/>
        </p:nvSpPr>
        <p:spPr>
          <a:xfrm>
            <a:off x="2514600" y="2337375"/>
            <a:ext cx="228600" cy="381000"/>
          </a:xfrm>
          <a:prstGeom prst="upArrow">
            <a:avLst/>
          </a:prstGeom>
          <a:solidFill>
            <a:schemeClr val="bg1"/>
          </a:solidFill>
          <a:ln>
            <a:solidFill>
              <a:schemeClr val="tx1"/>
            </a:solid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8382000" y="6400800"/>
            <a:ext cx="582966" cy="274320"/>
          </a:xfrm>
        </p:spPr>
        <p:txBody>
          <a:bodyPr/>
          <a:lstStyle/>
          <a:p>
            <a:fld id="{869F349A-3753-44E4-B2DE-5BEF40B79D50}" type="slidenum">
              <a:rPr lang="en-US" smtClean="0"/>
              <a:pPr/>
              <a:t>11</a:t>
            </a:fld>
            <a:endParaRPr lang="en-US" dirty="0"/>
          </a:p>
        </p:txBody>
      </p:sp>
      <p:sp>
        <p:nvSpPr>
          <p:cNvPr id="8"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www.AskHYS.net Welcome page</a:t>
            </a:r>
            <a:endParaRPr lang="en-US" sz="2800" cap="none" dirty="0">
              <a:solidFill>
                <a:schemeClr val="bg1">
                  <a:lumMod val="95000"/>
                </a:schemeClr>
              </a:solidFill>
            </a:endParaRPr>
          </a:p>
        </p:txBody>
      </p:sp>
    </p:spTree>
    <p:extLst>
      <p:ext uri="{BB962C8B-B14F-4D97-AF65-F5344CB8AC3E}">
        <p14:creationId xmlns:p14="http://schemas.microsoft.com/office/powerpoint/2010/main" val="10443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838200"/>
            <a:ext cx="8305800" cy="429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00" y="3593592"/>
            <a:ext cx="7277100" cy="29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52500" y="3617907"/>
            <a:ext cx="1524000" cy="253916"/>
          </a:xfrm>
          <a:prstGeom prst="rect">
            <a:avLst/>
          </a:prstGeom>
          <a:noFill/>
        </p:spPr>
        <p:txBody>
          <a:bodyPr wrap="square" rtlCol="0">
            <a:spAutoFit/>
          </a:bodyPr>
          <a:lstStyle/>
          <a:p>
            <a:pPr marL="173038" indent="-173038">
              <a:buFont typeface="Wingdings" pitchFamily="2" charset="2"/>
              <a:buChar char="Ø"/>
            </a:pPr>
            <a:r>
              <a:rPr lang="en-US" sz="1050" b="1" dirty="0" smtClean="0">
                <a:solidFill>
                  <a:schemeClr val="bg1"/>
                </a:solidFill>
                <a:latin typeface="Calibri" pitchFamily="34" charset="0"/>
                <a:cs typeface="Arial" pitchFamily="34" charset="0"/>
              </a:rPr>
              <a:t>School </a:t>
            </a:r>
            <a:endParaRPr lang="en-US" sz="1050" b="1" dirty="0">
              <a:solidFill>
                <a:schemeClr val="bg1"/>
              </a:solidFill>
              <a:latin typeface="Calibri" pitchFamily="34" charset="0"/>
              <a:cs typeface="Arial" pitchFamily="34" charset="0"/>
            </a:endParaRPr>
          </a:p>
        </p:txBody>
      </p:sp>
      <p:sp>
        <p:nvSpPr>
          <p:cNvPr id="2" name="Slide Number Placeholder 1"/>
          <p:cNvSpPr>
            <a:spLocks noGrp="1"/>
          </p:cNvSpPr>
          <p:nvPr>
            <p:ph type="sldNum" sz="quarter" idx="12"/>
          </p:nvPr>
        </p:nvSpPr>
        <p:spPr/>
        <p:txBody>
          <a:bodyPr/>
          <a:lstStyle/>
          <a:p>
            <a:fld id="{869F349A-3753-44E4-B2DE-5BEF40B79D50}" type="slidenum">
              <a:rPr lang="en-US" smtClean="0"/>
              <a:pPr/>
              <a:t>12</a:t>
            </a:fld>
            <a:endParaRPr lang="en-US"/>
          </a:p>
        </p:txBody>
      </p:sp>
      <p:sp>
        <p:nvSpPr>
          <p:cNvPr id="8"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Frequency reports page</a:t>
            </a:r>
            <a:endParaRPr lang="en-US" sz="2800" cap="none" dirty="0">
              <a:solidFill>
                <a:schemeClr val="bg1">
                  <a:lumMod val="95000"/>
                </a:schemeClr>
              </a:solidFill>
            </a:endParaRPr>
          </a:p>
        </p:txBody>
      </p:sp>
      <p:sp>
        <p:nvSpPr>
          <p:cNvPr id="5" name="Up Arrow 4"/>
          <p:cNvSpPr>
            <a:spLocks/>
          </p:cNvSpPr>
          <p:nvPr/>
        </p:nvSpPr>
        <p:spPr>
          <a:xfrm>
            <a:off x="1676400" y="3124200"/>
            <a:ext cx="228600" cy="381000"/>
          </a:xfrm>
          <a:prstGeom prst="upArrow">
            <a:avLst/>
          </a:prstGeom>
          <a:solidFill>
            <a:schemeClr val="bg1"/>
          </a:solidFill>
          <a:ln>
            <a:solidFill>
              <a:schemeClr val="tx1"/>
            </a:solid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52500" y="3886200"/>
            <a:ext cx="75057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85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9F349A-3753-44E4-B2DE-5BEF40B79D50}" type="slidenum">
              <a:rPr lang="en-US" smtClean="0"/>
              <a:pPr/>
              <a:t>13</a:t>
            </a:fld>
            <a:endParaRPr lang="en-US"/>
          </a:p>
        </p:txBody>
      </p:sp>
      <p:sp>
        <p:nvSpPr>
          <p:cNvPr id="4"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County frequency reports</a:t>
            </a:r>
            <a:endParaRPr lang="en-US" sz="2800" cap="none" dirty="0">
              <a:solidFill>
                <a:schemeClr val="bg1">
                  <a:lumMod val="9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38200"/>
            <a:ext cx="8348681"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1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47725"/>
            <a:ext cx="83058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a:spLocks/>
          </p:cNvSpPr>
          <p:nvPr/>
        </p:nvSpPr>
        <p:spPr>
          <a:xfrm>
            <a:off x="1676400" y="3657600"/>
            <a:ext cx="228600" cy="381000"/>
          </a:xfrm>
          <a:prstGeom prst="upArrow">
            <a:avLst/>
          </a:prstGeom>
          <a:solidFill>
            <a:schemeClr val="bg1"/>
          </a:solidFill>
          <a:ln>
            <a:solidFill>
              <a:schemeClr val="tx1"/>
            </a:solid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69F349A-3753-44E4-B2DE-5BEF40B79D50}" type="slidenum">
              <a:rPr lang="en-US" smtClean="0"/>
              <a:pPr/>
              <a:t>14</a:t>
            </a:fld>
            <a:endParaRPr lang="en-US"/>
          </a:p>
        </p:txBody>
      </p:sp>
      <p:sp>
        <p:nvSpPr>
          <p:cNvPr id="6"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School frequency reports</a:t>
            </a:r>
            <a:endParaRPr lang="en-US" sz="2800" cap="none" dirty="0">
              <a:solidFill>
                <a:schemeClr val="bg1">
                  <a:lumMod val="95000"/>
                </a:schemeClr>
              </a:solidFill>
            </a:endParaRPr>
          </a:p>
        </p:txBody>
      </p:sp>
    </p:spTree>
    <p:extLst>
      <p:ext uri="{BB962C8B-B14F-4D97-AF65-F5344CB8AC3E}">
        <p14:creationId xmlns:p14="http://schemas.microsoft.com/office/powerpoint/2010/main" val="387387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County results = Public</a:t>
            </a:r>
          </a:p>
          <a:p>
            <a:pPr marL="0" indent="0">
              <a:buNone/>
            </a:pPr>
            <a:endParaRPr lang="en-US" sz="2400" dirty="0" smtClean="0"/>
          </a:p>
          <a:p>
            <a:r>
              <a:rPr lang="en-US" sz="2400" dirty="0" smtClean="0"/>
              <a:t>School District and Building results = Need Permission</a:t>
            </a:r>
          </a:p>
          <a:p>
            <a:endParaRPr lang="en-US" sz="2400" dirty="0" smtClean="0"/>
          </a:p>
          <a:p>
            <a:r>
              <a:rPr lang="en-US" sz="2400" dirty="0" smtClean="0"/>
              <a:t>Qualifications for generating reports were met</a:t>
            </a:r>
            <a:endParaRPr lang="en-US" sz="2400" dirty="0"/>
          </a:p>
        </p:txBody>
      </p:sp>
      <p:sp>
        <p:nvSpPr>
          <p:cNvPr id="2" name="Title 1"/>
          <p:cNvSpPr>
            <a:spLocks noGrp="1"/>
          </p:cNvSpPr>
          <p:nvPr>
            <p:ph type="title"/>
          </p:nvPr>
        </p:nvSpPr>
        <p:spPr/>
        <p:txBody>
          <a:bodyPr/>
          <a:lstStyle/>
          <a:p>
            <a:r>
              <a:rPr lang="en-US" cap="none" dirty="0" smtClean="0"/>
              <a:t>Report availability summary</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15</a:t>
            </a:fld>
            <a:endParaRPr lang="en-US"/>
          </a:p>
        </p:txBody>
      </p:sp>
    </p:spTree>
    <p:extLst>
      <p:ext uri="{BB962C8B-B14F-4D97-AF65-F5344CB8AC3E}">
        <p14:creationId xmlns:p14="http://schemas.microsoft.com/office/powerpoint/2010/main" val="2407230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87" y="762000"/>
            <a:ext cx="7770813"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333999" y="1371599"/>
            <a:ext cx="762001" cy="304801"/>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69F349A-3753-44E4-B2DE-5BEF40B79D50}" type="slidenum">
              <a:rPr lang="en-US" smtClean="0"/>
              <a:pPr/>
              <a:t>16</a:t>
            </a:fld>
            <a:endParaRPr lang="en-US"/>
          </a:p>
        </p:txBody>
      </p:sp>
      <p:sp>
        <p:nvSpPr>
          <p:cNvPr id="6"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Welcome page – Log on</a:t>
            </a:r>
            <a:endParaRPr lang="en-US" sz="2800" cap="none" dirty="0">
              <a:solidFill>
                <a:schemeClr val="bg1">
                  <a:lumMod val="95000"/>
                </a:schemeClr>
              </a:solidFill>
            </a:endParaRPr>
          </a:p>
        </p:txBody>
      </p:sp>
    </p:spTree>
    <p:extLst>
      <p:ext uri="{BB962C8B-B14F-4D97-AF65-F5344CB8AC3E}">
        <p14:creationId xmlns:p14="http://schemas.microsoft.com/office/powerpoint/2010/main" val="401035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09600"/>
            <a:ext cx="8265560" cy="4687411"/>
          </a:xfrm>
          <a:prstGeom prst="rect">
            <a:avLst/>
          </a:prstGeom>
          <a:noFill/>
          <a:ln>
            <a:noFill/>
          </a:ln>
        </p:spPr>
      </p:pic>
      <p:sp>
        <p:nvSpPr>
          <p:cNvPr id="6" name="Up Arrow 5"/>
          <p:cNvSpPr>
            <a:spLocks/>
          </p:cNvSpPr>
          <p:nvPr/>
        </p:nvSpPr>
        <p:spPr>
          <a:xfrm>
            <a:off x="6629400" y="4772025"/>
            <a:ext cx="228600" cy="381000"/>
          </a:xfrm>
          <a:prstGeom prst="upArrow">
            <a:avLst/>
          </a:prstGeom>
          <a:solidFill>
            <a:schemeClr val="bg1"/>
          </a:solidFill>
          <a:ln>
            <a:solidFill>
              <a:schemeClr val="tx1"/>
            </a:solid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69F349A-3753-44E4-B2DE-5BEF40B79D50}" type="slidenum">
              <a:rPr lang="en-US" smtClean="0"/>
              <a:pPr/>
              <a:t>17</a:t>
            </a:fld>
            <a:endParaRPr lang="en-US"/>
          </a:p>
        </p:txBody>
      </p:sp>
      <p:sp>
        <p:nvSpPr>
          <p:cNvPr id="5"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Log On page</a:t>
            </a:r>
            <a:endParaRPr lang="en-US" sz="2800" cap="none" dirty="0">
              <a:solidFill>
                <a:schemeClr val="bg1">
                  <a:lumMod val="95000"/>
                </a:schemeClr>
              </a:solidFill>
            </a:endParaRPr>
          </a:p>
        </p:txBody>
      </p:sp>
      <p:sp>
        <p:nvSpPr>
          <p:cNvPr id="7" name="Rectangle 6"/>
          <p:cNvSpPr/>
          <p:nvPr/>
        </p:nvSpPr>
        <p:spPr>
          <a:xfrm>
            <a:off x="381000" y="6858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99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During the recruiting for the HYS, school districts are told that their data will be provided only to them and to those who they choose to share it with.</a:t>
            </a:r>
          </a:p>
          <a:p>
            <a:pPr lvl="1"/>
            <a:r>
              <a:rPr lang="en-US" sz="2000" dirty="0" smtClean="0"/>
              <a:t>Some school districts make their HYS reports available to the public.</a:t>
            </a:r>
          </a:p>
          <a:p>
            <a:pPr lvl="1"/>
            <a:r>
              <a:rPr lang="en-US" sz="2000" dirty="0" smtClean="0"/>
              <a:t>Many---perhaps most---will share their reports with members of the community who are working with youth.  But you have to ask!</a:t>
            </a:r>
            <a:endParaRPr lang="en-US" sz="2000" dirty="0"/>
          </a:p>
        </p:txBody>
      </p:sp>
      <p:sp>
        <p:nvSpPr>
          <p:cNvPr id="3" name="Title 2"/>
          <p:cNvSpPr>
            <a:spLocks noGrp="1"/>
          </p:cNvSpPr>
          <p:nvPr>
            <p:ph type="title"/>
          </p:nvPr>
        </p:nvSpPr>
        <p:spPr/>
        <p:txBody>
          <a:bodyPr/>
          <a:lstStyle/>
          <a:p>
            <a:r>
              <a:rPr lang="en-US" cap="none" dirty="0" smtClean="0"/>
              <a:t>Who can get school district reports?</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18</a:t>
            </a:fld>
            <a:endParaRPr lang="en-US"/>
          </a:p>
        </p:txBody>
      </p:sp>
    </p:spTree>
    <p:extLst>
      <p:ext uri="{BB962C8B-B14F-4D97-AF65-F5344CB8AC3E}">
        <p14:creationId xmlns:p14="http://schemas.microsoft.com/office/powerpoint/2010/main" val="909827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9F349A-3753-44E4-B2DE-5BEF40B79D50}" type="slidenum">
              <a:rPr lang="en-US" smtClean="0"/>
              <a:pPr/>
              <a:t>19</a:t>
            </a:fld>
            <a:endParaRPr lang="en-US"/>
          </a:p>
        </p:txBody>
      </p:sp>
      <p:sp>
        <p:nvSpPr>
          <p:cNvPr id="4"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How to ask for district and building access</a:t>
            </a:r>
            <a:endParaRPr lang="en-US" sz="2800" cap="none" dirty="0">
              <a:solidFill>
                <a:schemeClr val="bg1">
                  <a:lumMod val="95000"/>
                </a:schemeClr>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38200"/>
            <a:ext cx="835088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195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r>
              <a:rPr lang="en-US" sz="2400" i="1" dirty="0" smtClean="0">
                <a:solidFill>
                  <a:schemeClr val="tx1">
                    <a:lumMod val="85000"/>
                    <a:lumOff val="15000"/>
                  </a:schemeClr>
                </a:solidFill>
              </a:rPr>
              <a:t>Participation </a:t>
            </a:r>
            <a:r>
              <a:rPr lang="en-US" sz="2400" i="1" dirty="0">
                <a:solidFill>
                  <a:schemeClr val="tx1">
                    <a:lumMod val="85000"/>
                    <a:lumOff val="15000"/>
                  </a:schemeClr>
                </a:solidFill>
              </a:rPr>
              <a:t>in this training does not guarantee you access </a:t>
            </a:r>
            <a:r>
              <a:rPr lang="en-US" sz="2400" i="1" dirty="0" smtClean="0">
                <a:solidFill>
                  <a:schemeClr val="tx1">
                    <a:lumMod val="85000"/>
                    <a:lumOff val="15000"/>
                  </a:schemeClr>
                </a:solidFill>
              </a:rPr>
              <a:t>to local (school or district) </a:t>
            </a:r>
            <a:r>
              <a:rPr lang="en-US" sz="2400" i="1" dirty="0">
                <a:solidFill>
                  <a:schemeClr val="tx1">
                    <a:lumMod val="85000"/>
                    <a:lumOff val="15000"/>
                  </a:schemeClr>
                </a:solidFill>
              </a:rPr>
              <a:t>results. It just </a:t>
            </a:r>
            <a:r>
              <a:rPr lang="en-US" sz="2400" i="1" dirty="0" smtClean="0">
                <a:solidFill>
                  <a:schemeClr val="tx1">
                    <a:lumMod val="85000"/>
                    <a:lumOff val="15000"/>
                  </a:schemeClr>
                </a:solidFill>
              </a:rPr>
              <a:t>describes the process</a:t>
            </a:r>
            <a:r>
              <a:rPr lang="en-US" sz="2400" i="1" dirty="0">
                <a:solidFill>
                  <a:schemeClr val="tx1">
                    <a:lumMod val="85000"/>
                    <a:lumOff val="15000"/>
                  </a:schemeClr>
                </a:solidFill>
              </a:rPr>
              <a:t>.</a:t>
            </a:r>
          </a:p>
          <a:p>
            <a:pPr marL="45720" indent="0">
              <a:buNone/>
            </a:pPr>
            <a:endParaRPr lang="en-US" sz="2400" dirty="0" smtClean="0">
              <a:solidFill>
                <a:schemeClr val="tx1">
                  <a:lumMod val="85000"/>
                  <a:lumOff val="15000"/>
                </a:schemeClr>
              </a:solidFill>
            </a:endParaRPr>
          </a:p>
          <a:p>
            <a:pPr marL="45720" indent="0">
              <a:buNone/>
            </a:pPr>
            <a:r>
              <a:rPr lang="en-US" sz="2400" dirty="0" smtClean="0">
                <a:solidFill>
                  <a:schemeClr val="tx1">
                    <a:lumMod val="85000"/>
                    <a:lumOff val="15000"/>
                  </a:schemeClr>
                </a:solidFill>
              </a:rPr>
              <a:t>We will explain:  </a:t>
            </a:r>
            <a:endParaRPr lang="en-US" dirty="0" smtClean="0">
              <a:solidFill>
                <a:schemeClr val="tx1">
                  <a:lumMod val="85000"/>
                  <a:lumOff val="15000"/>
                </a:schemeClr>
              </a:solidFill>
            </a:endParaRPr>
          </a:p>
          <a:p>
            <a:pPr marL="45720" indent="0">
              <a:buNone/>
            </a:pPr>
            <a:endParaRPr lang="en-US" sz="200" dirty="0">
              <a:solidFill>
                <a:schemeClr val="tx1">
                  <a:lumMod val="85000"/>
                  <a:lumOff val="15000"/>
                </a:schemeClr>
              </a:solidFill>
            </a:endParaRPr>
          </a:p>
          <a:p>
            <a:r>
              <a:rPr lang="en-US" dirty="0" smtClean="0">
                <a:solidFill>
                  <a:schemeClr val="tx1">
                    <a:lumMod val="85000"/>
                    <a:lumOff val="15000"/>
                  </a:schemeClr>
                </a:solidFill>
              </a:rPr>
              <a:t>How to get Healthy Youth Survey reports;</a:t>
            </a:r>
          </a:p>
          <a:p>
            <a:r>
              <a:rPr lang="en-US" dirty="0" smtClean="0">
                <a:solidFill>
                  <a:schemeClr val="tx1">
                    <a:lumMod val="85000"/>
                    <a:lumOff val="15000"/>
                  </a:schemeClr>
                </a:solidFill>
              </a:rPr>
              <a:t>About the different levels of access and how to obtain them;</a:t>
            </a:r>
          </a:p>
          <a:p>
            <a:r>
              <a:rPr lang="en-US" dirty="0">
                <a:solidFill>
                  <a:schemeClr val="tx1">
                    <a:lumMod val="85000"/>
                    <a:lumOff val="15000"/>
                  </a:schemeClr>
                </a:solidFill>
              </a:rPr>
              <a:t>What is available on www.AskHYS.net</a:t>
            </a:r>
          </a:p>
          <a:p>
            <a:pPr marL="45720" indent="0">
              <a:buNone/>
            </a:pPr>
            <a:endParaRPr lang="en-US" dirty="0">
              <a:solidFill>
                <a:schemeClr val="tx1">
                  <a:lumMod val="85000"/>
                  <a:lumOff val="15000"/>
                </a:schemeClr>
              </a:solidFill>
            </a:endParaRPr>
          </a:p>
          <a:p>
            <a:endParaRPr lang="en-US" sz="2800" i="1" dirty="0">
              <a:solidFill>
                <a:schemeClr val="tx1"/>
              </a:solidFill>
            </a:endParaRPr>
          </a:p>
        </p:txBody>
      </p:sp>
      <p:sp>
        <p:nvSpPr>
          <p:cNvPr id="2" name="Title 1"/>
          <p:cNvSpPr>
            <a:spLocks noGrp="1"/>
          </p:cNvSpPr>
          <p:nvPr>
            <p:ph type="title"/>
          </p:nvPr>
        </p:nvSpPr>
        <p:spPr/>
        <p:txBody>
          <a:bodyPr/>
          <a:lstStyle/>
          <a:p>
            <a:r>
              <a:rPr lang="en-US" cap="none" dirty="0" smtClean="0">
                <a:solidFill>
                  <a:schemeClr val="bg1"/>
                </a:solidFill>
              </a:rPr>
              <a:t>Goals for this presentation</a:t>
            </a:r>
            <a:endParaRPr lang="en-US" cap="none" dirty="0">
              <a:solidFill>
                <a:schemeClr val="bg1"/>
              </a:solidFill>
            </a:endParaRPr>
          </a:p>
        </p:txBody>
      </p:sp>
      <p:sp>
        <p:nvSpPr>
          <p:cNvPr id="4" name="Slide Number Placeholder 3"/>
          <p:cNvSpPr>
            <a:spLocks noGrp="1"/>
          </p:cNvSpPr>
          <p:nvPr>
            <p:ph type="sldNum" sz="quarter" idx="12"/>
          </p:nvPr>
        </p:nvSpPr>
        <p:spPr/>
        <p:txBody>
          <a:bodyPr/>
          <a:lstStyle/>
          <a:p>
            <a:fld id="{869F349A-3753-44E4-B2DE-5BEF40B79D50}" type="slidenum">
              <a:rPr lang="en-US" smtClean="0"/>
              <a:pPr/>
              <a:t>2</a:t>
            </a:fld>
            <a:endParaRPr lang="en-US"/>
          </a:p>
        </p:txBody>
      </p:sp>
    </p:spTree>
    <p:extLst>
      <p:ext uri="{BB962C8B-B14F-4D97-AF65-F5344CB8AC3E}">
        <p14:creationId xmlns:p14="http://schemas.microsoft.com/office/powerpoint/2010/main" val="3607211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33400"/>
            <a:ext cx="8305800" cy="4800600"/>
          </a:xfrm>
          <a:prstGeom prst="rect">
            <a:avLst/>
          </a:prstGeom>
          <a:noFill/>
          <a:ln>
            <a:noFill/>
          </a:ln>
        </p:spPr>
      </p:pic>
      <p:sp>
        <p:nvSpPr>
          <p:cNvPr id="3" name="TextBox 2"/>
          <p:cNvSpPr txBox="1"/>
          <p:nvPr/>
        </p:nvSpPr>
        <p:spPr>
          <a:xfrm>
            <a:off x="4724400" y="2209800"/>
            <a:ext cx="2286000" cy="292388"/>
          </a:xfrm>
          <a:prstGeom prst="rect">
            <a:avLst/>
          </a:prstGeom>
          <a:noFill/>
        </p:spPr>
        <p:txBody>
          <a:bodyPr wrap="square" rtlCol="0">
            <a:spAutoFit/>
          </a:bodyPr>
          <a:lstStyle/>
          <a:p>
            <a:r>
              <a:rPr lang="en-US" sz="1300" dirty="0" smtClean="0"/>
              <a:t>susan@rainiertheory.com</a:t>
            </a:r>
            <a:endParaRPr lang="en-US" sz="1300" dirty="0"/>
          </a:p>
        </p:txBody>
      </p:sp>
      <p:sp>
        <p:nvSpPr>
          <p:cNvPr id="4" name="TextBox 3"/>
          <p:cNvSpPr txBox="1"/>
          <p:nvPr/>
        </p:nvSpPr>
        <p:spPr>
          <a:xfrm>
            <a:off x="4724400" y="2514599"/>
            <a:ext cx="2057400" cy="292388"/>
          </a:xfrm>
          <a:prstGeom prst="rect">
            <a:avLst/>
          </a:prstGeom>
          <a:noFill/>
        </p:spPr>
        <p:txBody>
          <a:bodyPr wrap="square" rtlCol="0">
            <a:spAutoFit/>
          </a:bodyPr>
          <a:lstStyle/>
          <a:p>
            <a:r>
              <a:rPr lang="en-US" sz="1300" dirty="0" smtClean="0"/>
              <a:t>●●●●●●●●</a:t>
            </a:r>
            <a:endParaRPr lang="en-US" sz="1300" dirty="0"/>
          </a:p>
        </p:txBody>
      </p:sp>
      <p:sp>
        <p:nvSpPr>
          <p:cNvPr id="5" name="Up Arrow 4"/>
          <p:cNvSpPr>
            <a:spLocks/>
          </p:cNvSpPr>
          <p:nvPr/>
        </p:nvSpPr>
        <p:spPr>
          <a:xfrm>
            <a:off x="5604933" y="3048000"/>
            <a:ext cx="228600" cy="381000"/>
          </a:xfrm>
          <a:prstGeom prst="upArrow">
            <a:avLst/>
          </a:prstGeom>
          <a:solidFill>
            <a:schemeClr val="bg1"/>
          </a:solidFill>
          <a:ln>
            <a:solidFill>
              <a:schemeClr val="tx1"/>
            </a:solid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69F349A-3753-44E4-B2DE-5BEF40B79D50}" type="slidenum">
              <a:rPr lang="en-US" smtClean="0"/>
              <a:pPr/>
              <a:t>20</a:t>
            </a:fld>
            <a:endParaRPr lang="en-US"/>
          </a:p>
        </p:txBody>
      </p:sp>
      <p:sp>
        <p:nvSpPr>
          <p:cNvPr id="8" name="Rectangle 7"/>
          <p:cNvSpPr/>
          <p:nvPr/>
        </p:nvSpPr>
        <p:spPr>
          <a:xfrm>
            <a:off x="457200" y="457200"/>
            <a:ext cx="8458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400" cap="none" dirty="0" smtClean="0">
                <a:solidFill>
                  <a:schemeClr val="bg1">
                    <a:lumMod val="95000"/>
                  </a:schemeClr>
                </a:solidFill>
              </a:rPr>
              <a:t>Log On page – Signing in</a:t>
            </a:r>
            <a:endParaRPr lang="en-US" sz="2400" cap="none" dirty="0">
              <a:solidFill>
                <a:schemeClr val="bg1">
                  <a:lumMod val="95000"/>
                </a:schemeClr>
              </a:solidFill>
            </a:endParaRPr>
          </a:p>
        </p:txBody>
      </p:sp>
    </p:spTree>
    <p:extLst>
      <p:ext uri="{BB962C8B-B14F-4D97-AF65-F5344CB8AC3E}">
        <p14:creationId xmlns:p14="http://schemas.microsoft.com/office/powerpoint/2010/main" val="113536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85788"/>
            <a:ext cx="8402232" cy="356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209800" y="1905000"/>
            <a:ext cx="4800600" cy="533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a:spLocks/>
          </p:cNvSpPr>
          <p:nvPr/>
        </p:nvSpPr>
        <p:spPr>
          <a:xfrm>
            <a:off x="4267200" y="2438400"/>
            <a:ext cx="228600" cy="338667"/>
          </a:xfrm>
          <a:prstGeom prst="upArrow">
            <a:avLst/>
          </a:prstGeom>
          <a:solidFill>
            <a:schemeClr val="bg1"/>
          </a:solidFill>
          <a:ln>
            <a:solidFill>
              <a:schemeClr val="tx1"/>
            </a:solid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69F349A-3753-44E4-B2DE-5BEF40B79D50}" type="slidenum">
              <a:rPr lang="en-US" smtClean="0"/>
              <a:pPr/>
              <a:t>21</a:t>
            </a:fld>
            <a:endParaRPr lang="en-US"/>
          </a:p>
        </p:txBody>
      </p:sp>
      <p:sp>
        <p:nvSpPr>
          <p:cNvPr id="7" name="Rectangle 6"/>
          <p:cNvSpPr/>
          <p:nvPr/>
        </p:nvSpPr>
        <p:spPr>
          <a:xfrm>
            <a:off x="381000" y="585788"/>
            <a:ext cx="8458200" cy="32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Successful log on</a:t>
            </a:r>
            <a:endParaRPr lang="en-US" sz="2800" cap="none" dirty="0">
              <a:solidFill>
                <a:schemeClr val="bg1">
                  <a:lumMod val="95000"/>
                </a:schemeClr>
              </a:solidFill>
            </a:endParaRPr>
          </a:p>
        </p:txBody>
      </p:sp>
      <p:sp>
        <p:nvSpPr>
          <p:cNvPr id="8" name="Rectangle 7"/>
          <p:cNvSpPr/>
          <p:nvPr/>
        </p:nvSpPr>
        <p:spPr>
          <a:xfrm>
            <a:off x="381000" y="814388"/>
            <a:ext cx="76200" cy="391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63000" y="920393"/>
            <a:ext cx="76200" cy="391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79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2800" dirty="0" smtClean="0"/>
              <a:t>Looking at a report</a:t>
            </a:r>
            <a:endParaRPr lang="en-US" sz="2800" dirty="0"/>
          </a:p>
        </p:txBody>
      </p:sp>
      <p:sp>
        <p:nvSpPr>
          <p:cNvPr id="2" name="Title 1"/>
          <p:cNvSpPr>
            <a:spLocks noGrp="1"/>
          </p:cNvSpPr>
          <p:nvPr>
            <p:ph type="title"/>
          </p:nvPr>
        </p:nvSpPr>
        <p:spPr/>
        <p:txBody>
          <a:bodyPr/>
          <a:lstStyle/>
          <a:p>
            <a:r>
              <a:rPr lang="en-US" dirty="0" smtClean="0"/>
              <a:t>logged in</a:t>
            </a:r>
            <a:endParaRPr lang="en-US" dirty="0"/>
          </a:p>
        </p:txBody>
      </p:sp>
      <p:sp>
        <p:nvSpPr>
          <p:cNvPr id="4" name="Slide Number Placeholder 3"/>
          <p:cNvSpPr>
            <a:spLocks noGrp="1"/>
          </p:cNvSpPr>
          <p:nvPr>
            <p:ph type="sldNum" sz="quarter" idx="11"/>
          </p:nvPr>
        </p:nvSpPr>
        <p:spPr/>
        <p:txBody>
          <a:bodyPr/>
          <a:lstStyle/>
          <a:p>
            <a:fld id="{869F349A-3753-44E4-B2DE-5BEF40B79D50}" type="slidenum">
              <a:rPr lang="en-US" smtClean="0"/>
              <a:pPr/>
              <a:t>22</a:t>
            </a:fld>
            <a:endParaRPr lang="en-US"/>
          </a:p>
        </p:txBody>
      </p:sp>
    </p:spTree>
    <p:extLst>
      <p:ext uri="{BB962C8B-B14F-4D97-AF65-F5344CB8AC3E}">
        <p14:creationId xmlns:p14="http://schemas.microsoft.com/office/powerpoint/2010/main" val="1310263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35" y="838200"/>
            <a:ext cx="8486331" cy="51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09626" y="4137898"/>
            <a:ext cx="7696200" cy="2339102"/>
          </a:xfrm>
          <a:prstGeom prst="rect">
            <a:avLst/>
          </a:prstGeom>
          <a:solidFill>
            <a:schemeClr val="bg1"/>
          </a:solidFill>
        </p:spPr>
        <p:txBody>
          <a:bodyPr wrap="square" rtlCol="0">
            <a:spAutoFit/>
          </a:bodyPr>
          <a:lstStyle/>
          <a:p>
            <a:pPr lvl="1">
              <a:tabLst>
                <a:tab pos="2057400" algn="l"/>
                <a:tab pos="3030538" algn="l"/>
                <a:tab pos="3944938" algn="l"/>
                <a:tab pos="5029200" algn="l"/>
                <a:tab pos="6062663" algn="l"/>
              </a:tabLst>
            </a:pPr>
            <a:r>
              <a:rPr lang="en-US" sz="1200" dirty="0" smtClean="0"/>
              <a:t>My Middle School  	</a:t>
            </a:r>
            <a:r>
              <a:rPr lang="en-US" sz="1200" dirty="0"/>
              <a:t> &lt;15 surveys 	</a:t>
            </a:r>
            <a:r>
              <a:rPr lang="en-US" sz="1200" u="sng" dirty="0" smtClean="0"/>
              <a:t>Yes</a:t>
            </a:r>
            <a:r>
              <a:rPr lang="en-US" sz="1200" dirty="0" smtClean="0"/>
              <a:t> 	</a:t>
            </a:r>
            <a:r>
              <a:rPr lang="en-US" sz="1200" dirty="0" err="1" smtClean="0"/>
              <a:t>na</a:t>
            </a:r>
            <a:r>
              <a:rPr lang="en-US" sz="1200" dirty="0" smtClean="0"/>
              <a:t>             	</a:t>
            </a:r>
            <a:r>
              <a:rPr lang="en-US" sz="1200" dirty="0" err="1" smtClean="0"/>
              <a:t>na</a:t>
            </a:r>
            <a:r>
              <a:rPr lang="en-US" sz="1200" dirty="0" smtClean="0"/>
              <a:t>            	</a:t>
            </a:r>
            <a:r>
              <a:rPr lang="en-US" sz="1200" u="sng" dirty="0" smtClean="0"/>
              <a:t>Yes</a:t>
            </a:r>
            <a:r>
              <a:rPr lang="en-US" sz="1200" dirty="0" smtClean="0"/>
              <a:t> </a:t>
            </a:r>
          </a:p>
          <a:p>
            <a:pPr lvl="1">
              <a:tabLst>
                <a:tab pos="2057400" algn="l"/>
                <a:tab pos="3030538" algn="l"/>
                <a:tab pos="3944938" algn="l"/>
                <a:tab pos="5029200" algn="l"/>
                <a:tab pos="6062663" algn="l"/>
              </a:tabLst>
            </a:pPr>
            <a:r>
              <a:rPr lang="en-US" sz="1200" dirty="0" smtClean="0"/>
              <a:t>My High School      	</a:t>
            </a:r>
            <a:r>
              <a:rPr lang="en-US" sz="1200" dirty="0" err="1" smtClean="0"/>
              <a:t>na</a:t>
            </a:r>
            <a:r>
              <a:rPr lang="en-US" sz="1200" dirty="0" smtClean="0"/>
              <a:t>           	</a:t>
            </a:r>
            <a:r>
              <a:rPr lang="en-US" sz="1200" dirty="0" err="1" smtClean="0"/>
              <a:t>na</a:t>
            </a:r>
            <a:r>
              <a:rPr lang="en-US" sz="1200" dirty="0" smtClean="0"/>
              <a:t>       	</a:t>
            </a:r>
            <a:r>
              <a:rPr lang="en-US" sz="1200" u="sng" dirty="0" smtClean="0"/>
              <a:t>Yes</a:t>
            </a:r>
            <a:r>
              <a:rPr lang="en-US" sz="1200" dirty="0" smtClean="0"/>
              <a:t>         	</a:t>
            </a:r>
            <a:r>
              <a:rPr lang="en-US" sz="1200" u="sng" dirty="0" smtClean="0"/>
              <a:t>Yes</a:t>
            </a:r>
            <a:r>
              <a:rPr lang="en-US" sz="1200" dirty="0" smtClean="0"/>
              <a:t>   	</a:t>
            </a:r>
            <a:r>
              <a:rPr lang="en-US" sz="1200" u="sng" dirty="0" smtClean="0"/>
              <a:t>Yes</a:t>
            </a:r>
            <a:endParaRPr lang="en-US" sz="1200" u="sng" dirty="0"/>
          </a:p>
          <a:p>
            <a:pPr lvl="1"/>
            <a:endParaRPr lang="en-US" sz="1400" dirty="0" smtClean="0"/>
          </a:p>
          <a:p>
            <a:endParaRPr lang="en-US" dirty="0"/>
          </a:p>
          <a:p>
            <a:endParaRPr lang="en-US" dirty="0" smtClean="0"/>
          </a:p>
          <a:p>
            <a:endParaRPr lang="en-US" dirty="0" smtClean="0"/>
          </a:p>
          <a:p>
            <a:endParaRPr lang="en-US" dirty="0"/>
          </a:p>
          <a:p>
            <a:endParaRPr lang="en-US" dirty="0"/>
          </a:p>
          <a:p>
            <a:endParaRPr lang="en-US" dirty="0"/>
          </a:p>
        </p:txBody>
      </p:sp>
      <p:sp>
        <p:nvSpPr>
          <p:cNvPr id="4" name="Up Arrow 3"/>
          <p:cNvSpPr>
            <a:spLocks/>
          </p:cNvSpPr>
          <p:nvPr/>
        </p:nvSpPr>
        <p:spPr>
          <a:xfrm>
            <a:off x="5141835" y="4442698"/>
            <a:ext cx="228600" cy="381000"/>
          </a:xfrm>
          <a:prstGeom prst="upArrow">
            <a:avLst/>
          </a:prstGeom>
          <a:solidFill>
            <a:schemeClr val="bg1"/>
          </a:solidFill>
          <a:ln>
            <a:solidFill>
              <a:schemeClr val="tx1"/>
            </a:solid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69F349A-3753-44E4-B2DE-5BEF40B79D50}" type="slidenum">
              <a:rPr lang="en-US" smtClean="0"/>
              <a:pPr/>
              <a:t>23</a:t>
            </a:fld>
            <a:endParaRPr lang="en-US"/>
          </a:p>
        </p:txBody>
      </p:sp>
      <p:sp>
        <p:nvSpPr>
          <p:cNvPr id="6"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School-level frequency reports</a:t>
            </a:r>
            <a:endParaRPr lang="en-US" sz="2800" cap="none" dirty="0">
              <a:solidFill>
                <a:schemeClr val="bg1">
                  <a:lumMod val="95000"/>
                </a:schemeClr>
              </a:solidFill>
            </a:endParaRPr>
          </a:p>
        </p:txBody>
      </p:sp>
      <p:sp>
        <p:nvSpPr>
          <p:cNvPr id="7" name="Rectangle 6"/>
          <p:cNvSpPr/>
          <p:nvPr/>
        </p:nvSpPr>
        <p:spPr>
          <a:xfrm>
            <a:off x="381000" y="814388"/>
            <a:ext cx="76200" cy="5510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39200" y="774985"/>
            <a:ext cx="76200" cy="5510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27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687" y="914400"/>
            <a:ext cx="6919913" cy="576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38400" y="5269468"/>
            <a:ext cx="2971800" cy="400110"/>
          </a:xfrm>
          <a:prstGeom prst="rect">
            <a:avLst/>
          </a:prstGeom>
          <a:solidFill>
            <a:schemeClr val="bg1"/>
          </a:solidFill>
        </p:spPr>
        <p:txBody>
          <a:bodyPr wrap="square" rtlCol="0">
            <a:spAutoFit/>
          </a:bodyPr>
          <a:lstStyle/>
          <a:p>
            <a:pPr algn="ctr"/>
            <a:r>
              <a:rPr lang="en-US" sz="2000" b="1" dirty="0" smtClean="0">
                <a:solidFill>
                  <a:schemeClr val="accent1"/>
                </a:solidFill>
              </a:rPr>
              <a:t>My High School</a:t>
            </a:r>
            <a:endParaRPr lang="en-US" sz="2000" b="1" dirty="0">
              <a:solidFill>
                <a:schemeClr val="accent1"/>
              </a:solidFill>
            </a:endParaRPr>
          </a:p>
        </p:txBody>
      </p:sp>
      <p:sp>
        <p:nvSpPr>
          <p:cNvPr id="3" name="Slide Number Placeholder 2"/>
          <p:cNvSpPr>
            <a:spLocks noGrp="1"/>
          </p:cNvSpPr>
          <p:nvPr>
            <p:ph type="sldNum" sz="quarter" idx="12"/>
          </p:nvPr>
        </p:nvSpPr>
        <p:spPr/>
        <p:txBody>
          <a:bodyPr/>
          <a:lstStyle/>
          <a:p>
            <a:fld id="{869F349A-3753-44E4-B2DE-5BEF40B79D50}" type="slidenum">
              <a:rPr lang="en-US" smtClean="0"/>
              <a:pPr/>
              <a:t>24</a:t>
            </a:fld>
            <a:endParaRPr lang="en-US"/>
          </a:p>
        </p:txBody>
      </p:sp>
      <p:sp>
        <p:nvSpPr>
          <p:cNvPr id="7"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Sample report – Title</a:t>
            </a:r>
            <a:endParaRPr lang="en-US" sz="2800" cap="none" dirty="0">
              <a:solidFill>
                <a:schemeClr val="bg1">
                  <a:lumMod val="95000"/>
                </a:schemeClr>
              </a:solidFill>
            </a:endParaRPr>
          </a:p>
        </p:txBody>
      </p:sp>
    </p:spTree>
    <p:extLst>
      <p:ext uri="{BB962C8B-B14F-4D97-AF65-F5344CB8AC3E}">
        <p14:creationId xmlns:p14="http://schemas.microsoft.com/office/powerpoint/2010/main" val="4056617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40" y="762000"/>
            <a:ext cx="873490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57600" y="4081790"/>
            <a:ext cx="838200" cy="169277"/>
          </a:xfrm>
          <a:prstGeom prst="rect">
            <a:avLst/>
          </a:prstGeom>
          <a:solidFill>
            <a:schemeClr val="bg1"/>
          </a:solidFill>
        </p:spPr>
        <p:txBody>
          <a:bodyPr wrap="square" lIns="0" tIns="0" rIns="0" bIns="0" rtlCol="0">
            <a:spAutoFit/>
          </a:bodyPr>
          <a:lstStyle/>
          <a:p>
            <a:r>
              <a:rPr lang="en-US" sz="1100" b="1" dirty="0" smtClean="0">
                <a:latin typeface="Arial" pitchFamily="34" charset="0"/>
                <a:cs typeface="Arial" pitchFamily="34" charset="0"/>
              </a:rPr>
              <a:t>205</a:t>
            </a:r>
            <a:endParaRPr lang="en-US" sz="1100" b="1" dirty="0">
              <a:latin typeface="Arial" pitchFamily="34" charset="0"/>
              <a:cs typeface="Arial" pitchFamily="34" charset="0"/>
            </a:endParaRPr>
          </a:p>
        </p:txBody>
      </p:sp>
      <p:sp>
        <p:nvSpPr>
          <p:cNvPr id="12" name="TextBox 11"/>
          <p:cNvSpPr txBox="1"/>
          <p:nvPr/>
        </p:nvSpPr>
        <p:spPr>
          <a:xfrm>
            <a:off x="3657600" y="4250323"/>
            <a:ext cx="914400" cy="169277"/>
          </a:xfrm>
          <a:prstGeom prst="rect">
            <a:avLst/>
          </a:prstGeom>
          <a:solidFill>
            <a:schemeClr val="bg1"/>
          </a:solidFill>
        </p:spPr>
        <p:txBody>
          <a:bodyPr wrap="square" lIns="0" tIns="0" rIns="0" bIns="0" rtlCol="0">
            <a:spAutoFit/>
          </a:bodyPr>
          <a:lstStyle/>
          <a:p>
            <a:r>
              <a:rPr lang="en-US" sz="1100" b="1" dirty="0" smtClean="0">
                <a:latin typeface="Arial" pitchFamily="34" charset="0"/>
                <a:cs typeface="Arial" pitchFamily="34" charset="0"/>
              </a:rPr>
              <a:t>200</a:t>
            </a:r>
            <a:endParaRPr lang="en-US" sz="1100" b="1" dirty="0">
              <a:latin typeface="Arial" pitchFamily="34" charset="0"/>
              <a:cs typeface="Arial" pitchFamily="34" charset="0"/>
            </a:endParaRPr>
          </a:p>
        </p:txBody>
      </p:sp>
      <p:sp>
        <p:nvSpPr>
          <p:cNvPr id="13" name="TextBox 12"/>
          <p:cNvSpPr txBox="1"/>
          <p:nvPr/>
        </p:nvSpPr>
        <p:spPr>
          <a:xfrm>
            <a:off x="3657600" y="4478923"/>
            <a:ext cx="914400" cy="169277"/>
          </a:xfrm>
          <a:prstGeom prst="rect">
            <a:avLst/>
          </a:prstGeom>
          <a:solidFill>
            <a:schemeClr val="bg1"/>
          </a:solidFill>
        </p:spPr>
        <p:txBody>
          <a:bodyPr wrap="square" lIns="0" tIns="0" rIns="0" bIns="0" rtlCol="0">
            <a:spAutoFit/>
          </a:bodyPr>
          <a:lstStyle/>
          <a:p>
            <a:r>
              <a:rPr lang="en-US" sz="1100" b="1" dirty="0" smtClean="0">
                <a:latin typeface="Arial" pitchFamily="34" charset="0"/>
                <a:cs typeface="Arial" pitchFamily="34" charset="0"/>
              </a:rPr>
              <a:t>235</a:t>
            </a:r>
            <a:endParaRPr lang="en-US" sz="1100" b="1" dirty="0">
              <a:latin typeface="Arial" pitchFamily="34" charset="0"/>
              <a:cs typeface="Arial" pitchFamily="34" charset="0"/>
            </a:endParaRPr>
          </a:p>
        </p:txBody>
      </p:sp>
      <p:sp>
        <p:nvSpPr>
          <p:cNvPr id="14" name="TextBox 13"/>
          <p:cNvSpPr txBox="1"/>
          <p:nvPr/>
        </p:nvSpPr>
        <p:spPr>
          <a:xfrm>
            <a:off x="3657600" y="4631323"/>
            <a:ext cx="914400" cy="169277"/>
          </a:xfrm>
          <a:prstGeom prst="rect">
            <a:avLst/>
          </a:prstGeom>
          <a:solidFill>
            <a:schemeClr val="bg1"/>
          </a:solidFill>
        </p:spPr>
        <p:txBody>
          <a:bodyPr wrap="square" lIns="0" tIns="0" rIns="0" bIns="0" rtlCol="0">
            <a:spAutoFit/>
          </a:bodyPr>
          <a:lstStyle/>
          <a:p>
            <a:r>
              <a:rPr lang="en-US" sz="1100" b="1" dirty="0" smtClean="0">
                <a:latin typeface="Arial" pitchFamily="34" charset="0"/>
                <a:cs typeface="Arial" pitchFamily="34" charset="0"/>
              </a:rPr>
              <a:t>85%</a:t>
            </a:r>
            <a:endParaRPr lang="en-US" sz="1100" b="1" dirty="0">
              <a:latin typeface="Arial" pitchFamily="34" charset="0"/>
              <a:cs typeface="Arial" pitchFamily="34" charset="0"/>
            </a:endParaRPr>
          </a:p>
        </p:txBody>
      </p:sp>
      <p:sp>
        <p:nvSpPr>
          <p:cNvPr id="4" name="TextBox 3"/>
          <p:cNvSpPr txBox="1"/>
          <p:nvPr/>
        </p:nvSpPr>
        <p:spPr>
          <a:xfrm>
            <a:off x="3200400" y="838200"/>
            <a:ext cx="2971800" cy="338554"/>
          </a:xfrm>
          <a:prstGeom prst="rect">
            <a:avLst/>
          </a:prstGeom>
          <a:solidFill>
            <a:schemeClr val="bg1"/>
          </a:solidFill>
        </p:spPr>
        <p:txBody>
          <a:bodyPr wrap="square" rtlCol="0">
            <a:spAutoFit/>
          </a:bodyPr>
          <a:lstStyle/>
          <a:p>
            <a:pPr algn="ctr"/>
            <a:r>
              <a:rPr lang="en-US" sz="1600" b="1" dirty="0" smtClean="0">
                <a:solidFill>
                  <a:schemeClr val="accent1"/>
                </a:solidFill>
              </a:rPr>
              <a:t>My High School</a:t>
            </a:r>
            <a:endParaRPr lang="en-US" sz="1600" b="1" dirty="0">
              <a:solidFill>
                <a:schemeClr val="accent1"/>
              </a:solidFill>
            </a:endParaRPr>
          </a:p>
        </p:txBody>
      </p:sp>
      <p:sp>
        <p:nvSpPr>
          <p:cNvPr id="5" name="Slide Number Placeholder 4"/>
          <p:cNvSpPr>
            <a:spLocks noGrp="1"/>
          </p:cNvSpPr>
          <p:nvPr>
            <p:ph type="sldNum" sz="quarter" idx="12"/>
          </p:nvPr>
        </p:nvSpPr>
        <p:spPr/>
        <p:txBody>
          <a:bodyPr/>
          <a:lstStyle/>
          <a:p>
            <a:fld id="{869F349A-3753-44E4-B2DE-5BEF40B79D50}" type="slidenum">
              <a:rPr lang="en-US" smtClean="0"/>
              <a:pPr/>
              <a:t>25</a:t>
            </a:fld>
            <a:endParaRPr lang="en-US"/>
          </a:p>
        </p:txBody>
      </p:sp>
      <p:cxnSp>
        <p:nvCxnSpPr>
          <p:cNvPr id="6" name="Straight Connector 5"/>
          <p:cNvCxnSpPr/>
          <p:nvPr/>
        </p:nvCxnSpPr>
        <p:spPr>
          <a:xfrm>
            <a:off x="1158240" y="4267200"/>
            <a:ext cx="2743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4419600"/>
            <a:ext cx="2743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58240" y="4648200"/>
            <a:ext cx="2743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3000" y="4800600"/>
            <a:ext cx="2743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81740"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Sample report –Participation</a:t>
            </a:r>
            <a:endParaRPr lang="en-US" sz="2800" cap="none" dirty="0">
              <a:solidFill>
                <a:schemeClr val="bg1">
                  <a:lumMod val="95000"/>
                </a:schemeClr>
              </a:solidFill>
            </a:endParaRPr>
          </a:p>
        </p:txBody>
      </p:sp>
      <p:sp>
        <p:nvSpPr>
          <p:cNvPr id="7" name="Rectangle 6"/>
          <p:cNvSpPr/>
          <p:nvPr/>
        </p:nvSpPr>
        <p:spPr>
          <a:xfrm>
            <a:off x="4076700" y="4166428"/>
            <a:ext cx="876300" cy="464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9F349A-3753-44E4-B2DE-5BEF40B79D50}" type="slidenum">
              <a:rPr lang="en-US" smtClean="0"/>
              <a:pPr/>
              <a:t>26</a:t>
            </a:fld>
            <a:endParaRPr lang="en-US"/>
          </a:p>
        </p:txBody>
      </p:sp>
      <p:sp>
        <p:nvSpPr>
          <p:cNvPr id="6" name="Title 1"/>
          <p:cNvSpPr txBox="1">
            <a:spLocks/>
          </p:cNvSpPr>
          <p:nvPr/>
        </p:nvSpPr>
        <p:spPr>
          <a:xfrm>
            <a:off x="385934"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Sample report - Highlights</a:t>
            </a:r>
            <a:endParaRPr lang="en-US" sz="2800" cap="none" dirty="0">
              <a:solidFill>
                <a:schemeClr val="bg1">
                  <a:lumMod val="95000"/>
                </a:schemeClr>
              </a:solidFill>
            </a:endParaRPr>
          </a:p>
        </p:txBody>
      </p:sp>
      <p:grpSp>
        <p:nvGrpSpPr>
          <p:cNvPr id="8" name="Group 7"/>
          <p:cNvGrpSpPr/>
          <p:nvPr/>
        </p:nvGrpSpPr>
        <p:grpSpPr>
          <a:xfrm>
            <a:off x="408446" y="838200"/>
            <a:ext cx="7440154" cy="5334000"/>
            <a:chOff x="1295400" y="576261"/>
            <a:chExt cx="6259054" cy="39869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576261"/>
              <a:ext cx="6259054" cy="398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34654" y="608191"/>
              <a:ext cx="5856746" cy="161583"/>
            </a:xfrm>
            <a:prstGeom prst="rect">
              <a:avLst/>
            </a:prstGeom>
            <a:solidFill>
              <a:schemeClr val="bg1"/>
            </a:solidFill>
          </p:spPr>
          <p:txBody>
            <a:bodyPr wrap="square" lIns="0" tIns="0" rIns="0" bIns="0" rtlCol="0">
              <a:spAutoFit/>
            </a:bodyPr>
            <a:lstStyle/>
            <a:p>
              <a:r>
                <a:rPr lang="en-US" sz="1050" b="1" dirty="0" smtClean="0">
                  <a:latin typeface="Arial" pitchFamily="34" charset="0"/>
                  <a:cs typeface="Arial" pitchFamily="34" charset="0"/>
                </a:rPr>
                <a:t>My High School                                                                                                               Grade 10</a:t>
              </a:r>
              <a:endParaRPr lang="en-US" sz="1050" b="1" dirty="0">
                <a:latin typeface="Arial" pitchFamily="34" charset="0"/>
                <a:cs typeface="Arial" pitchFamily="34" charset="0"/>
              </a:endParaRPr>
            </a:p>
          </p:txBody>
        </p:sp>
        <p:grpSp>
          <p:nvGrpSpPr>
            <p:cNvPr id="11" name="Group 10"/>
            <p:cNvGrpSpPr/>
            <p:nvPr/>
          </p:nvGrpSpPr>
          <p:grpSpPr>
            <a:xfrm>
              <a:off x="2898689" y="1828800"/>
              <a:ext cx="4264111" cy="2362200"/>
              <a:chOff x="2898689" y="1828800"/>
              <a:chExt cx="4264111" cy="2362200"/>
            </a:xfrm>
          </p:grpSpPr>
          <p:sp>
            <p:nvSpPr>
              <p:cNvPr id="12" name="TextBox 11"/>
              <p:cNvSpPr txBox="1"/>
              <p:nvPr/>
            </p:nvSpPr>
            <p:spPr>
              <a:xfrm>
                <a:off x="6172200" y="1828800"/>
                <a:ext cx="990600" cy="630942"/>
              </a:xfrm>
              <a:prstGeom prst="rect">
                <a:avLst/>
              </a:prstGeom>
              <a:solidFill>
                <a:schemeClr val="bg1"/>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1100" b="1" dirty="0">
                  <a:solidFill>
                    <a:schemeClr val="tx1">
                      <a:lumMod val="75000"/>
                      <a:lumOff val="25000"/>
                    </a:schemeClr>
                  </a:solidFill>
                  <a:latin typeface="Calibri" pitchFamily="34" charset="0"/>
                </a:endParaRPr>
              </a:p>
              <a:p>
                <a:pPr algn="ctr"/>
                <a:endParaRPr lang="en-US" sz="1100" b="1" dirty="0" smtClean="0">
                  <a:solidFill>
                    <a:schemeClr val="tx1">
                      <a:lumMod val="75000"/>
                      <a:lumOff val="25000"/>
                    </a:schemeClr>
                  </a:solidFill>
                  <a:latin typeface="Calibri" pitchFamily="34" charset="0"/>
                </a:endParaRPr>
              </a:p>
              <a:p>
                <a:pPr algn="ctr"/>
                <a:endParaRPr lang="en-US" sz="400" b="1" dirty="0" smtClean="0">
                  <a:solidFill>
                    <a:schemeClr val="tx1">
                      <a:lumMod val="75000"/>
                      <a:lumOff val="25000"/>
                    </a:schemeClr>
                  </a:solidFill>
                  <a:latin typeface="Calibri" pitchFamily="34" charset="0"/>
                </a:endParaRPr>
              </a:p>
            </p:txBody>
          </p:sp>
          <p:sp>
            <p:nvSpPr>
              <p:cNvPr id="13" name="Rectangle 12"/>
              <p:cNvSpPr/>
              <p:nvPr/>
            </p:nvSpPr>
            <p:spPr>
              <a:xfrm>
                <a:off x="2898689" y="2971800"/>
                <a:ext cx="381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4043927" y="2895600"/>
                <a:ext cx="381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5181600" y="2895600"/>
                <a:ext cx="4572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6400800" y="2895600"/>
                <a:ext cx="381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160249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9F349A-3753-44E4-B2DE-5BEF40B79D50}" type="slidenum">
              <a:rPr lang="en-US" smtClean="0"/>
              <a:pPr/>
              <a:t>27</a:t>
            </a:fld>
            <a:endParaRPr lang="en-US"/>
          </a:p>
        </p:txBody>
      </p:sp>
      <p:sp>
        <p:nvSpPr>
          <p:cNvPr id="6" name="Title 1"/>
          <p:cNvSpPr txBox="1">
            <a:spLocks/>
          </p:cNvSpPr>
          <p:nvPr/>
        </p:nvSpPr>
        <p:spPr>
          <a:xfrm>
            <a:off x="385934"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Sample report – Results by Gender</a:t>
            </a:r>
            <a:endParaRPr lang="en-US" sz="2800" cap="none" dirty="0">
              <a:solidFill>
                <a:schemeClr val="bg1">
                  <a:lumMod val="95000"/>
                </a:schemeClr>
              </a:solidFill>
            </a:endParaRPr>
          </a:p>
        </p:txBody>
      </p:sp>
      <p:sp>
        <p:nvSpPr>
          <p:cNvPr id="8" name="Oval 7"/>
          <p:cNvSpPr/>
          <p:nvPr/>
        </p:nvSpPr>
        <p:spPr>
          <a:xfrm>
            <a:off x="5029200" y="5715743"/>
            <a:ext cx="533400" cy="380257"/>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57200" y="917854"/>
            <a:ext cx="7086600" cy="5940146"/>
            <a:chOff x="1336134" y="459910"/>
            <a:chExt cx="6172200" cy="548369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134" y="459910"/>
              <a:ext cx="6172200" cy="548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4114800" y="3256394"/>
              <a:ext cx="3276600" cy="2598594"/>
              <a:chOff x="4114800" y="3256394"/>
              <a:chExt cx="3276600" cy="2598594"/>
            </a:xfrm>
          </p:grpSpPr>
          <p:sp>
            <p:nvSpPr>
              <p:cNvPr id="12" name="TextBox 11"/>
              <p:cNvSpPr txBox="1"/>
              <p:nvPr/>
            </p:nvSpPr>
            <p:spPr>
              <a:xfrm>
                <a:off x="4114800" y="3256394"/>
                <a:ext cx="533400" cy="153888"/>
              </a:xfrm>
              <a:prstGeom prst="rect">
                <a:avLst/>
              </a:prstGeom>
              <a:solidFill>
                <a:srgbClr val="B9FFDC"/>
              </a:solidFill>
            </p:spPr>
            <p:txBody>
              <a:bodyPr wrap="square" lIns="0" tIns="0" rIns="0" bIns="0" rtlCol="0">
                <a:spAutoFit/>
              </a:bodyPr>
              <a:lstStyle/>
              <a:p>
                <a:pPr algn="ctr"/>
                <a:r>
                  <a:rPr lang="en-US" sz="1000" b="1" dirty="0" smtClean="0">
                    <a:solidFill>
                      <a:schemeClr val="tx1">
                        <a:lumMod val="75000"/>
                        <a:lumOff val="25000"/>
                      </a:schemeClr>
                    </a:solidFill>
                    <a:latin typeface="Calibri" pitchFamily="34" charset="0"/>
                  </a:rPr>
                  <a:t>n=200</a:t>
                </a:r>
                <a:endParaRPr lang="en-US" sz="1000" b="1" dirty="0">
                  <a:solidFill>
                    <a:schemeClr val="tx1">
                      <a:lumMod val="75000"/>
                      <a:lumOff val="25000"/>
                    </a:schemeClr>
                  </a:solidFill>
                  <a:latin typeface="Calibri" pitchFamily="34" charset="0"/>
                </a:endParaRPr>
              </a:p>
            </p:txBody>
          </p:sp>
          <p:sp>
            <p:nvSpPr>
              <p:cNvPr id="13" name="TextBox 12"/>
              <p:cNvSpPr txBox="1"/>
              <p:nvPr/>
            </p:nvSpPr>
            <p:spPr>
              <a:xfrm>
                <a:off x="4127157" y="3962400"/>
                <a:ext cx="533400" cy="153888"/>
              </a:xfrm>
              <a:prstGeom prst="rect">
                <a:avLst/>
              </a:prstGeom>
              <a:solidFill>
                <a:srgbClr val="B9FFDC"/>
              </a:solidFill>
            </p:spPr>
            <p:txBody>
              <a:bodyPr wrap="square" lIns="0" tIns="0" rIns="0" bIns="0" rtlCol="0">
                <a:spAutoFit/>
              </a:bodyPr>
              <a:lstStyle/>
              <a:p>
                <a:pPr algn="ctr"/>
                <a:r>
                  <a:rPr lang="en-US" sz="1000" b="1" dirty="0" smtClean="0">
                    <a:solidFill>
                      <a:schemeClr val="tx1">
                        <a:lumMod val="75000"/>
                        <a:lumOff val="25000"/>
                      </a:schemeClr>
                    </a:solidFill>
                    <a:latin typeface="Calibri" pitchFamily="34" charset="0"/>
                  </a:rPr>
                  <a:t>n=200</a:t>
                </a:r>
                <a:endParaRPr lang="en-US" sz="1000" b="1" dirty="0">
                  <a:solidFill>
                    <a:schemeClr val="tx1">
                      <a:lumMod val="75000"/>
                      <a:lumOff val="25000"/>
                    </a:schemeClr>
                  </a:solidFill>
                  <a:latin typeface="Calibri" pitchFamily="34" charset="0"/>
                </a:endParaRPr>
              </a:p>
            </p:txBody>
          </p:sp>
          <p:sp>
            <p:nvSpPr>
              <p:cNvPr id="14" name="TextBox 13"/>
              <p:cNvSpPr txBox="1"/>
              <p:nvPr/>
            </p:nvSpPr>
            <p:spPr>
              <a:xfrm>
                <a:off x="4114800" y="4572000"/>
                <a:ext cx="533400" cy="153888"/>
              </a:xfrm>
              <a:prstGeom prst="rect">
                <a:avLst/>
              </a:prstGeom>
              <a:solidFill>
                <a:srgbClr val="B9FFDC"/>
              </a:solidFill>
            </p:spPr>
            <p:txBody>
              <a:bodyPr wrap="square" lIns="0" tIns="0" rIns="0" bIns="0" rtlCol="0">
                <a:spAutoFit/>
              </a:bodyPr>
              <a:lstStyle/>
              <a:p>
                <a:pPr algn="ctr"/>
                <a:r>
                  <a:rPr lang="en-US" sz="1000" b="1" dirty="0" smtClean="0">
                    <a:solidFill>
                      <a:schemeClr val="tx1">
                        <a:lumMod val="75000"/>
                        <a:lumOff val="25000"/>
                      </a:schemeClr>
                    </a:solidFill>
                    <a:latin typeface="Calibri" pitchFamily="34" charset="0"/>
                  </a:rPr>
                  <a:t>n=200</a:t>
                </a:r>
                <a:endParaRPr lang="en-US" sz="1000" b="1" dirty="0">
                  <a:solidFill>
                    <a:schemeClr val="tx1">
                      <a:lumMod val="75000"/>
                      <a:lumOff val="25000"/>
                    </a:schemeClr>
                  </a:solidFill>
                  <a:latin typeface="Calibri" pitchFamily="34" charset="0"/>
                </a:endParaRPr>
              </a:p>
            </p:txBody>
          </p:sp>
          <p:sp>
            <p:nvSpPr>
              <p:cNvPr id="15" name="TextBox 14"/>
              <p:cNvSpPr txBox="1"/>
              <p:nvPr/>
            </p:nvSpPr>
            <p:spPr>
              <a:xfrm>
                <a:off x="4114800" y="5256312"/>
                <a:ext cx="533400" cy="153888"/>
              </a:xfrm>
              <a:prstGeom prst="rect">
                <a:avLst/>
              </a:prstGeom>
              <a:solidFill>
                <a:srgbClr val="B9FFDC"/>
              </a:solidFill>
            </p:spPr>
            <p:txBody>
              <a:bodyPr wrap="square" lIns="0" tIns="0" rIns="0" bIns="0" rtlCol="0">
                <a:spAutoFit/>
              </a:bodyPr>
              <a:lstStyle/>
              <a:p>
                <a:pPr algn="ctr"/>
                <a:r>
                  <a:rPr lang="en-US" sz="1000" b="1" dirty="0" smtClean="0">
                    <a:solidFill>
                      <a:schemeClr val="tx1">
                        <a:lumMod val="75000"/>
                        <a:lumOff val="25000"/>
                      </a:schemeClr>
                    </a:solidFill>
                    <a:latin typeface="Calibri" pitchFamily="34" charset="0"/>
                  </a:rPr>
                  <a:t>n=200</a:t>
                </a:r>
                <a:endParaRPr lang="en-US" sz="1000" b="1" dirty="0">
                  <a:solidFill>
                    <a:schemeClr val="tx1">
                      <a:lumMod val="75000"/>
                      <a:lumOff val="25000"/>
                    </a:schemeClr>
                  </a:solidFill>
                  <a:latin typeface="Calibri" pitchFamily="34" charset="0"/>
                </a:endParaRPr>
              </a:p>
            </p:txBody>
          </p:sp>
          <p:sp>
            <p:nvSpPr>
              <p:cNvPr id="16" name="TextBox 15"/>
              <p:cNvSpPr txBox="1"/>
              <p:nvPr/>
            </p:nvSpPr>
            <p:spPr>
              <a:xfrm>
                <a:off x="4114800" y="3595239"/>
                <a:ext cx="533400" cy="153888"/>
              </a:xfrm>
              <a:prstGeom prst="rect">
                <a:avLst/>
              </a:prstGeom>
              <a:solidFill>
                <a:schemeClr val="bg1"/>
              </a:solidFill>
            </p:spPr>
            <p:txBody>
              <a:bodyPr wrap="square" lIns="0" tIns="0" rIns="0" bIns="0" rtlCol="0">
                <a:spAutoFit/>
              </a:bodyPr>
              <a:lstStyle/>
              <a:p>
                <a:pPr algn="ctr"/>
                <a:r>
                  <a:rPr lang="en-US" sz="1000" b="1" dirty="0" smtClean="0">
                    <a:solidFill>
                      <a:schemeClr val="tx1">
                        <a:lumMod val="75000"/>
                        <a:lumOff val="25000"/>
                      </a:schemeClr>
                    </a:solidFill>
                    <a:latin typeface="Calibri" pitchFamily="34" charset="0"/>
                  </a:rPr>
                  <a:t>n=200</a:t>
                </a:r>
                <a:endParaRPr lang="en-US" sz="1000" b="1" dirty="0">
                  <a:solidFill>
                    <a:schemeClr val="tx1">
                      <a:lumMod val="75000"/>
                      <a:lumOff val="25000"/>
                    </a:schemeClr>
                  </a:solidFill>
                  <a:latin typeface="Calibri" pitchFamily="34" charset="0"/>
                </a:endParaRPr>
              </a:p>
            </p:txBody>
          </p:sp>
          <p:sp>
            <p:nvSpPr>
              <p:cNvPr id="17" name="TextBox 16"/>
              <p:cNvSpPr txBox="1"/>
              <p:nvPr/>
            </p:nvSpPr>
            <p:spPr>
              <a:xfrm>
                <a:off x="4114800" y="4267200"/>
                <a:ext cx="533400" cy="153888"/>
              </a:xfrm>
              <a:prstGeom prst="rect">
                <a:avLst/>
              </a:prstGeom>
              <a:solidFill>
                <a:schemeClr val="bg1"/>
              </a:solidFill>
            </p:spPr>
            <p:txBody>
              <a:bodyPr wrap="square" lIns="0" tIns="0" rIns="0" bIns="0" rtlCol="0">
                <a:spAutoFit/>
              </a:bodyPr>
              <a:lstStyle/>
              <a:p>
                <a:pPr algn="ctr"/>
                <a:r>
                  <a:rPr lang="en-US" sz="1000" b="1" dirty="0" smtClean="0">
                    <a:solidFill>
                      <a:schemeClr val="tx1">
                        <a:lumMod val="75000"/>
                        <a:lumOff val="25000"/>
                      </a:schemeClr>
                    </a:solidFill>
                    <a:latin typeface="Calibri" pitchFamily="34" charset="0"/>
                  </a:rPr>
                  <a:t>n=200</a:t>
                </a:r>
                <a:endParaRPr lang="en-US" sz="1000" b="1" dirty="0">
                  <a:solidFill>
                    <a:schemeClr val="tx1">
                      <a:lumMod val="75000"/>
                      <a:lumOff val="25000"/>
                    </a:schemeClr>
                  </a:solidFill>
                  <a:latin typeface="Calibri" pitchFamily="34" charset="0"/>
                </a:endParaRPr>
              </a:p>
            </p:txBody>
          </p:sp>
          <p:sp>
            <p:nvSpPr>
              <p:cNvPr id="18" name="TextBox 17"/>
              <p:cNvSpPr txBox="1"/>
              <p:nvPr/>
            </p:nvSpPr>
            <p:spPr>
              <a:xfrm>
                <a:off x="4114800" y="4876800"/>
                <a:ext cx="533400" cy="153888"/>
              </a:xfrm>
              <a:prstGeom prst="rect">
                <a:avLst/>
              </a:prstGeom>
              <a:solidFill>
                <a:schemeClr val="bg1"/>
              </a:solidFill>
            </p:spPr>
            <p:txBody>
              <a:bodyPr wrap="square" lIns="0" tIns="0" rIns="0" bIns="0" rtlCol="0">
                <a:spAutoFit/>
              </a:bodyPr>
              <a:lstStyle/>
              <a:p>
                <a:pPr algn="ctr"/>
                <a:r>
                  <a:rPr lang="en-US" sz="1000" b="1" dirty="0" smtClean="0">
                    <a:solidFill>
                      <a:schemeClr val="tx1">
                        <a:lumMod val="75000"/>
                        <a:lumOff val="25000"/>
                      </a:schemeClr>
                    </a:solidFill>
                    <a:latin typeface="Calibri" pitchFamily="34" charset="0"/>
                  </a:rPr>
                  <a:t>n=200</a:t>
                </a:r>
                <a:endParaRPr lang="en-US" sz="1000" b="1" dirty="0">
                  <a:solidFill>
                    <a:schemeClr val="tx1">
                      <a:lumMod val="75000"/>
                      <a:lumOff val="25000"/>
                    </a:schemeClr>
                  </a:solidFill>
                  <a:latin typeface="Calibri" pitchFamily="34" charset="0"/>
                </a:endParaRPr>
              </a:p>
            </p:txBody>
          </p:sp>
          <p:sp>
            <p:nvSpPr>
              <p:cNvPr id="19" name="TextBox 18"/>
              <p:cNvSpPr txBox="1"/>
              <p:nvPr/>
            </p:nvSpPr>
            <p:spPr>
              <a:xfrm>
                <a:off x="4114800" y="5562600"/>
                <a:ext cx="533400" cy="153888"/>
              </a:xfrm>
              <a:prstGeom prst="rect">
                <a:avLst/>
              </a:prstGeom>
              <a:solidFill>
                <a:schemeClr val="bg1"/>
              </a:solidFill>
            </p:spPr>
            <p:txBody>
              <a:bodyPr wrap="square" lIns="0" tIns="0" rIns="0" bIns="0" rtlCol="0">
                <a:spAutoFit/>
              </a:bodyPr>
              <a:lstStyle/>
              <a:p>
                <a:pPr algn="ctr"/>
                <a:r>
                  <a:rPr lang="en-US" sz="1000" b="1" dirty="0" smtClean="0">
                    <a:solidFill>
                      <a:schemeClr val="tx1">
                        <a:lumMod val="75000"/>
                        <a:lumOff val="25000"/>
                      </a:schemeClr>
                    </a:solidFill>
                    <a:latin typeface="Calibri" pitchFamily="34" charset="0"/>
                  </a:rPr>
                  <a:t>n=200</a:t>
                </a:r>
                <a:endParaRPr lang="en-US" sz="1000" b="1" dirty="0">
                  <a:solidFill>
                    <a:schemeClr val="tx1">
                      <a:lumMod val="75000"/>
                      <a:lumOff val="25000"/>
                    </a:schemeClr>
                  </a:solidFill>
                  <a:latin typeface="Calibri" pitchFamily="34" charset="0"/>
                </a:endParaRPr>
              </a:p>
            </p:txBody>
          </p:sp>
          <p:sp>
            <p:nvSpPr>
              <p:cNvPr id="20" name="TextBox 19"/>
              <p:cNvSpPr txBox="1"/>
              <p:nvPr/>
            </p:nvSpPr>
            <p:spPr>
              <a:xfrm>
                <a:off x="5638800" y="3262572"/>
                <a:ext cx="1752600" cy="292388"/>
              </a:xfrm>
              <a:prstGeom prst="rect">
                <a:avLst/>
              </a:prstGeom>
              <a:solidFill>
                <a:srgbClr val="B9FFDC"/>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400" b="1" dirty="0" smtClean="0">
                  <a:solidFill>
                    <a:schemeClr val="tx1">
                      <a:lumMod val="75000"/>
                      <a:lumOff val="25000"/>
                    </a:schemeClr>
                  </a:solidFill>
                  <a:latin typeface="Calibri" pitchFamily="34" charset="0"/>
                </a:endParaRPr>
              </a:p>
            </p:txBody>
          </p:sp>
          <p:sp>
            <p:nvSpPr>
              <p:cNvPr id="21" name="TextBox 20"/>
              <p:cNvSpPr txBox="1"/>
              <p:nvPr/>
            </p:nvSpPr>
            <p:spPr>
              <a:xfrm>
                <a:off x="5638800" y="3903607"/>
                <a:ext cx="1752600" cy="292388"/>
              </a:xfrm>
              <a:prstGeom prst="rect">
                <a:avLst/>
              </a:prstGeom>
              <a:solidFill>
                <a:srgbClr val="B9FFDC"/>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400" b="1" dirty="0" smtClean="0">
                  <a:solidFill>
                    <a:schemeClr val="tx1">
                      <a:lumMod val="75000"/>
                      <a:lumOff val="25000"/>
                    </a:schemeClr>
                  </a:solidFill>
                  <a:latin typeface="Calibri" pitchFamily="34" charset="0"/>
                </a:endParaRPr>
              </a:p>
            </p:txBody>
          </p:sp>
          <p:sp>
            <p:nvSpPr>
              <p:cNvPr id="22" name="TextBox 21"/>
              <p:cNvSpPr txBox="1"/>
              <p:nvPr/>
            </p:nvSpPr>
            <p:spPr>
              <a:xfrm>
                <a:off x="5638800" y="4584413"/>
                <a:ext cx="1752600" cy="292388"/>
              </a:xfrm>
              <a:prstGeom prst="rect">
                <a:avLst/>
              </a:prstGeom>
              <a:solidFill>
                <a:srgbClr val="B9FFDC"/>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400" b="1" dirty="0" smtClean="0">
                  <a:solidFill>
                    <a:schemeClr val="tx1">
                      <a:lumMod val="75000"/>
                      <a:lumOff val="25000"/>
                    </a:schemeClr>
                  </a:solidFill>
                  <a:latin typeface="Calibri" pitchFamily="34" charset="0"/>
                </a:endParaRPr>
              </a:p>
            </p:txBody>
          </p:sp>
          <p:sp>
            <p:nvSpPr>
              <p:cNvPr id="23" name="TextBox 22"/>
              <p:cNvSpPr txBox="1"/>
              <p:nvPr/>
            </p:nvSpPr>
            <p:spPr>
              <a:xfrm>
                <a:off x="5638800" y="5242418"/>
                <a:ext cx="1752600" cy="292388"/>
              </a:xfrm>
              <a:prstGeom prst="rect">
                <a:avLst/>
              </a:prstGeom>
              <a:solidFill>
                <a:srgbClr val="B9FFDC"/>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400" b="1" dirty="0" smtClean="0">
                  <a:solidFill>
                    <a:schemeClr val="tx1">
                      <a:lumMod val="75000"/>
                      <a:lumOff val="25000"/>
                    </a:schemeClr>
                  </a:solidFill>
                  <a:latin typeface="Calibri" pitchFamily="34" charset="0"/>
                </a:endParaRPr>
              </a:p>
            </p:txBody>
          </p:sp>
          <p:sp>
            <p:nvSpPr>
              <p:cNvPr id="24" name="TextBox 23"/>
              <p:cNvSpPr txBox="1"/>
              <p:nvPr/>
            </p:nvSpPr>
            <p:spPr>
              <a:xfrm>
                <a:off x="5638800" y="3593812"/>
                <a:ext cx="1752600" cy="292388"/>
              </a:xfrm>
              <a:prstGeom prst="rect">
                <a:avLst/>
              </a:prstGeom>
              <a:solidFill>
                <a:schemeClr val="bg1"/>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400" b="1" dirty="0" smtClean="0">
                  <a:solidFill>
                    <a:schemeClr val="tx1">
                      <a:lumMod val="75000"/>
                      <a:lumOff val="25000"/>
                    </a:schemeClr>
                  </a:solidFill>
                  <a:latin typeface="Calibri" pitchFamily="34" charset="0"/>
                </a:endParaRPr>
              </a:p>
            </p:txBody>
          </p:sp>
          <p:sp>
            <p:nvSpPr>
              <p:cNvPr id="25" name="TextBox 24"/>
              <p:cNvSpPr txBox="1"/>
              <p:nvPr/>
            </p:nvSpPr>
            <p:spPr>
              <a:xfrm>
                <a:off x="5638800" y="4255330"/>
                <a:ext cx="1752600" cy="292388"/>
              </a:xfrm>
              <a:prstGeom prst="rect">
                <a:avLst/>
              </a:prstGeom>
              <a:solidFill>
                <a:schemeClr val="bg1"/>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400" b="1" dirty="0" smtClean="0">
                  <a:solidFill>
                    <a:schemeClr val="tx1">
                      <a:lumMod val="75000"/>
                      <a:lumOff val="25000"/>
                    </a:schemeClr>
                  </a:solidFill>
                  <a:latin typeface="Calibri" pitchFamily="34" charset="0"/>
                </a:endParaRPr>
              </a:p>
            </p:txBody>
          </p:sp>
          <p:sp>
            <p:nvSpPr>
              <p:cNvPr id="26" name="TextBox 25"/>
              <p:cNvSpPr txBox="1"/>
              <p:nvPr/>
            </p:nvSpPr>
            <p:spPr>
              <a:xfrm>
                <a:off x="5638800" y="4889212"/>
                <a:ext cx="1752600" cy="292388"/>
              </a:xfrm>
              <a:prstGeom prst="rect">
                <a:avLst/>
              </a:prstGeom>
              <a:solidFill>
                <a:schemeClr val="bg1"/>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400" b="1" dirty="0" smtClean="0">
                  <a:solidFill>
                    <a:schemeClr val="tx1">
                      <a:lumMod val="75000"/>
                      <a:lumOff val="25000"/>
                    </a:schemeClr>
                  </a:solidFill>
                  <a:latin typeface="Calibri" pitchFamily="34" charset="0"/>
                </a:endParaRPr>
              </a:p>
            </p:txBody>
          </p:sp>
          <p:sp>
            <p:nvSpPr>
              <p:cNvPr id="27" name="TextBox 26"/>
              <p:cNvSpPr txBox="1"/>
              <p:nvPr/>
            </p:nvSpPr>
            <p:spPr>
              <a:xfrm>
                <a:off x="5638800" y="5562600"/>
                <a:ext cx="1752600" cy="292388"/>
              </a:xfrm>
              <a:prstGeom prst="rect">
                <a:avLst/>
              </a:prstGeom>
              <a:solidFill>
                <a:schemeClr val="bg1"/>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400" b="1" dirty="0" smtClean="0">
                  <a:solidFill>
                    <a:schemeClr val="tx1">
                      <a:lumMod val="75000"/>
                      <a:lumOff val="25000"/>
                    </a:schemeClr>
                  </a:solidFill>
                  <a:latin typeface="Calibri" pitchFamily="34" charset="0"/>
                </a:endParaRPr>
              </a:p>
            </p:txBody>
          </p:sp>
        </p:grpSp>
      </p:grpSp>
      <p:sp>
        <p:nvSpPr>
          <p:cNvPr id="28" name="Oval 27"/>
          <p:cNvSpPr/>
          <p:nvPr/>
        </p:nvSpPr>
        <p:spPr>
          <a:xfrm>
            <a:off x="4726682" y="5448300"/>
            <a:ext cx="605036" cy="3429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04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34" y="805186"/>
            <a:ext cx="6392473" cy="419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46" y="5227528"/>
            <a:ext cx="6301789"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69F349A-3753-44E4-B2DE-5BEF40B79D50}" type="slidenum">
              <a:rPr lang="en-US" smtClean="0"/>
              <a:pPr/>
              <a:t>28</a:t>
            </a:fld>
            <a:endParaRPr lang="en-US"/>
          </a:p>
        </p:txBody>
      </p:sp>
      <p:sp>
        <p:nvSpPr>
          <p:cNvPr id="6" name="Title 1"/>
          <p:cNvSpPr txBox="1">
            <a:spLocks/>
          </p:cNvSpPr>
          <p:nvPr/>
        </p:nvSpPr>
        <p:spPr>
          <a:xfrm>
            <a:off x="385934"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Sample report – Interpreting Results</a:t>
            </a:r>
            <a:endParaRPr lang="en-US" sz="2800" cap="none" dirty="0">
              <a:solidFill>
                <a:schemeClr val="bg1">
                  <a:lumMod val="95000"/>
                </a:schemeClr>
              </a:solidFill>
            </a:endParaRPr>
          </a:p>
        </p:txBody>
      </p:sp>
    </p:spTree>
    <p:extLst>
      <p:ext uri="{BB962C8B-B14F-4D97-AF65-F5344CB8AC3E}">
        <p14:creationId xmlns:p14="http://schemas.microsoft.com/office/powerpoint/2010/main" val="323345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9F349A-3753-44E4-B2DE-5BEF40B79D50}" type="slidenum">
              <a:rPr lang="en-US" smtClean="0"/>
              <a:pPr/>
              <a:t>29</a:t>
            </a:fld>
            <a:endParaRPr lang="en-US"/>
          </a:p>
        </p:txBody>
      </p:sp>
      <p:sp>
        <p:nvSpPr>
          <p:cNvPr id="9" name="Title 1"/>
          <p:cNvSpPr txBox="1">
            <a:spLocks/>
          </p:cNvSpPr>
          <p:nvPr/>
        </p:nvSpPr>
        <p:spPr>
          <a:xfrm>
            <a:off x="385934"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Sample report – Frequency results</a:t>
            </a:r>
            <a:endParaRPr lang="en-US" sz="2800" cap="none" dirty="0">
              <a:solidFill>
                <a:schemeClr val="bg1">
                  <a:lumMod val="95000"/>
                </a:schemeClr>
              </a:solidFill>
            </a:endParaRPr>
          </a:p>
        </p:txBody>
      </p:sp>
      <p:sp>
        <p:nvSpPr>
          <p:cNvPr id="10" name="Oval 9"/>
          <p:cNvSpPr/>
          <p:nvPr/>
        </p:nvSpPr>
        <p:spPr>
          <a:xfrm>
            <a:off x="5257800" y="5790156"/>
            <a:ext cx="457200" cy="3048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39384" y="5790156"/>
            <a:ext cx="457200" cy="3048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0" y="5104356"/>
            <a:ext cx="762000" cy="2286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28512" y="912991"/>
            <a:ext cx="6177088" cy="5868809"/>
            <a:chOff x="1366712" y="608191"/>
            <a:chExt cx="6177088" cy="5868809"/>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712" y="609600"/>
              <a:ext cx="6177088" cy="584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366712" y="608191"/>
              <a:ext cx="6100888" cy="161583"/>
            </a:xfrm>
            <a:prstGeom prst="rect">
              <a:avLst/>
            </a:prstGeom>
            <a:solidFill>
              <a:schemeClr val="bg1"/>
            </a:solidFill>
          </p:spPr>
          <p:txBody>
            <a:bodyPr wrap="square" lIns="0" tIns="0" rIns="0" bIns="0" rtlCol="0">
              <a:spAutoFit/>
            </a:bodyPr>
            <a:lstStyle/>
            <a:p>
              <a:r>
                <a:rPr lang="en-US" sz="1050" b="1" dirty="0" smtClean="0">
                  <a:latin typeface="Arial" pitchFamily="34" charset="0"/>
                  <a:cs typeface="Arial" pitchFamily="34" charset="0"/>
                </a:rPr>
                <a:t>My High School                                                                                                                         Grade 10</a:t>
              </a:r>
              <a:endParaRPr lang="en-US" sz="1050" b="1" dirty="0">
                <a:latin typeface="Arial" pitchFamily="34" charset="0"/>
                <a:cs typeface="Arial" pitchFamily="34" charset="0"/>
              </a:endParaRPr>
            </a:p>
          </p:txBody>
        </p:sp>
        <p:grpSp>
          <p:nvGrpSpPr>
            <p:cNvPr id="17" name="Group 16"/>
            <p:cNvGrpSpPr/>
            <p:nvPr/>
          </p:nvGrpSpPr>
          <p:grpSpPr>
            <a:xfrm>
              <a:off x="5410200" y="2057400"/>
              <a:ext cx="1981200" cy="4419600"/>
              <a:chOff x="5410200" y="2057400"/>
              <a:chExt cx="1981200" cy="4419600"/>
            </a:xfrm>
          </p:grpSpPr>
          <p:grpSp>
            <p:nvGrpSpPr>
              <p:cNvPr id="18" name="Group 17"/>
              <p:cNvGrpSpPr/>
              <p:nvPr/>
            </p:nvGrpSpPr>
            <p:grpSpPr>
              <a:xfrm>
                <a:off x="5410200" y="2057400"/>
                <a:ext cx="1981200" cy="4419600"/>
                <a:chOff x="5410200" y="2057400"/>
                <a:chExt cx="1981200" cy="4419600"/>
              </a:xfrm>
            </p:grpSpPr>
            <p:sp>
              <p:nvSpPr>
                <p:cNvPr id="21" name="TextBox 20"/>
                <p:cNvSpPr txBox="1"/>
                <p:nvPr/>
              </p:nvSpPr>
              <p:spPr>
                <a:xfrm>
                  <a:off x="6400800" y="2209800"/>
                  <a:ext cx="990600" cy="1477328"/>
                </a:xfrm>
                <a:prstGeom prst="rect">
                  <a:avLst/>
                </a:prstGeom>
                <a:solidFill>
                  <a:schemeClr val="bg1"/>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1100" b="1" dirty="0" smtClean="0">
                    <a:solidFill>
                      <a:schemeClr val="tx1">
                        <a:lumMod val="75000"/>
                        <a:lumOff val="25000"/>
                      </a:schemeClr>
                    </a:solidFill>
                    <a:latin typeface="Calibri" pitchFamily="34" charset="0"/>
                  </a:endParaRPr>
                </a:p>
                <a:p>
                  <a:pPr algn="ctr"/>
                  <a:endParaRPr lang="en-US" sz="1100" b="1" dirty="0">
                    <a:solidFill>
                      <a:schemeClr val="tx1">
                        <a:lumMod val="75000"/>
                        <a:lumOff val="25000"/>
                      </a:schemeClr>
                    </a:solidFill>
                    <a:latin typeface="Calibri" pitchFamily="34" charset="0"/>
                  </a:endParaRPr>
                </a:p>
                <a:p>
                  <a:pPr algn="ctr"/>
                  <a:endParaRPr lang="en-US" sz="1100" b="1" dirty="0" smtClean="0">
                    <a:solidFill>
                      <a:schemeClr val="tx1">
                        <a:lumMod val="75000"/>
                        <a:lumOff val="25000"/>
                      </a:schemeClr>
                    </a:solidFill>
                    <a:latin typeface="Calibri" pitchFamily="34" charset="0"/>
                  </a:endParaRPr>
                </a:p>
                <a:p>
                  <a:pPr algn="ctr"/>
                  <a:endParaRPr lang="en-US" sz="1100" b="1" dirty="0">
                    <a:solidFill>
                      <a:schemeClr val="tx1">
                        <a:lumMod val="75000"/>
                        <a:lumOff val="25000"/>
                      </a:schemeClr>
                    </a:solidFill>
                    <a:latin typeface="Calibri" pitchFamily="34" charset="0"/>
                  </a:endParaRPr>
                </a:p>
                <a:p>
                  <a:pPr algn="ctr"/>
                  <a:endParaRPr lang="en-US" sz="1100" b="1" dirty="0" smtClean="0">
                    <a:solidFill>
                      <a:schemeClr val="tx1">
                        <a:lumMod val="75000"/>
                        <a:lumOff val="25000"/>
                      </a:schemeClr>
                    </a:solidFill>
                    <a:latin typeface="Calibri" pitchFamily="34" charset="0"/>
                  </a:endParaRPr>
                </a:p>
                <a:p>
                  <a:pPr algn="ctr"/>
                  <a:endParaRPr lang="en-US" sz="1100" b="1" dirty="0">
                    <a:solidFill>
                      <a:schemeClr val="tx1">
                        <a:lumMod val="75000"/>
                        <a:lumOff val="25000"/>
                      </a:schemeClr>
                    </a:solidFill>
                    <a:latin typeface="Calibri" pitchFamily="34" charset="0"/>
                  </a:endParaRPr>
                </a:p>
                <a:p>
                  <a:pPr algn="ctr"/>
                  <a:endParaRPr lang="en-US" sz="1100" b="1" dirty="0" smtClean="0">
                    <a:solidFill>
                      <a:schemeClr val="tx1">
                        <a:lumMod val="75000"/>
                        <a:lumOff val="25000"/>
                      </a:schemeClr>
                    </a:solidFill>
                    <a:latin typeface="Calibri" pitchFamily="34" charset="0"/>
                  </a:endParaRPr>
                </a:p>
                <a:p>
                  <a:pPr algn="ctr"/>
                  <a:endParaRPr lang="en-US" sz="400" b="1" dirty="0" smtClean="0">
                    <a:solidFill>
                      <a:schemeClr val="tx1">
                        <a:lumMod val="75000"/>
                        <a:lumOff val="25000"/>
                      </a:schemeClr>
                    </a:solidFill>
                    <a:latin typeface="Calibri" pitchFamily="34" charset="0"/>
                  </a:endParaRPr>
                </a:p>
              </p:txBody>
            </p:sp>
            <p:sp>
              <p:nvSpPr>
                <p:cNvPr id="22" name="TextBox 21"/>
                <p:cNvSpPr txBox="1"/>
                <p:nvPr/>
              </p:nvSpPr>
              <p:spPr>
                <a:xfrm>
                  <a:off x="6400800" y="4245858"/>
                  <a:ext cx="990600" cy="461665"/>
                </a:xfrm>
                <a:prstGeom prst="rect">
                  <a:avLst/>
                </a:prstGeom>
                <a:solidFill>
                  <a:schemeClr val="bg1"/>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1100" b="1" dirty="0" smtClean="0">
                    <a:solidFill>
                      <a:schemeClr val="tx1">
                        <a:lumMod val="75000"/>
                        <a:lumOff val="25000"/>
                      </a:schemeClr>
                    </a:solidFill>
                    <a:latin typeface="Calibri" pitchFamily="34" charset="0"/>
                  </a:endParaRPr>
                </a:p>
                <a:p>
                  <a:pPr algn="ctr"/>
                  <a:endParaRPr lang="en-US" sz="400" b="1" dirty="0" smtClean="0">
                    <a:solidFill>
                      <a:schemeClr val="tx1">
                        <a:lumMod val="75000"/>
                        <a:lumOff val="25000"/>
                      </a:schemeClr>
                    </a:solidFill>
                    <a:latin typeface="Calibri" pitchFamily="34" charset="0"/>
                  </a:endParaRPr>
                </a:p>
              </p:txBody>
            </p:sp>
            <p:sp>
              <p:nvSpPr>
                <p:cNvPr id="23" name="TextBox 22"/>
                <p:cNvSpPr txBox="1"/>
                <p:nvPr/>
              </p:nvSpPr>
              <p:spPr>
                <a:xfrm>
                  <a:off x="6400800" y="4999672"/>
                  <a:ext cx="990600" cy="1477328"/>
                </a:xfrm>
                <a:prstGeom prst="rect">
                  <a:avLst/>
                </a:prstGeom>
                <a:solidFill>
                  <a:schemeClr val="bg1"/>
                </a:solidFill>
              </p:spPr>
              <p:txBody>
                <a:bodyPr wrap="square" lIns="0" tIns="0" rIns="0" bIns="0" rtlCol="0">
                  <a:spAutoFit/>
                </a:bodyPr>
                <a:lstStyle/>
                <a:p>
                  <a:pPr algn="ctr"/>
                  <a:endParaRPr lang="en-US" sz="400" b="1" dirty="0" smtClean="0">
                    <a:solidFill>
                      <a:schemeClr val="tx1">
                        <a:lumMod val="75000"/>
                        <a:lumOff val="25000"/>
                      </a:schemeClr>
                    </a:solidFill>
                    <a:latin typeface="Calibri" pitchFamily="34" charset="0"/>
                  </a:endParaRPr>
                </a:p>
                <a:p>
                  <a:pPr algn="ctr"/>
                  <a:r>
                    <a:rPr lang="en-US" sz="1100" b="1" dirty="0" smtClean="0">
                      <a:solidFill>
                        <a:schemeClr val="tx1">
                          <a:lumMod val="75000"/>
                          <a:lumOff val="25000"/>
                        </a:schemeClr>
                      </a:solidFill>
                      <a:latin typeface="Calibri" pitchFamily="34" charset="0"/>
                    </a:rPr>
                    <a:t>NA</a:t>
                  </a:r>
                </a:p>
                <a:p>
                  <a:pPr algn="ctr"/>
                  <a:endParaRPr lang="en-US" sz="1100" b="1" dirty="0">
                    <a:solidFill>
                      <a:schemeClr val="tx1">
                        <a:lumMod val="75000"/>
                        <a:lumOff val="25000"/>
                      </a:schemeClr>
                    </a:solidFill>
                    <a:latin typeface="Calibri" pitchFamily="34" charset="0"/>
                  </a:endParaRPr>
                </a:p>
                <a:p>
                  <a:pPr algn="ctr"/>
                  <a:endParaRPr lang="en-US" sz="1100" b="1" dirty="0" smtClean="0">
                    <a:solidFill>
                      <a:schemeClr val="tx1">
                        <a:lumMod val="75000"/>
                        <a:lumOff val="25000"/>
                      </a:schemeClr>
                    </a:solidFill>
                    <a:latin typeface="Calibri" pitchFamily="34" charset="0"/>
                  </a:endParaRPr>
                </a:p>
                <a:p>
                  <a:pPr algn="ctr"/>
                  <a:endParaRPr lang="en-US" sz="1100" b="1" dirty="0">
                    <a:solidFill>
                      <a:schemeClr val="tx1">
                        <a:lumMod val="75000"/>
                        <a:lumOff val="25000"/>
                      </a:schemeClr>
                    </a:solidFill>
                    <a:latin typeface="Calibri" pitchFamily="34" charset="0"/>
                  </a:endParaRPr>
                </a:p>
                <a:p>
                  <a:pPr algn="ctr"/>
                  <a:endParaRPr lang="en-US" sz="1100" b="1" dirty="0" smtClean="0">
                    <a:solidFill>
                      <a:schemeClr val="tx1">
                        <a:lumMod val="75000"/>
                        <a:lumOff val="25000"/>
                      </a:schemeClr>
                    </a:solidFill>
                    <a:latin typeface="Calibri" pitchFamily="34" charset="0"/>
                  </a:endParaRPr>
                </a:p>
                <a:p>
                  <a:pPr algn="ctr"/>
                  <a:endParaRPr lang="en-US" sz="1100" b="1" dirty="0">
                    <a:solidFill>
                      <a:schemeClr val="tx1">
                        <a:lumMod val="75000"/>
                        <a:lumOff val="25000"/>
                      </a:schemeClr>
                    </a:solidFill>
                    <a:latin typeface="Calibri" pitchFamily="34" charset="0"/>
                  </a:endParaRPr>
                </a:p>
                <a:p>
                  <a:pPr algn="ctr"/>
                  <a:endParaRPr lang="en-US" sz="1100" b="1" dirty="0" smtClean="0">
                    <a:solidFill>
                      <a:schemeClr val="tx1">
                        <a:lumMod val="75000"/>
                        <a:lumOff val="25000"/>
                      </a:schemeClr>
                    </a:solidFill>
                    <a:latin typeface="Calibri" pitchFamily="34" charset="0"/>
                  </a:endParaRPr>
                </a:p>
                <a:p>
                  <a:pPr algn="ctr"/>
                  <a:endParaRPr lang="en-US" sz="1100" b="1" dirty="0" smtClean="0">
                    <a:solidFill>
                      <a:schemeClr val="tx1">
                        <a:lumMod val="75000"/>
                        <a:lumOff val="25000"/>
                      </a:schemeClr>
                    </a:solidFill>
                    <a:latin typeface="Calibri" pitchFamily="34" charset="0"/>
                  </a:endParaRPr>
                </a:p>
                <a:p>
                  <a:pPr algn="ctr"/>
                  <a:endParaRPr lang="en-US" sz="400" b="1" dirty="0" smtClean="0">
                    <a:solidFill>
                      <a:schemeClr val="tx1">
                        <a:lumMod val="75000"/>
                        <a:lumOff val="25000"/>
                      </a:schemeClr>
                    </a:solidFill>
                    <a:latin typeface="Calibri" pitchFamily="34" charset="0"/>
                  </a:endParaRPr>
                </a:p>
              </p:txBody>
            </p:sp>
            <p:sp>
              <p:nvSpPr>
                <p:cNvPr id="24" name="Rectangle 23"/>
                <p:cNvSpPr/>
                <p:nvPr/>
              </p:nvSpPr>
              <p:spPr>
                <a:xfrm>
                  <a:off x="6705600" y="2057400"/>
                  <a:ext cx="381000" cy="109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6705600" y="4081272"/>
                  <a:ext cx="381000" cy="109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6705600" y="4843272"/>
                  <a:ext cx="381000" cy="109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p:cNvSpPr txBox="1"/>
                <p:nvPr/>
              </p:nvSpPr>
              <p:spPr>
                <a:xfrm>
                  <a:off x="5472684" y="2057400"/>
                  <a:ext cx="533400" cy="107722"/>
                </a:xfrm>
                <a:prstGeom prst="rect">
                  <a:avLst/>
                </a:prstGeom>
                <a:solidFill>
                  <a:schemeClr val="bg1"/>
                </a:solidFill>
              </p:spPr>
              <p:txBody>
                <a:bodyPr wrap="square" lIns="0" tIns="0" rIns="0" bIns="0" rtlCol="0">
                  <a:spAutoFit/>
                </a:bodyPr>
                <a:lstStyle/>
                <a:p>
                  <a:pPr algn="ctr"/>
                  <a:r>
                    <a:rPr lang="en-US" sz="700" b="1" dirty="0" smtClean="0">
                      <a:solidFill>
                        <a:schemeClr val="tx1">
                          <a:lumMod val="75000"/>
                          <a:lumOff val="25000"/>
                        </a:schemeClr>
                      </a:solidFill>
                      <a:latin typeface="Calibri" pitchFamily="34" charset="0"/>
                    </a:rPr>
                    <a:t>(n=200)</a:t>
                  </a:r>
                  <a:endParaRPr lang="en-US" sz="700" b="1" dirty="0">
                    <a:solidFill>
                      <a:schemeClr val="tx1">
                        <a:lumMod val="75000"/>
                        <a:lumOff val="25000"/>
                      </a:schemeClr>
                    </a:solidFill>
                    <a:latin typeface="Calibri" pitchFamily="34" charset="0"/>
                  </a:endParaRPr>
                </a:p>
              </p:txBody>
            </p:sp>
            <p:sp>
              <p:nvSpPr>
                <p:cNvPr id="28" name="TextBox 27"/>
                <p:cNvSpPr txBox="1"/>
                <p:nvPr/>
              </p:nvSpPr>
              <p:spPr>
                <a:xfrm>
                  <a:off x="5410200" y="4085337"/>
                  <a:ext cx="533400" cy="107722"/>
                </a:xfrm>
                <a:prstGeom prst="rect">
                  <a:avLst/>
                </a:prstGeom>
                <a:solidFill>
                  <a:schemeClr val="bg1"/>
                </a:solidFill>
              </p:spPr>
              <p:txBody>
                <a:bodyPr wrap="square" lIns="0" tIns="0" rIns="0" bIns="0" rtlCol="0">
                  <a:spAutoFit/>
                </a:bodyPr>
                <a:lstStyle/>
                <a:p>
                  <a:pPr algn="ctr"/>
                  <a:r>
                    <a:rPr lang="en-US" sz="700" b="1" dirty="0" smtClean="0">
                      <a:solidFill>
                        <a:schemeClr val="tx1">
                          <a:lumMod val="75000"/>
                          <a:lumOff val="25000"/>
                        </a:schemeClr>
                      </a:solidFill>
                      <a:latin typeface="Calibri" pitchFamily="34" charset="0"/>
                    </a:rPr>
                    <a:t>(n=200)</a:t>
                  </a:r>
                  <a:endParaRPr lang="en-US" sz="700" b="1" dirty="0">
                    <a:solidFill>
                      <a:schemeClr val="tx1">
                        <a:lumMod val="75000"/>
                        <a:lumOff val="25000"/>
                      </a:schemeClr>
                    </a:solidFill>
                    <a:latin typeface="Calibri" pitchFamily="34" charset="0"/>
                  </a:endParaRPr>
                </a:p>
              </p:txBody>
            </p:sp>
            <p:sp>
              <p:nvSpPr>
                <p:cNvPr id="29" name="TextBox 28"/>
                <p:cNvSpPr txBox="1"/>
                <p:nvPr/>
              </p:nvSpPr>
              <p:spPr>
                <a:xfrm>
                  <a:off x="5486400" y="4861039"/>
                  <a:ext cx="474046" cy="107722"/>
                </a:xfrm>
                <a:prstGeom prst="rect">
                  <a:avLst/>
                </a:prstGeom>
                <a:solidFill>
                  <a:schemeClr val="bg1"/>
                </a:solidFill>
              </p:spPr>
              <p:txBody>
                <a:bodyPr wrap="square" lIns="0" tIns="0" rIns="0" bIns="0" rtlCol="0">
                  <a:spAutoFit/>
                </a:bodyPr>
                <a:lstStyle/>
                <a:p>
                  <a:pPr algn="ctr"/>
                  <a:r>
                    <a:rPr lang="en-US" sz="700" b="1" dirty="0" smtClean="0">
                      <a:solidFill>
                        <a:schemeClr val="tx1">
                          <a:lumMod val="75000"/>
                          <a:lumOff val="25000"/>
                        </a:schemeClr>
                      </a:solidFill>
                      <a:latin typeface="Calibri" pitchFamily="34" charset="0"/>
                    </a:rPr>
                    <a:t>(n=200)</a:t>
                  </a:r>
                  <a:endParaRPr lang="en-US" sz="700" b="1" dirty="0">
                    <a:solidFill>
                      <a:schemeClr val="tx1">
                        <a:lumMod val="75000"/>
                        <a:lumOff val="25000"/>
                      </a:schemeClr>
                    </a:solidFill>
                    <a:latin typeface="Calibri" pitchFamily="34" charset="0"/>
                  </a:endParaRPr>
                </a:p>
              </p:txBody>
            </p:sp>
          </p:grpSp>
          <p:cxnSp>
            <p:nvCxnSpPr>
              <p:cNvPr id="19" name="Straight Connector 18"/>
              <p:cNvCxnSpPr/>
              <p:nvPr/>
            </p:nvCxnSpPr>
            <p:spPr>
              <a:xfrm>
                <a:off x="6547022" y="2165122"/>
                <a:ext cx="685800"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07776" y="4191000"/>
                <a:ext cx="685800"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30" name="Oval 29"/>
          <p:cNvSpPr/>
          <p:nvPr/>
        </p:nvSpPr>
        <p:spPr>
          <a:xfrm>
            <a:off x="4953000" y="5790157"/>
            <a:ext cx="457200" cy="234682"/>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433316" y="5790156"/>
            <a:ext cx="457200" cy="25193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686300" y="5104356"/>
            <a:ext cx="457200" cy="261919"/>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64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2799" y="2438400"/>
            <a:ext cx="1600201" cy="2362199"/>
          </a:xfrm>
        </p:spPr>
        <p:txBody>
          <a:bodyPr>
            <a:noAutofit/>
          </a:bodyPr>
          <a:lstStyle/>
          <a:p>
            <a:r>
              <a:rPr lang="en-US" sz="2400" dirty="0" smtClean="0"/>
              <a:t>What, when, where, and how?</a:t>
            </a:r>
            <a:endParaRPr lang="en-US" sz="2400" dirty="0"/>
          </a:p>
        </p:txBody>
      </p:sp>
      <p:sp>
        <p:nvSpPr>
          <p:cNvPr id="2" name="Title 1"/>
          <p:cNvSpPr>
            <a:spLocks noGrp="1"/>
          </p:cNvSpPr>
          <p:nvPr>
            <p:ph type="title"/>
          </p:nvPr>
        </p:nvSpPr>
        <p:spPr/>
        <p:txBody>
          <a:bodyPr/>
          <a:lstStyle/>
          <a:p>
            <a:r>
              <a:rPr lang="en-US" dirty="0" smtClean="0"/>
              <a:t>Availability</a:t>
            </a:r>
            <a:endParaRPr lang="en-US" dirty="0"/>
          </a:p>
        </p:txBody>
      </p:sp>
      <p:sp>
        <p:nvSpPr>
          <p:cNvPr id="4" name="Slide Number Placeholder 3"/>
          <p:cNvSpPr>
            <a:spLocks noGrp="1"/>
          </p:cNvSpPr>
          <p:nvPr>
            <p:ph type="sldNum" sz="quarter" idx="11"/>
          </p:nvPr>
        </p:nvSpPr>
        <p:spPr/>
        <p:txBody>
          <a:bodyPr/>
          <a:lstStyle/>
          <a:p>
            <a:fld id="{869F349A-3753-44E4-B2DE-5BEF40B79D50}" type="slidenum">
              <a:rPr lang="en-US" smtClean="0"/>
              <a:pPr/>
              <a:t>3</a:t>
            </a:fld>
            <a:endParaRPr lang="en-US"/>
          </a:p>
        </p:txBody>
      </p:sp>
      <p:sp>
        <p:nvSpPr>
          <p:cNvPr id="5" name="TextBox 4"/>
          <p:cNvSpPr txBox="1"/>
          <p:nvPr/>
        </p:nvSpPr>
        <p:spPr>
          <a:xfrm>
            <a:off x="609600" y="5257800"/>
            <a:ext cx="6172200" cy="1200329"/>
          </a:xfrm>
          <a:prstGeom prst="rect">
            <a:avLst/>
          </a:prstGeom>
          <a:noFill/>
        </p:spPr>
        <p:txBody>
          <a:bodyPr wrap="square" rtlCol="0">
            <a:spAutoFit/>
          </a:bodyPr>
          <a:lstStyle/>
          <a:p>
            <a:r>
              <a:rPr lang="en-US" sz="2400" dirty="0" smtClean="0"/>
              <a:t>Notes are available for this presentation.</a:t>
            </a:r>
          </a:p>
          <a:p>
            <a:r>
              <a:rPr lang="en-US" sz="2400" dirty="0" smtClean="0"/>
              <a:t>To use them, open up the  PowerPoint in “Notes View”</a:t>
            </a:r>
            <a:endParaRPr lang="en-US" sz="2400" dirty="0"/>
          </a:p>
        </p:txBody>
      </p:sp>
    </p:spTree>
    <p:extLst>
      <p:ext uri="{BB962C8B-B14F-4D97-AF65-F5344CB8AC3E}">
        <p14:creationId xmlns:p14="http://schemas.microsoft.com/office/powerpoint/2010/main" val="1016385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2800" dirty="0" smtClean="0"/>
              <a:t>Quick walk through</a:t>
            </a:r>
            <a:endParaRPr lang="en-US" sz="2800" dirty="0"/>
          </a:p>
        </p:txBody>
      </p:sp>
      <p:sp>
        <p:nvSpPr>
          <p:cNvPr id="2" name="Title 1"/>
          <p:cNvSpPr>
            <a:spLocks noGrp="1"/>
          </p:cNvSpPr>
          <p:nvPr>
            <p:ph type="title"/>
          </p:nvPr>
        </p:nvSpPr>
        <p:spPr/>
        <p:txBody>
          <a:bodyPr/>
          <a:lstStyle/>
          <a:p>
            <a:r>
              <a:rPr lang="en-US" dirty="0" smtClean="0"/>
              <a:t>What else is on </a:t>
            </a:r>
            <a:r>
              <a:rPr lang="en-US" dirty="0" err="1" smtClean="0"/>
              <a:t>a</a:t>
            </a:r>
            <a:r>
              <a:rPr lang="en-US" cap="none" dirty="0" err="1" smtClean="0"/>
              <a:t>sk</a:t>
            </a:r>
            <a:r>
              <a:rPr lang="en-US" dirty="0" err="1" smtClean="0"/>
              <a:t>hys</a:t>
            </a:r>
            <a:r>
              <a:rPr lang="en-US" dirty="0" smtClean="0"/>
              <a:t>?</a:t>
            </a:r>
            <a:endParaRPr lang="en-US" dirty="0"/>
          </a:p>
        </p:txBody>
      </p:sp>
      <p:sp>
        <p:nvSpPr>
          <p:cNvPr id="4" name="Slide Number Placeholder 3"/>
          <p:cNvSpPr>
            <a:spLocks noGrp="1"/>
          </p:cNvSpPr>
          <p:nvPr>
            <p:ph type="sldNum" sz="quarter" idx="11"/>
          </p:nvPr>
        </p:nvSpPr>
        <p:spPr/>
        <p:txBody>
          <a:bodyPr/>
          <a:lstStyle/>
          <a:p>
            <a:fld id="{869F349A-3753-44E4-B2DE-5BEF40B79D50}" type="slidenum">
              <a:rPr lang="en-US" smtClean="0"/>
              <a:pPr/>
              <a:t>30</a:t>
            </a:fld>
            <a:endParaRPr lang="en-US"/>
          </a:p>
        </p:txBody>
      </p:sp>
    </p:spTree>
    <p:extLst>
      <p:ext uri="{BB962C8B-B14F-4D97-AF65-F5344CB8AC3E}">
        <p14:creationId xmlns:p14="http://schemas.microsoft.com/office/powerpoint/2010/main" val="157778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38199"/>
            <a:ext cx="8229600" cy="598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69F349A-3753-44E4-B2DE-5BEF40B79D50}" type="slidenum">
              <a:rPr lang="en-US" smtClean="0"/>
              <a:pPr/>
              <a:t>31</a:t>
            </a:fld>
            <a:endParaRPr lang="en-US"/>
          </a:p>
        </p:txBody>
      </p:sp>
      <p:sp>
        <p:nvSpPr>
          <p:cNvPr id="4" name="Title 1"/>
          <p:cNvSpPr txBox="1">
            <a:spLocks/>
          </p:cNvSpPr>
          <p:nvPr/>
        </p:nvSpPr>
        <p:spPr>
          <a:xfrm>
            <a:off x="385934"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Fact Sheet page</a:t>
            </a:r>
            <a:endParaRPr lang="en-US" sz="2800" cap="none" dirty="0">
              <a:solidFill>
                <a:schemeClr val="bg1">
                  <a:lumMod val="95000"/>
                </a:schemeClr>
              </a:solidFill>
            </a:endParaRPr>
          </a:p>
        </p:txBody>
      </p:sp>
    </p:spTree>
    <p:extLst>
      <p:ext uri="{BB962C8B-B14F-4D97-AF65-F5344CB8AC3E}">
        <p14:creationId xmlns:p14="http://schemas.microsoft.com/office/powerpoint/2010/main" val="3187649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49" y="990600"/>
            <a:ext cx="8566151" cy="112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705600" y="1600200"/>
            <a:ext cx="609600" cy="304801"/>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467600" y="1600200"/>
            <a:ext cx="609600" cy="304801"/>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95800" y="1600199"/>
            <a:ext cx="762000" cy="304801"/>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69F349A-3753-44E4-B2DE-5BEF40B79D50}" type="slidenum">
              <a:rPr lang="en-US" smtClean="0"/>
              <a:pPr/>
              <a:t>32</a:t>
            </a:fld>
            <a:endParaRPr lang="en-US"/>
          </a:p>
        </p:txBody>
      </p:sp>
      <p:sp>
        <p:nvSpPr>
          <p:cNvPr id="7" name="Title 1"/>
          <p:cNvSpPr txBox="1">
            <a:spLocks/>
          </p:cNvSpPr>
          <p:nvPr/>
        </p:nvSpPr>
        <p:spPr>
          <a:xfrm>
            <a:off x="385934" y="152400"/>
            <a:ext cx="8381260" cy="609600"/>
          </a:xfrm>
          <a:prstGeom prst="rect">
            <a:avLst/>
          </a:prstGeom>
          <a:solidFill>
            <a:schemeClr val="accent2">
              <a:lumMod val="50000"/>
            </a:schemeClr>
          </a:solidFill>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z="2800" cap="none" dirty="0" smtClean="0">
                <a:solidFill>
                  <a:schemeClr val="bg1">
                    <a:lumMod val="95000"/>
                  </a:schemeClr>
                </a:solidFill>
              </a:rPr>
              <a:t>Other information on Welcome page</a:t>
            </a:r>
            <a:endParaRPr lang="en-US" sz="2800" cap="none" dirty="0">
              <a:solidFill>
                <a:schemeClr val="bg1">
                  <a:lumMod val="95000"/>
                </a:schemeClr>
              </a:solidFill>
            </a:endParaRPr>
          </a:p>
        </p:txBody>
      </p:sp>
    </p:spTree>
    <p:extLst>
      <p:ext uri="{BB962C8B-B14F-4D97-AF65-F5344CB8AC3E}">
        <p14:creationId xmlns:p14="http://schemas.microsoft.com/office/powerpoint/2010/main" val="259807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None/>
              <a:defRPr/>
            </a:pPr>
            <a:r>
              <a:rPr lang="en-US" sz="2400" dirty="0" smtClean="0"/>
              <a:t>There will be a two-part Webinar series </a:t>
            </a:r>
            <a:r>
              <a:rPr lang="en-US" sz="2400" dirty="0"/>
              <a:t>on understanding and communicating your HYS </a:t>
            </a:r>
            <a:r>
              <a:rPr lang="en-US" sz="2400" dirty="0" smtClean="0"/>
              <a:t>results:</a:t>
            </a:r>
          </a:p>
          <a:p>
            <a:pPr marL="0" indent="0">
              <a:spcBef>
                <a:spcPts val="0"/>
              </a:spcBef>
              <a:buNone/>
              <a:defRPr/>
            </a:pPr>
            <a:endParaRPr lang="en-US" dirty="0"/>
          </a:p>
          <a:p>
            <a:pPr>
              <a:spcBef>
                <a:spcPts val="0"/>
              </a:spcBef>
              <a:defRPr/>
            </a:pPr>
            <a:r>
              <a:rPr lang="en-US" sz="2400" dirty="0"/>
              <a:t>HYS </a:t>
            </a:r>
            <a:r>
              <a:rPr lang="en-US" sz="2400" dirty="0" smtClean="0"/>
              <a:t>101 - </a:t>
            </a:r>
            <a:r>
              <a:rPr lang="en-US" sz="2400" dirty="0"/>
              <a:t>March </a:t>
            </a:r>
            <a:r>
              <a:rPr lang="en-US" sz="2400" dirty="0" smtClean="0"/>
              <a:t>6</a:t>
            </a:r>
            <a:r>
              <a:rPr lang="en-US" sz="2400" baseline="30000" dirty="0" smtClean="0"/>
              <a:t>th</a:t>
            </a:r>
            <a:r>
              <a:rPr lang="en-US" sz="2400" dirty="0" smtClean="0"/>
              <a:t> from </a:t>
            </a:r>
            <a:r>
              <a:rPr lang="en-US" sz="2400" dirty="0"/>
              <a:t>9:30 to 11am. </a:t>
            </a:r>
          </a:p>
          <a:p>
            <a:pPr>
              <a:spcBef>
                <a:spcPts val="0"/>
              </a:spcBef>
              <a:defRPr/>
            </a:pPr>
            <a:endParaRPr lang="en-US" sz="2400" dirty="0"/>
          </a:p>
          <a:p>
            <a:pPr>
              <a:spcBef>
                <a:spcPts val="0"/>
              </a:spcBef>
              <a:defRPr/>
            </a:pPr>
            <a:r>
              <a:rPr lang="en-US" sz="2400" dirty="0"/>
              <a:t>HYS </a:t>
            </a:r>
            <a:r>
              <a:rPr lang="en-US" sz="2400" dirty="0" smtClean="0"/>
              <a:t>201 - </a:t>
            </a:r>
            <a:r>
              <a:rPr lang="en-US" sz="2400" dirty="0"/>
              <a:t>March </a:t>
            </a:r>
            <a:r>
              <a:rPr lang="en-US" sz="2400" dirty="0" smtClean="0"/>
              <a:t>20</a:t>
            </a:r>
            <a:r>
              <a:rPr lang="en-US" sz="2400" baseline="30000" dirty="0" smtClean="0"/>
              <a:t>th</a:t>
            </a:r>
            <a:r>
              <a:rPr lang="en-US" sz="2400" dirty="0" smtClean="0"/>
              <a:t> from </a:t>
            </a:r>
            <a:r>
              <a:rPr lang="en-US" sz="2400" dirty="0"/>
              <a:t>9:30 to 11am. </a:t>
            </a:r>
          </a:p>
          <a:p>
            <a:pPr>
              <a:spcBef>
                <a:spcPts val="0"/>
              </a:spcBef>
              <a:defRPr/>
            </a:pPr>
            <a:endParaRPr lang="en-US" dirty="0"/>
          </a:p>
          <a:p>
            <a:pPr marL="0" indent="0">
              <a:spcBef>
                <a:spcPts val="0"/>
              </a:spcBef>
              <a:buNone/>
              <a:defRPr/>
            </a:pPr>
            <a:endParaRPr lang="en-US" dirty="0"/>
          </a:p>
          <a:p>
            <a:pPr marL="0" indent="0">
              <a:spcBef>
                <a:spcPts val="0"/>
              </a:spcBef>
              <a:buNone/>
              <a:defRPr/>
            </a:pPr>
            <a:endParaRPr lang="en-US" dirty="0"/>
          </a:p>
          <a:p>
            <a:endParaRPr lang="en-US" dirty="0"/>
          </a:p>
        </p:txBody>
      </p:sp>
      <p:sp>
        <p:nvSpPr>
          <p:cNvPr id="2" name="Title 1"/>
          <p:cNvSpPr>
            <a:spLocks noGrp="1"/>
          </p:cNvSpPr>
          <p:nvPr>
            <p:ph type="title"/>
          </p:nvPr>
        </p:nvSpPr>
        <p:spPr/>
        <p:txBody>
          <a:bodyPr/>
          <a:lstStyle/>
          <a:p>
            <a:r>
              <a:rPr lang="en-US" cap="none" dirty="0" smtClean="0"/>
              <a:t>Want more training?</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33</a:t>
            </a:fld>
            <a:endParaRPr lang="en-US"/>
          </a:p>
        </p:txBody>
      </p:sp>
    </p:spTree>
    <p:extLst>
      <p:ext uri="{BB962C8B-B14F-4D97-AF65-F5344CB8AC3E}">
        <p14:creationId xmlns:p14="http://schemas.microsoft.com/office/powerpoint/2010/main" val="2311440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spcBef>
                <a:spcPts val="0"/>
              </a:spcBef>
              <a:defRPr/>
            </a:pPr>
            <a:r>
              <a:rPr lang="en-US" sz="2400" dirty="0" smtClean="0"/>
              <a:t>HYS </a:t>
            </a:r>
            <a:r>
              <a:rPr lang="en-US" sz="2400" dirty="0"/>
              <a:t>101 </a:t>
            </a:r>
            <a:r>
              <a:rPr lang="en-US" sz="2400" dirty="0" smtClean="0"/>
              <a:t>will help </a:t>
            </a:r>
            <a:r>
              <a:rPr lang="en-US" sz="2400" dirty="0"/>
              <a:t>you become familiar with </a:t>
            </a:r>
            <a:r>
              <a:rPr lang="en-US" sz="2400" dirty="0" smtClean="0"/>
              <a:t>the survey and how it’s implemented; the source of the questions, etc. It will also introduce you to the frequency reports</a:t>
            </a:r>
            <a:r>
              <a:rPr lang="en-US" sz="2400" dirty="0"/>
              <a:t>, </a:t>
            </a:r>
            <a:r>
              <a:rPr lang="en-US" sz="2400" dirty="0" smtClean="0"/>
              <a:t>PowerPoint </a:t>
            </a:r>
            <a:r>
              <a:rPr lang="en-US" sz="2400" dirty="0"/>
              <a:t>slides and fact sheets on AskHYS, and how to talk about your HYS results. </a:t>
            </a:r>
            <a:endParaRPr lang="en-US" sz="2400" dirty="0" smtClean="0"/>
          </a:p>
          <a:p>
            <a:pPr marL="0" indent="0">
              <a:spcBef>
                <a:spcPts val="0"/>
              </a:spcBef>
              <a:buNone/>
              <a:defRPr/>
            </a:pPr>
            <a:endParaRPr lang="en-US" sz="2400" dirty="0"/>
          </a:p>
          <a:p>
            <a:pPr>
              <a:spcBef>
                <a:spcPts val="0"/>
              </a:spcBef>
              <a:defRPr/>
            </a:pPr>
            <a:r>
              <a:rPr lang="en-US" sz="2400" dirty="0"/>
              <a:t>HYS 201 will include information about interpreting your </a:t>
            </a:r>
            <a:r>
              <a:rPr lang="en-US" sz="2400" dirty="0" smtClean="0"/>
              <a:t>results (confidence intervals, significance, trends, etc),   </a:t>
            </a:r>
            <a:r>
              <a:rPr lang="en-US" sz="2400" dirty="0"/>
              <a:t>using the AskHYS QxQ, and </a:t>
            </a:r>
            <a:r>
              <a:rPr lang="en-US" sz="2400" dirty="0" smtClean="0"/>
              <a:t>how to use HYS results in a powerful way to communicate clearly about our youth.</a:t>
            </a:r>
            <a:endParaRPr lang="en-US" sz="2400" dirty="0"/>
          </a:p>
          <a:p>
            <a:pPr>
              <a:spcBef>
                <a:spcPts val="0"/>
              </a:spcBef>
              <a:defRPr/>
            </a:pPr>
            <a:endParaRPr lang="en-US" dirty="0"/>
          </a:p>
          <a:p>
            <a:pPr marL="1141413" lvl="1" indent="-182563">
              <a:spcBef>
                <a:spcPts val="0"/>
              </a:spcBef>
              <a:defRPr/>
            </a:pPr>
            <a:r>
              <a:rPr lang="en-US" sz="1700" dirty="0" smtClean="0"/>
              <a:t>Clock hours </a:t>
            </a:r>
            <a:r>
              <a:rPr lang="en-US" sz="1700" dirty="0"/>
              <a:t>and CEUs will be available for those who complete both HYS 101 and 201 (a total of 3 hours).</a:t>
            </a:r>
          </a:p>
          <a:p>
            <a:pPr marL="1141413" lvl="1" indent="-182563">
              <a:spcBef>
                <a:spcPts val="0"/>
              </a:spcBef>
              <a:defRPr/>
            </a:pPr>
            <a:endParaRPr lang="en-US" sz="1700" dirty="0"/>
          </a:p>
          <a:p>
            <a:pPr marL="1141413" lvl="1" indent="-182563">
              <a:spcBef>
                <a:spcPts val="0"/>
              </a:spcBef>
              <a:defRPr/>
            </a:pPr>
            <a:r>
              <a:rPr lang="en-US" sz="1700" dirty="0"/>
              <a:t>If you received an invitation to this webinar, you will be sent invitations </a:t>
            </a:r>
            <a:r>
              <a:rPr lang="en-US" sz="1700" dirty="0" smtClean="0"/>
              <a:t>to </a:t>
            </a:r>
            <a:r>
              <a:rPr lang="en-US" sz="1700" dirty="0"/>
              <a:t>the next two.  You can also register on the AskHYS website, www.AskHYS.net on the Training </a:t>
            </a:r>
            <a:r>
              <a:rPr lang="en-US" sz="1700" dirty="0" smtClean="0"/>
              <a:t>webpage.</a:t>
            </a:r>
            <a:endParaRPr lang="en-US" sz="1700" dirty="0"/>
          </a:p>
          <a:p>
            <a:pPr marL="0" indent="0">
              <a:spcBef>
                <a:spcPts val="0"/>
              </a:spcBef>
              <a:buNone/>
              <a:defRPr/>
            </a:pPr>
            <a:endParaRPr lang="en-US" dirty="0"/>
          </a:p>
          <a:p>
            <a:pPr marL="0" indent="0">
              <a:spcBef>
                <a:spcPts val="0"/>
              </a:spcBef>
              <a:buNone/>
              <a:defRPr/>
            </a:pPr>
            <a:endParaRPr lang="en-US" dirty="0"/>
          </a:p>
          <a:p>
            <a:endParaRPr lang="en-US" dirty="0"/>
          </a:p>
        </p:txBody>
      </p:sp>
      <p:sp>
        <p:nvSpPr>
          <p:cNvPr id="2" name="Title 1"/>
          <p:cNvSpPr>
            <a:spLocks noGrp="1"/>
          </p:cNvSpPr>
          <p:nvPr>
            <p:ph type="title"/>
          </p:nvPr>
        </p:nvSpPr>
        <p:spPr/>
        <p:txBody>
          <a:bodyPr/>
          <a:lstStyle/>
          <a:p>
            <a:r>
              <a:rPr lang="en-US" cap="none" dirty="0" smtClean="0"/>
              <a:t>Training details</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34</a:t>
            </a:fld>
            <a:endParaRPr lang="en-US"/>
          </a:p>
        </p:txBody>
      </p:sp>
    </p:spTree>
    <p:extLst>
      <p:ext uri="{BB962C8B-B14F-4D97-AF65-F5344CB8AC3E}">
        <p14:creationId xmlns:p14="http://schemas.microsoft.com/office/powerpoint/2010/main" val="2416791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2400" dirty="0"/>
          </a:p>
          <a:p>
            <a:pPr marL="0" indent="0">
              <a:buNone/>
            </a:pPr>
            <a:r>
              <a:rPr lang="en-US" sz="2400" dirty="0" smtClean="0"/>
              <a:t>If you have any questions, please contact: </a:t>
            </a:r>
          </a:p>
          <a:p>
            <a:r>
              <a:rPr lang="en-US" dirty="0" smtClean="0"/>
              <a:t>Susan Richardson – </a:t>
            </a:r>
            <a:r>
              <a:rPr lang="en-US" dirty="0" smtClean="0">
                <a:hlinkClick r:id="rId2"/>
              </a:rPr>
              <a:t>susan@rainiertheory.com</a:t>
            </a:r>
            <a:endParaRPr lang="en-US" dirty="0" smtClean="0"/>
          </a:p>
          <a:p>
            <a:r>
              <a:rPr lang="en-US" dirty="0" smtClean="0"/>
              <a:t>Linda Becker </a:t>
            </a:r>
            <a:r>
              <a:rPr lang="en-US" dirty="0"/>
              <a:t>-  </a:t>
            </a:r>
            <a:r>
              <a:rPr lang="en-US" dirty="0" smtClean="0">
                <a:hlinkClick r:id="rId3"/>
              </a:rPr>
              <a:t>Linda.Becker@dshs.wa.gov</a:t>
            </a:r>
            <a:r>
              <a:rPr lang="en-US" dirty="0" smtClean="0"/>
              <a:t>  </a:t>
            </a:r>
            <a:endParaRPr lang="en-US" dirty="0"/>
          </a:p>
          <a:p>
            <a:r>
              <a:rPr lang="en-US" dirty="0" smtClean="0"/>
              <a:t>Dixie </a:t>
            </a:r>
            <a:r>
              <a:rPr lang="en-US" dirty="0" err="1" smtClean="0"/>
              <a:t>Grunenfelder</a:t>
            </a:r>
            <a:r>
              <a:rPr lang="en-US" dirty="0"/>
              <a:t> - </a:t>
            </a:r>
            <a:r>
              <a:rPr lang="en-US" dirty="0" smtClean="0">
                <a:solidFill>
                  <a:srgbClr val="0000FF"/>
                </a:solidFill>
                <a:hlinkClick r:id="rId4"/>
              </a:rPr>
              <a:t>Dixie.Grunenfelder@k12.wa.us</a:t>
            </a:r>
            <a:r>
              <a:rPr lang="en-US" dirty="0" smtClean="0"/>
              <a:t> </a:t>
            </a:r>
            <a:endParaRPr lang="en-US" dirty="0"/>
          </a:p>
        </p:txBody>
      </p:sp>
      <p:sp>
        <p:nvSpPr>
          <p:cNvPr id="2" name="Title 1"/>
          <p:cNvSpPr>
            <a:spLocks noGrp="1"/>
          </p:cNvSpPr>
          <p:nvPr>
            <p:ph type="title"/>
          </p:nvPr>
        </p:nvSpPr>
        <p:spPr>
          <a:xfrm>
            <a:off x="457200" y="274638"/>
            <a:ext cx="8229600" cy="1782762"/>
          </a:xfrm>
        </p:spPr>
        <p:txBody>
          <a:bodyPr>
            <a:normAutofit/>
          </a:bodyPr>
          <a:lstStyle/>
          <a:p>
            <a:r>
              <a:rPr lang="en-US" cap="none" dirty="0" smtClean="0"/>
              <a:t>Thanks for participating in this Webinar!</a:t>
            </a:r>
            <a:br>
              <a:rPr lang="en-US" cap="none" dirty="0" smtClean="0"/>
            </a:b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35</a:t>
            </a:fld>
            <a:endParaRPr lang="en-US"/>
          </a:p>
        </p:txBody>
      </p:sp>
    </p:spTree>
    <p:extLst>
      <p:ext uri="{BB962C8B-B14F-4D97-AF65-F5344CB8AC3E}">
        <p14:creationId xmlns:p14="http://schemas.microsoft.com/office/powerpoint/2010/main" val="622449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are going to be talking about frequency reports for the 2012 Healthy Youth Survey. </a:t>
            </a:r>
          </a:p>
          <a:p>
            <a:endParaRPr lang="en-US" dirty="0" smtClean="0"/>
          </a:p>
          <a:p>
            <a:r>
              <a:rPr lang="en-US" dirty="0" smtClean="0"/>
              <a:t>These reports will be available for internal use, and then publically after a statewide press release. </a:t>
            </a:r>
          </a:p>
          <a:p>
            <a:endParaRPr lang="en-US" dirty="0" smtClean="0"/>
          </a:p>
          <a:p>
            <a:r>
              <a:rPr lang="en-US" dirty="0" smtClean="0"/>
              <a:t>The date for the statewide press has yet to be determined, but in will occur in March 2013.</a:t>
            </a:r>
          </a:p>
          <a:p>
            <a:pPr>
              <a:buNone/>
            </a:pPr>
            <a:endParaRPr lang="en-US" dirty="0"/>
          </a:p>
        </p:txBody>
      </p:sp>
      <p:sp>
        <p:nvSpPr>
          <p:cNvPr id="3" name="Title 2"/>
          <p:cNvSpPr>
            <a:spLocks noGrp="1"/>
          </p:cNvSpPr>
          <p:nvPr>
            <p:ph type="title"/>
          </p:nvPr>
        </p:nvSpPr>
        <p:spPr/>
        <p:txBody>
          <a:bodyPr/>
          <a:lstStyle/>
          <a:p>
            <a:r>
              <a:rPr lang="en-US" cap="none" dirty="0" smtClean="0"/>
              <a:t>What and when?</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County reports will be available to everyone.</a:t>
            </a:r>
          </a:p>
          <a:p>
            <a:pPr marL="45720" indent="0">
              <a:buNone/>
            </a:pPr>
            <a:endParaRPr lang="en-US" sz="2400" dirty="0" smtClean="0"/>
          </a:p>
          <a:p>
            <a:r>
              <a:rPr lang="en-US" sz="2400" dirty="0" smtClean="0"/>
              <a:t>School district and school building HYS reports are available </a:t>
            </a:r>
            <a:r>
              <a:rPr lang="en-US" sz="2400" b="1" i="1" dirty="0" smtClean="0"/>
              <a:t>only</a:t>
            </a:r>
            <a:r>
              <a:rPr lang="en-US" sz="2400" dirty="0" smtClean="0"/>
              <a:t> with the permission of the superintendents’ offices.</a:t>
            </a:r>
          </a:p>
          <a:p>
            <a:endParaRPr lang="en-US" sz="2400" dirty="0" smtClean="0"/>
          </a:p>
          <a:p>
            <a:pPr>
              <a:buNone/>
            </a:pPr>
            <a:endParaRPr lang="en-US" sz="2400" dirty="0" smtClean="0"/>
          </a:p>
          <a:p>
            <a:pPr algn="ctr">
              <a:buNone/>
            </a:pPr>
            <a:r>
              <a:rPr lang="en-US" sz="2400" dirty="0" smtClean="0"/>
              <a:t>		</a:t>
            </a:r>
            <a:r>
              <a:rPr lang="en-US" sz="2800" i="1" dirty="0" smtClean="0"/>
              <a:t>Several slides will explain how to get this permission later in this PowerPoint</a:t>
            </a:r>
            <a:endParaRPr lang="en-US" sz="2400" i="1" dirty="0"/>
          </a:p>
        </p:txBody>
      </p:sp>
      <p:sp>
        <p:nvSpPr>
          <p:cNvPr id="3" name="Title 2"/>
          <p:cNvSpPr>
            <a:spLocks noGrp="1"/>
          </p:cNvSpPr>
          <p:nvPr>
            <p:ph type="title"/>
          </p:nvPr>
        </p:nvSpPr>
        <p:spPr/>
        <p:txBody>
          <a:bodyPr/>
          <a:lstStyle/>
          <a:p>
            <a:r>
              <a:rPr lang="en-US" cap="none" dirty="0" smtClean="0"/>
              <a:t>There are different levels of access</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5</a:t>
            </a:fld>
            <a:endParaRPr lang="en-US"/>
          </a:p>
        </p:txBody>
      </p:sp>
    </p:spTree>
    <p:extLst>
      <p:ext uri="{BB962C8B-B14F-4D97-AF65-F5344CB8AC3E}">
        <p14:creationId xmlns:p14="http://schemas.microsoft.com/office/powerpoint/2010/main" val="345968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School district and school building HYS Reports be posted on www.AskHYS.net on </a:t>
            </a:r>
            <a:r>
              <a:rPr lang="en-US" sz="2400" b="1" dirty="0" smtClean="0"/>
              <a:t>March 1</a:t>
            </a:r>
            <a:r>
              <a:rPr lang="en-US" sz="2400" b="1" baseline="30000" dirty="0" smtClean="0"/>
              <a:t>st</a:t>
            </a:r>
            <a:r>
              <a:rPr lang="en-US" sz="2400" dirty="0" smtClean="0"/>
              <a:t>, 2013</a:t>
            </a:r>
          </a:p>
          <a:p>
            <a:endParaRPr lang="en-US" sz="2400" dirty="0" smtClean="0"/>
          </a:p>
          <a:p>
            <a:r>
              <a:rPr lang="en-US" sz="2400" dirty="0" smtClean="0"/>
              <a:t>County reports will be emailed to JSPC partner agency stakeholders on </a:t>
            </a:r>
            <a:r>
              <a:rPr lang="en-US" sz="2400" b="1" dirty="0" smtClean="0"/>
              <a:t>March 1</a:t>
            </a:r>
            <a:r>
              <a:rPr lang="en-US" sz="2400" b="1" baseline="30000" dirty="0" smtClean="0"/>
              <a:t>st</a:t>
            </a:r>
            <a:r>
              <a:rPr lang="en-US" sz="2400" dirty="0" smtClean="0"/>
              <a:t>, 2013.  County reports will be on AskHYS.net the morning of the press release.</a:t>
            </a:r>
          </a:p>
          <a:p>
            <a:pPr lvl="6"/>
            <a:endParaRPr lang="en-US" sz="2400" dirty="0" smtClean="0"/>
          </a:p>
          <a:p>
            <a:pPr lvl="6"/>
            <a:r>
              <a:rPr lang="en-US" sz="2400" dirty="0" smtClean="0"/>
              <a:t>BEFORE the Press Release, all reports are “embargoed”.</a:t>
            </a:r>
          </a:p>
          <a:p>
            <a:endParaRPr lang="en-US" sz="2400" dirty="0" smtClean="0"/>
          </a:p>
        </p:txBody>
      </p:sp>
      <p:sp>
        <p:nvSpPr>
          <p:cNvPr id="2" name="Title 1"/>
          <p:cNvSpPr>
            <a:spLocks noGrp="1"/>
          </p:cNvSpPr>
          <p:nvPr>
            <p:ph type="title"/>
          </p:nvPr>
        </p:nvSpPr>
        <p:spPr/>
        <p:txBody>
          <a:bodyPr>
            <a:normAutofit fontScale="90000"/>
          </a:bodyPr>
          <a:lstStyle/>
          <a:p>
            <a:r>
              <a:rPr lang="en-US" dirty="0" smtClean="0"/>
              <a:t>HYS </a:t>
            </a:r>
            <a:r>
              <a:rPr lang="en-US" cap="none" dirty="0" smtClean="0"/>
              <a:t>Reports will be available</a:t>
            </a:r>
            <a:r>
              <a:rPr lang="en-US" dirty="0" smtClean="0"/>
              <a:t> </a:t>
            </a:r>
            <a:r>
              <a:rPr lang="en-US" cap="none" dirty="0" smtClean="0"/>
              <a:t>on</a:t>
            </a:r>
            <a:r>
              <a:rPr lang="en-US" dirty="0" smtClean="0"/>
              <a:t> </a:t>
            </a:r>
            <a:r>
              <a:rPr lang="en-US" sz="3600" dirty="0" smtClean="0"/>
              <a:t>A</a:t>
            </a:r>
            <a:r>
              <a:rPr lang="en-US" sz="2800" dirty="0" smtClean="0"/>
              <a:t>sk</a:t>
            </a:r>
            <a:r>
              <a:rPr lang="en-US" sz="3600" dirty="0" smtClean="0"/>
              <a:t>HYS.</a:t>
            </a:r>
            <a:r>
              <a:rPr lang="en-US" sz="3600" cap="none" dirty="0" smtClean="0"/>
              <a:t>net</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6</a:t>
            </a:fld>
            <a:endParaRPr lang="en-US"/>
          </a:p>
        </p:txBody>
      </p:sp>
    </p:spTree>
    <p:extLst>
      <p:ext uri="{BB962C8B-B14F-4D97-AF65-F5344CB8AC3E}">
        <p14:creationId xmlns:p14="http://schemas.microsoft.com/office/powerpoint/2010/main" val="2925146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sz="2400" dirty="0" smtClean="0"/>
              <a:t>The goal of the embargo period is to give school districts and stakeholders some time to understand their data before people from the press come to you with questions about the HYS data.</a:t>
            </a:r>
          </a:p>
          <a:p>
            <a:pPr marL="365760" lvl="1" indent="0">
              <a:buNone/>
            </a:pPr>
            <a:endParaRPr lang="en-US" sz="2400" dirty="0" smtClean="0"/>
          </a:p>
          <a:p>
            <a:pPr lvl="1"/>
            <a:r>
              <a:rPr lang="en-US" sz="2400" dirty="0" smtClean="0"/>
              <a:t>Results </a:t>
            </a:r>
            <a:r>
              <a:rPr lang="en-US" sz="2400" dirty="0"/>
              <a:t>may be shared internally before the formal release for planning and </a:t>
            </a:r>
            <a:r>
              <a:rPr lang="en-US" sz="2400" dirty="0" smtClean="0"/>
              <a:t>messaging.</a:t>
            </a:r>
            <a:endParaRPr lang="en-US" sz="2400" dirty="0"/>
          </a:p>
          <a:p>
            <a:pPr lvl="1"/>
            <a:endParaRPr lang="en-US" sz="2400" dirty="0" smtClean="0"/>
          </a:p>
        </p:txBody>
      </p:sp>
      <p:sp>
        <p:nvSpPr>
          <p:cNvPr id="2" name="Title 1"/>
          <p:cNvSpPr>
            <a:spLocks noGrp="1"/>
          </p:cNvSpPr>
          <p:nvPr>
            <p:ph type="title"/>
          </p:nvPr>
        </p:nvSpPr>
        <p:spPr/>
        <p:txBody>
          <a:bodyPr>
            <a:normAutofit/>
          </a:bodyPr>
          <a:lstStyle/>
          <a:p>
            <a:r>
              <a:rPr lang="en-US" cap="none" dirty="0" smtClean="0"/>
              <a:t>What embargo?</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7</a:t>
            </a:fld>
            <a:endParaRPr lang="en-US"/>
          </a:p>
        </p:txBody>
      </p:sp>
    </p:spTree>
    <p:extLst>
      <p:ext uri="{BB962C8B-B14F-4D97-AF65-F5344CB8AC3E}">
        <p14:creationId xmlns:p14="http://schemas.microsoft.com/office/powerpoint/2010/main" val="925948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School building and districts:</a:t>
            </a:r>
          </a:p>
          <a:p>
            <a:pPr lvl="1"/>
            <a:r>
              <a:rPr lang="en-US" sz="2000" dirty="0" smtClean="0"/>
              <a:t>In the past, results were always mailed to the Superintendent and they decided who to share results with.</a:t>
            </a:r>
          </a:p>
          <a:p>
            <a:pPr lvl="1"/>
            <a:r>
              <a:rPr lang="en-US" sz="2000" dirty="0" smtClean="0"/>
              <a:t>Now, with electronic posting, permission is required to access the reports, and it is password protected.</a:t>
            </a:r>
          </a:p>
          <a:p>
            <a:pPr marL="457200" lvl="1" indent="0">
              <a:buNone/>
            </a:pPr>
            <a:endParaRPr lang="en-US" sz="2000" dirty="0" smtClean="0"/>
          </a:p>
          <a:p>
            <a:r>
              <a:rPr lang="en-US" sz="2400" dirty="0" smtClean="0"/>
              <a:t>Counties</a:t>
            </a:r>
          </a:p>
          <a:p>
            <a:pPr lvl="1"/>
            <a:r>
              <a:rPr lang="en-US" sz="2000" dirty="0" smtClean="0"/>
              <a:t>May need to go through a different process to access district and building results.</a:t>
            </a:r>
          </a:p>
          <a:p>
            <a:pPr marL="457200" lvl="1" indent="0">
              <a:buNone/>
            </a:pPr>
            <a:endParaRPr lang="en-US" sz="2000" dirty="0" smtClean="0"/>
          </a:p>
          <a:p>
            <a:pPr marL="61913" lvl="1" indent="395288">
              <a:buNone/>
            </a:pPr>
            <a:r>
              <a:rPr lang="en-US" sz="3600" dirty="0" smtClean="0"/>
              <a:t>            </a:t>
            </a:r>
            <a:r>
              <a:rPr lang="en-US" sz="3200" dirty="0" smtClean="0"/>
              <a:t> Get </a:t>
            </a:r>
            <a:r>
              <a:rPr lang="en-US" sz="3200" dirty="0"/>
              <a:t>permission </a:t>
            </a:r>
            <a:r>
              <a:rPr lang="en-US" sz="3200" dirty="0" smtClean="0"/>
              <a:t>now!</a:t>
            </a:r>
            <a:endParaRPr lang="en-US" sz="3200" dirty="0"/>
          </a:p>
          <a:p>
            <a:pPr lvl="1"/>
            <a:endParaRPr lang="en-US" sz="2000" dirty="0"/>
          </a:p>
        </p:txBody>
      </p:sp>
      <p:sp>
        <p:nvSpPr>
          <p:cNvPr id="2" name="Title 1"/>
          <p:cNvSpPr>
            <a:spLocks noGrp="1"/>
          </p:cNvSpPr>
          <p:nvPr>
            <p:ph type="title"/>
          </p:nvPr>
        </p:nvSpPr>
        <p:spPr/>
        <p:txBody>
          <a:bodyPr>
            <a:normAutofit/>
          </a:bodyPr>
          <a:lstStyle/>
          <a:p>
            <a:r>
              <a:rPr lang="en-US" cap="none" dirty="0" smtClean="0"/>
              <a:t>How is this different?</a:t>
            </a:r>
            <a:endParaRPr lang="en-US" cap="none" dirty="0"/>
          </a:p>
        </p:txBody>
      </p:sp>
      <p:sp>
        <p:nvSpPr>
          <p:cNvPr id="4" name="Slide Number Placeholder 3"/>
          <p:cNvSpPr>
            <a:spLocks noGrp="1"/>
          </p:cNvSpPr>
          <p:nvPr>
            <p:ph type="sldNum" sz="quarter" idx="12"/>
          </p:nvPr>
        </p:nvSpPr>
        <p:spPr/>
        <p:txBody>
          <a:bodyPr/>
          <a:lstStyle/>
          <a:p>
            <a:fld id="{869F349A-3753-44E4-B2DE-5BEF40B79D50}" type="slidenum">
              <a:rPr lang="en-US" smtClean="0"/>
              <a:pPr/>
              <a:t>8</a:t>
            </a:fld>
            <a:endParaRPr lang="en-US"/>
          </a:p>
        </p:txBody>
      </p:sp>
    </p:spTree>
    <p:extLst>
      <p:ext uri="{BB962C8B-B14F-4D97-AF65-F5344CB8AC3E}">
        <p14:creationId xmlns:p14="http://schemas.microsoft.com/office/powerpoint/2010/main" val="4080655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2799" y="2286000"/>
            <a:ext cx="1600201" cy="2667000"/>
          </a:xfrm>
        </p:spPr>
        <p:txBody>
          <a:bodyPr>
            <a:noAutofit/>
          </a:bodyPr>
          <a:lstStyle/>
          <a:p>
            <a:r>
              <a:rPr lang="en-US" sz="2800" dirty="0" smtClean="0"/>
              <a:t>Access to your HYS</a:t>
            </a:r>
          </a:p>
          <a:p>
            <a:r>
              <a:rPr lang="en-US" sz="2800" dirty="0" smtClean="0"/>
              <a:t>results</a:t>
            </a:r>
            <a:endParaRPr lang="en-US" sz="2800" dirty="0"/>
          </a:p>
        </p:txBody>
      </p:sp>
      <p:sp>
        <p:nvSpPr>
          <p:cNvPr id="2" name="Title 1"/>
          <p:cNvSpPr>
            <a:spLocks noGrp="1"/>
          </p:cNvSpPr>
          <p:nvPr>
            <p:ph type="title"/>
          </p:nvPr>
        </p:nvSpPr>
        <p:spPr/>
        <p:txBody>
          <a:bodyPr/>
          <a:lstStyle/>
          <a:p>
            <a:r>
              <a:rPr lang="en-US" smtClean="0"/>
              <a:t>a</a:t>
            </a:r>
            <a:r>
              <a:rPr lang="en-US" cap="none" smtClean="0"/>
              <a:t>sk</a:t>
            </a:r>
            <a:r>
              <a:rPr lang="en-US" smtClean="0"/>
              <a:t>hys</a:t>
            </a:r>
            <a:endParaRPr lang="en-US" dirty="0"/>
          </a:p>
        </p:txBody>
      </p:sp>
      <p:sp>
        <p:nvSpPr>
          <p:cNvPr id="4" name="Slide Number Placeholder 3"/>
          <p:cNvSpPr>
            <a:spLocks noGrp="1"/>
          </p:cNvSpPr>
          <p:nvPr>
            <p:ph type="sldNum" sz="quarter" idx="11"/>
          </p:nvPr>
        </p:nvSpPr>
        <p:spPr/>
        <p:txBody>
          <a:bodyPr/>
          <a:lstStyle/>
          <a:p>
            <a:fld id="{869F349A-3753-44E4-B2DE-5BEF40B79D50}" type="slidenum">
              <a:rPr lang="en-US" smtClean="0"/>
              <a:pPr/>
              <a:t>9</a:t>
            </a:fld>
            <a:endParaRPr lang="en-US"/>
          </a:p>
        </p:txBody>
      </p:sp>
    </p:spTree>
    <p:extLst>
      <p:ext uri="{BB962C8B-B14F-4D97-AF65-F5344CB8AC3E}">
        <p14:creationId xmlns:p14="http://schemas.microsoft.com/office/powerpoint/2010/main" val="199445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2226</TotalTime>
  <Words>2918</Words>
  <Application>Microsoft Office PowerPoint</Application>
  <PresentationFormat>On-screen Show (4:3)</PresentationFormat>
  <Paragraphs>381</Paragraphs>
  <Slides>35</Slides>
  <Notes>30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Grid</vt:lpstr>
      <vt:lpstr>Getting access to your 2012 Healthy Youth Survey results  </vt:lpstr>
      <vt:lpstr>Goals for this presentation</vt:lpstr>
      <vt:lpstr>Availability</vt:lpstr>
      <vt:lpstr>What and when?</vt:lpstr>
      <vt:lpstr>There are different levels of access</vt:lpstr>
      <vt:lpstr>HYS Reports will be available on AskHYS.net</vt:lpstr>
      <vt:lpstr>What embargo?</vt:lpstr>
      <vt:lpstr>How is this different?</vt:lpstr>
      <vt:lpstr>askhys</vt:lpstr>
      <vt:lpstr>What is www.AskHYS.net?</vt:lpstr>
      <vt:lpstr>PowerPoint Presentation</vt:lpstr>
      <vt:lpstr>PowerPoint Presentation</vt:lpstr>
      <vt:lpstr>PowerPoint Presentation</vt:lpstr>
      <vt:lpstr>PowerPoint Presentation</vt:lpstr>
      <vt:lpstr>Report availability summary</vt:lpstr>
      <vt:lpstr>PowerPoint Presentation</vt:lpstr>
      <vt:lpstr>PowerPoint Presentation</vt:lpstr>
      <vt:lpstr>Who can get school district reports?</vt:lpstr>
      <vt:lpstr>PowerPoint Presentation</vt:lpstr>
      <vt:lpstr>PowerPoint Presentation</vt:lpstr>
      <vt:lpstr>PowerPoint Presentation</vt:lpstr>
      <vt:lpstr>logged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else is on askhys?</vt:lpstr>
      <vt:lpstr>PowerPoint Presentation</vt:lpstr>
      <vt:lpstr>PowerPoint Presentation</vt:lpstr>
      <vt:lpstr>Want more training?</vt:lpstr>
      <vt:lpstr>Training details</vt:lpstr>
      <vt:lpstr>Thanks for participating in this Webinar! </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your 2012 Healthy Youth Survey results</dc:title>
  <dc:creator>susan</dc:creator>
  <cp:lastModifiedBy>Mariani, Sarah E (DSHS/DBHR)</cp:lastModifiedBy>
  <cp:revision>97</cp:revision>
  <dcterms:created xsi:type="dcterms:W3CDTF">2013-02-06T02:05:48Z</dcterms:created>
  <dcterms:modified xsi:type="dcterms:W3CDTF">2013-03-12T17:47:57Z</dcterms:modified>
</cp:coreProperties>
</file>