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2.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3.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4.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5.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6.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drawings/drawing7.xml" ContentType="application/vnd.openxmlformats-officedocument.drawingml.chartshapes+xml"/>
  <Override PartName="/ppt/notesSlides/notesSlide16.xml" ContentType="application/vnd.openxmlformats-officedocument.presentationml.notesSlide+xml"/>
  <Override PartName="/ppt/charts/chart14.xml" ContentType="application/vnd.openxmlformats-officedocument.drawingml.chart+xml"/>
  <Override PartName="/ppt/drawings/drawing8.xml" ContentType="application/vnd.openxmlformats-officedocument.drawingml.chartshape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8" r:id="rId2"/>
    <p:sldId id="318" r:id="rId3"/>
    <p:sldId id="314" r:id="rId4"/>
    <p:sldId id="315" r:id="rId5"/>
    <p:sldId id="296" r:id="rId6"/>
    <p:sldId id="297" r:id="rId7"/>
    <p:sldId id="316" r:id="rId8"/>
    <p:sldId id="317" r:id="rId9"/>
    <p:sldId id="319" r:id="rId10"/>
    <p:sldId id="320" r:id="rId11"/>
    <p:sldId id="321" r:id="rId12"/>
    <p:sldId id="323" r:id="rId13"/>
    <p:sldId id="324" r:id="rId14"/>
    <p:sldId id="325" r:id="rId15"/>
    <p:sldId id="326" r:id="rId16"/>
    <p:sldId id="327" r:id="rId17"/>
    <p:sldId id="287" r:id="rId18"/>
    <p:sldId id="289" r:id="rId19"/>
    <p:sldId id="293" r:id="rId20"/>
    <p:sldId id="299" r:id="rId21"/>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68D36"/>
    <a:srgbClr val="500000"/>
    <a:srgbClr val="800000"/>
    <a:srgbClr val="540000"/>
    <a:srgbClr val="990000"/>
    <a:srgbClr val="CC6600"/>
    <a:srgbClr val="FFFF99"/>
    <a:srgbClr val="FF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347" autoAdjust="0"/>
    <p:restoredTop sz="94658" autoAdjust="0"/>
  </p:normalViewPr>
  <p:slideViewPr>
    <p:cSldViewPr snapToGrid="0">
      <p:cViewPr>
        <p:scale>
          <a:sx n="60" d="100"/>
          <a:sy n="60" d="100"/>
        </p:scale>
        <p:origin x="-1368"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96"/>
    </p:cViewPr>
  </p:notesTextViewPr>
  <p:sorterViewPr>
    <p:cViewPr>
      <p:scale>
        <a:sx n="100" d="100"/>
        <a:sy n="100" d="100"/>
      </p:scale>
      <p:origin x="0" y="0"/>
    </p:cViewPr>
  </p:sorterViewPr>
  <p:notesViewPr>
    <p:cSldViewPr snapToGrid="0">
      <p:cViewPr>
        <p:scale>
          <a:sx n="130" d="100"/>
          <a:sy n="130" d="100"/>
        </p:scale>
        <p:origin x="-1884" y="504"/>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03197938579026E-2"/>
          <c:y val="3.3179012528936652E-2"/>
          <c:w val="0.90998556909108252"/>
          <c:h val="0.78774940734701748"/>
        </c:manualLayout>
      </c:layout>
      <c:lineChart>
        <c:grouping val="standard"/>
        <c:varyColors val="0"/>
        <c:ser>
          <c:idx val="0"/>
          <c:order val="0"/>
          <c:tx>
            <c:strRef>
              <c:f>Sheet1!$B$1</c:f>
              <c:strCache>
                <c:ptCount val="1"/>
                <c:pt idx="0">
                  <c:v>6th Grade</c:v>
                </c:pt>
              </c:strCache>
            </c:strRef>
          </c:tx>
          <c:spPr>
            <a:ln w="38100">
              <a:solidFill>
                <a:schemeClr val="tx2">
                  <a:lumMod val="20000"/>
                  <a:lumOff val="8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Sheet1!$B$2:$B$9</c:f>
              <c:numCache>
                <c:formatCode>0%</c:formatCode>
                <c:ptCount val="8"/>
                <c:pt idx="0">
                  <c:v>0.13800000000000001</c:v>
                </c:pt>
                <c:pt idx="1">
                  <c:v>6.6000000000000003E-2</c:v>
                </c:pt>
                <c:pt idx="2">
                  <c:v>3.8000000000000006E-2</c:v>
                </c:pt>
                <c:pt idx="3">
                  <c:v>4.4000000000000004E-2</c:v>
                </c:pt>
                <c:pt idx="4">
                  <c:v>4.3000000000000003E-2</c:v>
                </c:pt>
                <c:pt idx="5">
                  <c:v>3.500000000000001E-2</c:v>
                </c:pt>
                <c:pt idx="6">
                  <c:v>3.8000000000000006E-2</c:v>
                </c:pt>
                <c:pt idx="7">
                  <c:v>2.5000000000000005E-2</c:v>
                </c:pt>
              </c:numCache>
            </c:numRef>
          </c:val>
          <c:smooth val="0"/>
        </c:ser>
        <c:ser>
          <c:idx val="1"/>
          <c:order val="1"/>
          <c:tx>
            <c:strRef>
              <c:f>Sheet1!$C$1</c:f>
              <c:strCache>
                <c:ptCount val="1"/>
                <c:pt idx="0">
                  <c:v>8th Grade</c:v>
                </c:pt>
              </c:strCache>
            </c:strRef>
          </c:tx>
          <c:spPr>
            <a:ln>
              <a:solidFill>
                <a:schemeClr val="accent1">
                  <a:lumMod val="60000"/>
                  <a:lumOff val="4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Sheet1!$C$2:$C$9</c:f>
              <c:numCache>
                <c:formatCode>0%</c:formatCode>
                <c:ptCount val="8"/>
                <c:pt idx="0">
                  <c:v>0.31000000000000005</c:v>
                </c:pt>
                <c:pt idx="1">
                  <c:v>0.22300000000000003</c:v>
                </c:pt>
                <c:pt idx="2" formatCode="0.0%">
                  <c:v>0.17800000000000002</c:v>
                </c:pt>
                <c:pt idx="3" formatCode="0.0%">
                  <c:v>0.18000000000000002</c:v>
                </c:pt>
                <c:pt idx="4" formatCode="0.0%">
                  <c:v>0.15400000000000003</c:v>
                </c:pt>
                <c:pt idx="5" formatCode="0.0%">
                  <c:v>0.16100000000000003</c:v>
                </c:pt>
                <c:pt idx="6" formatCode="0.0%">
                  <c:v>0.14400000000000002</c:v>
                </c:pt>
                <c:pt idx="7" formatCode="0.0%">
                  <c:v>0.11799999999999999</c:v>
                </c:pt>
              </c:numCache>
            </c:numRef>
          </c:val>
          <c:smooth val="0"/>
        </c:ser>
        <c:ser>
          <c:idx val="2"/>
          <c:order val="2"/>
          <c:tx>
            <c:strRef>
              <c:f>Sheet1!$D$1</c:f>
              <c:strCache>
                <c:ptCount val="1"/>
                <c:pt idx="0">
                  <c:v>10th Grade</c:v>
                </c:pt>
              </c:strCache>
            </c:strRef>
          </c:tx>
          <c:spPr>
            <a:ln>
              <a:solidFill>
                <a:schemeClr val="tx2">
                  <a:lumMod val="60000"/>
                  <a:lumOff val="4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Sheet1!$D$2:$D$9</c:f>
              <c:numCache>
                <c:formatCode>0%</c:formatCode>
                <c:ptCount val="8"/>
                <c:pt idx="0">
                  <c:v>0.44900000000000007</c:v>
                </c:pt>
                <c:pt idx="1">
                  <c:v>0.37600000000000006</c:v>
                </c:pt>
                <c:pt idx="2" formatCode="0.0%">
                  <c:v>0.29300000000000004</c:v>
                </c:pt>
                <c:pt idx="3" formatCode="0.0%">
                  <c:v>0.32600000000000007</c:v>
                </c:pt>
                <c:pt idx="4" formatCode="0.0%">
                  <c:v>0.32800000000000007</c:v>
                </c:pt>
                <c:pt idx="5" formatCode="0.0%">
                  <c:v>0.31700000000000006</c:v>
                </c:pt>
                <c:pt idx="6" formatCode="0.0%">
                  <c:v>0.27600000000000002</c:v>
                </c:pt>
                <c:pt idx="7" formatCode="0.0%">
                  <c:v>0.23300000000000001</c:v>
                </c:pt>
              </c:numCache>
            </c:numRef>
          </c:val>
          <c:smooth val="0"/>
        </c:ser>
        <c:ser>
          <c:idx val="3"/>
          <c:order val="3"/>
          <c:tx>
            <c:strRef>
              <c:f>Sheet1!$E$1</c:f>
              <c:strCache>
                <c:ptCount val="1"/>
                <c:pt idx="0">
                  <c:v>12th Grade</c:v>
                </c:pt>
              </c:strCache>
            </c:strRef>
          </c:tx>
          <c:spPr>
            <a:ln>
              <a:solidFill>
                <a:srgbClr val="000066"/>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Sheet1!$E$2:$E$9</c:f>
              <c:numCache>
                <c:formatCode>0%</c:formatCode>
                <c:ptCount val="8"/>
                <c:pt idx="0">
                  <c:v>0.52</c:v>
                </c:pt>
                <c:pt idx="1">
                  <c:v>0.46800000000000008</c:v>
                </c:pt>
                <c:pt idx="2" formatCode="0.0%">
                  <c:v>0.4280000000000001</c:v>
                </c:pt>
                <c:pt idx="3" formatCode="0.0%">
                  <c:v>0.4260000000000001</c:v>
                </c:pt>
                <c:pt idx="4" formatCode="0.0%">
                  <c:v>0.4210000000000001</c:v>
                </c:pt>
                <c:pt idx="5" formatCode="0.0%">
                  <c:v>0.40800000000000003</c:v>
                </c:pt>
                <c:pt idx="6" formatCode="0.0%">
                  <c:v>0.4</c:v>
                </c:pt>
                <c:pt idx="7" formatCode="0.0%">
                  <c:v>0.3610000000000001</c:v>
                </c:pt>
              </c:numCache>
            </c:numRef>
          </c:val>
          <c:smooth val="0"/>
        </c:ser>
        <c:dLbls>
          <c:showLegendKey val="0"/>
          <c:showVal val="0"/>
          <c:showCatName val="0"/>
          <c:showSerName val="0"/>
          <c:showPercent val="0"/>
          <c:showBubbleSize val="0"/>
        </c:dLbls>
        <c:marker val="1"/>
        <c:smooth val="0"/>
        <c:axId val="74200960"/>
        <c:axId val="74228864"/>
      </c:lineChart>
      <c:catAx>
        <c:axId val="74200960"/>
        <c:scaling>
          <c:orientation val="minMax"/>
        </c:scaling>
        <c:delete val="0"/>
        <c:axPos val="b"/>
        <c:numFmt formatCode="General" sourceLinked="1"/>
        <c:majorTickMark val="out"/>
        <c:minorTickMark val="none"/>
        <c:tickLblPos val="nextTo"/>
        <c:txPr>
          <a:bodyPr/>
          <a:lstStyle/>
          <a:p>
            <a:pPr>
              <a:defRPr sz="1200" b="1"/>
            </a:pPr>
            <a:endParaRPr lang="en-US"/>
          </a:p>
        </c:txPr>
        <c:crossAx val="74228864"/>
        <c:crosses val="autoZero"/>
        <c:auto val="1"/>
        <c:lblAlgn val="ctr"/>
        <c:lblOffset val="100"/>
        <c:noMultiLvlLbl val="0"/>
      </c:catAx>
      <c:valAx>
        <c:axId val="74228864"/>
        <c:scaling>
          <c:orientation val="minMax"/>
          <c:max val="0.6000000000000002"/>
          <c:min val="0"/>
        </c:scaling>
        <c:delete val="0"/>
        <c:axPos val="l"/>
        <c:majorGridlines>
          <c:spPr>
            <a:ln>
              <a:solidFill>
                <a:schemeClr val="bg1">
                  <a:lumMod val="65000"/>
                </a:schemeClr>
              </a:solidFill>
            </a:ln>
          </c:spPr>
        </c:majorGridlines>
        <c:numFmt formatCode="0%" sourceLinked="1"/>
        <c:majorTickMark val="out"/>
        <c:minorTickMark val="none"/>
        <c:tickLblPos val="nextTo"/>
        <c:txPr>
          <a:bodyPr/>
          <a:lstStyle/>
          <a:p>
            <a:pPr>
              <a:defRPr sz="900">
                <a:solidFill>
                  <a:schemeClr val="tx1">
                    <a:lumMod val="65000"/>
                    <a:lumOff val="35000"/>
                  </a:schemeClr>
                </a:solidFill>
              </a:defRPr>
            </a:pPr>
            <a:endParaRPr lang="en-US"/>
          </a:p>
        </c:txPr>
        <c:crossAx val="74200960"/>
        <c:crosses val="autoZero"/>
        <c:crossBetween val="midCat"/>
        <c:minorUnit val="0.1"/>
      </c:valAx>
    </c:plotArea>
    <c:legend>
      <c:legendPos val="b"/>
      <c:layout>
        <c:manualLayout>
          <c:xMode val="edge"/>
          <c:yMode val="edge"/>
          <c:x val="5.5913099700807267E-2"/>
          <c:y val="0.90244011122941603"/>
          <c:w val="0.88223402217918745"/>
          <c:h val="8.0636894881819049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404E-2"/>
          <c:y val="2.7649597872502939E-2"/>
          <c:w val="0.90998556909108252"/>
          <c:h val="0.84706309100143073"/>
        </c:manualLayout>
      </c:layout>
      <c:barChart>
        <c:barDir val="col"/>
        <c:grouping val="clustered"/>
        <c:varyColors val="0"/>
        <c:ser>
          <c:idx val="0"/>
          <c:order val="0"/>
          <c:tx>
            <c:strRef>
              <c:f>Sheet1!$B$1</c:f>
              <c:strCache>
                <c:ptCount val="1"/>
                <c:pt idx="0">
                  <c:v>Skipping school</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Sheet1!$A$2:$A$6</c:f>
              <c:strCache>
                <c:ptCount val="5"/>
                <c:pt idx="0">
                  <c:v>Use Alocohol</c:v>
                </c:pt>
                <c:pt idx="1">
                  <c:v>Use Marijuana</c:v>
                </c:pt>
                <c:pt idx="2">
                  <c:v>Use Tobcco</c:v>
                </c:pt>
                <c:pt idx="3">
                  <c:v>Use Pain Killers to Get High</c:v>
                </c:pt>
                <c:pt idx="4">
                  <c:v>No Substance Use*</c:v>
                </c:pt>
              </c:strCache>
            </c:strRef>
          </c:cat>
          <c:val>
            <c:numRef>
              <c:f>Sheet1!$B$2:$B$6</c:f>
              <c:numCache>
                <c:formatCode>0%</c:formatCode>
                <c:ptCount val="5"/>
                <c:pt idx="0">
                  <c:v>0.35934100000000002</c:v>
                </c:pt>
                <c:pt idx="1">
                  <c:v>0.40389600000000003</c:v>
                </c:pt>
                <c:pt idx="2">
                  <c:v>0.42887500000000006</c:v>
                </c:pt>
                <c:pt idx="3">
                  <c:v>0.51538499999999987</c:v>
                </c:pt>
                <c:pt idx="4">
                  <c:v>0.10956900000000001</c:v>
                </c:pt>
              </c:numCache>
            </c:numRef>
          </c:val>
        </c:ser>
        <c:dLbls>
          <c:showLegendKey val="0"/>
          <c:showVal val="1"/>
          <c:showCatName val="0"/>
          <c:showSerName val="0"/>
          <c:showPercent val="0"/>
          <c:showBubbleSize val="0"/>
        </c:dLbls>
        <c:gapWidth val="61"/>
        <c:axId val="74663424"/>
        <c:axId val="74666752"/>
      </c:barChart>
      <c:catAx>
        <c:axId val="74663424"/>
        <c:scaling>
          <c:orientation val="minMax"/>
        </c:scaling>
        <c:delete val="0"/>
        <c:axPos val="b"/>
        <c:numFmt formatCode="General" sourceLinked="1"/>
        <c:majorTickMark val="none"/>
        <c:minorTickMark val="none"/>
        <c:tickLblPos val="nextTo"/>
        <c:txPr>
          <a:bodyPr/>
          <a:lstStyle/>
          <a:p>
            <a:pPr>
              <a:defRPr sz="1200" b="1"/>
            </a:pPr>
            <a:endParaRPr lang="en-US"/>
          </a:p>
        </c:txPr>
        <c:crossAx val="74666752"/>
        <c:crosses val="autoZero"/>
        <c:auto val="1"/>
        <c:lblAlgn val="ctr"/>
        <c:lblOffset val="100"/>
        <c:noMultiLvlLbl val="0"/>
      </c:catAx>
      <c:valAx>
        <c:axId val="74666752"/>
        <c:scaling>
          <c:orientation val="minMax"/>
          <c:max val="0.70000000000000018"/>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74663424"/>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404E-2"/>
          <c:y val="2.7649597872502939E-2"/>
          <c:w val="0.90998556909108252"/>
          <c:h val="0.84706309100143073"/>
        </c:manualLayout>
      </c:layout>
      <c:barChart>
        <c:barDir val="col"/>
        <c:grouping val="clustered"/>
        <c:varyColors val="0"/>
        <c:ser>
          <c:idx val="0"/>
          <c:order val="0"/>
          <c:tx>
            <c:strRef>
              <c:f>Sheet1!$B$1</c:f>
              <c:strCache>
                <c:ptCount val="1"/>
                <c:pt idx="0">
                  <c:v>Skipped school</c:v>
                </c:pt>
              </c:strCache>
            </c:strRef>
          </c:tx>
          <c:spPr>
            <a:solidFill>
              <a:srgbClr val="000066"/>
            </a:solidFill>
            <a:ln w="38100">
              <a:noFill/>
            </a:ln>
          </c:spPr>
          <c:invertIfNegative val="0"/>
          <c:dPt>
            <c:idx val="2"/>
            <c:invertIfNegative val="0"/>
            <c:bubble3D val="0"/>
            <c:spPr>
              <a:solidFill>
                <a:srgbClr val="F68D36"/>
              </a:solidFill>
              <a:ln w="38100">
                <a:noFill/>
              </a:ln>
            </c:spPr>
          </c:dPt>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Sheet1!$A$2:$A$4</c:f>
              <c:strCache>
                <c:ptCount val="3"/>
                <c:pt idx="0">
                  <c:v>Had depressive feelings</c:v>
                </c:pt>
                <c:pt idx="1">
                  <c:v>Had suicidal thoughts</c:v>
                </c:pt>
                <c:pt idx="2">
                  <c:v>Did not report poor mental health*</c:v>
                </c:pt>
              </c:strCache>
            </c:strRef>
          </c:cat>
          <c:val>
            <c:numRef>
              <c:f>Sheet1!$B$2:$B$4</c:f>
              <c:numCache>
                <c:formatCode>0%</c:formatCode>
                <c:ptCount val="3"/>
                <c:pt idx="0">
                  <c:v>0.27312500000000001</c:v>
                </c:pt>
                <c:pt idx="1">
                  <c:v>0.28940900000000008</c:v>
                </c:pt>
                <c:pt idx="2">
                  <c:v>0.12729499999999999</c:v>
                </c:pt>
              </c:numCache>
            </c:numRef>
          </c:val>
        </c:ser>
        <c:dLbls>
          <c:showLegendKey val="0"/>
          <c:showVal val="1"/>
          <c:showCatName val="0"/>
          <c:showSerName val="0"/>
          <c:showPercent val="0"/>
          <c:showBubbleSize val="0"/>
        </c:dLbls>
        <c:gapWidth val="61"/>
        <c:axId val="75102848"/>
        <c:axId val="74781056"/>
      </c:barChart>
      <c:catAx>
        <c:axId val="75102848"/>
        <c:scaling>
          <c:orientation val="minMax"/>
        </c:scaling>
        <c:delete val="0"/>
        <c:axPos val="b"/>
        <c:numFmt formatCode="General" sourceLinked="1"/>
        <c:majorTickMark val="none"/>
        <c:minorTickMark val="none"/>
        <c:tickLblPos val="nextTo"/>
        <c:txPr>
          <a:bodyPr/>
          <a:lstStyle/>
          <a:p>
            <a:pPr>
              <a:defRPr sz="1200" b="1"/>
            </a:pPr>
            <a:endParaRPr lang="en-US"/>
          </a:p>
        </c:txPr>
        <c:crossAx val="74781056"/>
        <c:crosses val="autoZero"/>
        <c:auto val="1"/>
        <c:lblAlgn val="ctr"/>
        <c:lblOffset val="100"/>
        <c:noMultiLvlLbl val="0"/>
      </c:catAx>
      <c:valAx>
        <c:axId val="74781056"/>
        <c:scaling>
          <c:orientation val="minMax"/>
          <c:max val="0.5"/>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75102848"/>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404E-2"/>
          <c:y val="2.7649597872502939E-2"/>
          <c:w val="0.90998556909108252"/>
          <c:h val="0.84706309100143073"/>
        </c:manualLayout>
      </c:layout>
      <c:barChart>
        <c:barDir val="col"/>
        <c:grouping val="clustered"/>
        <c:varyColors val="0"/>
        <c:ser>
          <c:idx val="0"/>
          <c:order val="0"/>
          <c:tx>
            <c:strRef>
              <c:f>Sheet1!$B$1</c:f>
              <c:strCache>
                <c:ptCount val="1"/>
                <c:pt idx="0">
                  <c:v>Skip</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Sheet1!$A$2:$A$5</c:f>
              <c:strCache>
                <c:ptCount val="4"/>
                <c:pt idx="0">
                  <c:v>6th Grade</c:v>
                </c:pt>
                <c:pt idx="1">
                  <c:v>8th Grade</c:v>
                </c:pt>
                <c:pt idx="2">
                  <c:v>10th Grade</c:v>
                </c:pt>
                <c:pt idx="3">
                  <c:v>12th Grade</c:v>
                </c:pt>
              </c:strCache>
            </c:strRef>
          </c:cat>
          <c:val>
            <c:numRef>
              <c:f>Sheet1!$B$2:$B$5</c:f>
              <c:numCache>
                <c:formatCode>0%</c:formatCode>
                <c:ptCount val="4"/>
                <c:pt idx="0">
                  <c:v>0.30438200000000015</c:v>
                </c:pt>
                <c:pt idx="1">
                  <c:v>0.30650100000000002</c:v>
                </c:pt>
                <c:pt idx="2">
                  <c:v>0.25141400000000008</c:v>
                </c:pt>
                <c:pt idx="3">
                  <c:v>0.18367</c:v>
                </c:pt>
              </c:numCache>
            </c:numRef>
          </c:val>
        </c:ser>
        <c:dLbls>
          <c:showLegendKey val="0"/>
          <c:showVal val="1"/>
          <c:showCatName val="0"/>
          <c:showSerName val="0"/>
          <c:showPercent val="0"/>
          <c:showBubbleSize val="0"/>
        </c:dLbls>
        <c:gapWidth val="61"/>
        <c:axId val="74820608"/>
        <c:axId val="74844416"/>
      </c:barChart>
      <c:catAx>
        <c:axId val="74820608"/>
        <c:scaling>
          <c:orientation val="minMax"/>
        </c:scaling>
        <c:delete val="0"/>
        <c:axPos val="b"/>
        <c:numFmt formatCode="General" sourceLinked="1"/>
        <c:majorTickMark val="none"/>
        <c:minorTickMark val="none"/>
        <c:tickLblPos val="nextTo"/>
        <c:txPr>
          <a:bodyPr/>
          <a:lstStyle/>
          <a:p>
            <a:pPr>
              <a:defRPr sz="1200" b="1"/>
            </a:pPr>
            <a:endParaRPr lang="en-US"/>
          </a:p>
        </c:txPr>
        <c:crossAx val="74844416"/>
        <c:crosses val="autoZero"/>
        <c:auto val="1"/>
        <c:lblAlgn val="ctr"/>
        <c:lblOffset val="100"/>
        <c:noMultiLvlLbl val="0"/>
      </c:catAx>
      <c:valAx>
        <c:axId val="74844416"/>
        <c:scaling>
          <c:orientation val="minMax"/>
          <c:max val="0.6000000000000002"/>
          <c:min val="0"/>
        </c:scaling>
        <c:delete val="1"/>
        <c:axPos val="l"/>
        <c:numFmt formatCode="0%" sourceLinked="0"/>
        <c:majorTickMark val="out"/>
        <c:minorTickMark val="none"/>
        <c:tickLblPos val="none"/>
        <c:crossAx val="74820608"/>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404E-2"/>
          <c:y val="3.0264090519911427E-2"/>
          <c:w val="0.90998556909108252"/>
          <c:h val="0.84706309100143073"/>
        </c:manualLayout>
      </c:layout>
      <c:barChart>
        <c:barDir val="col"/>
        <c:grouping val="clustered"/>
        <c:varyColors val="0"/>
        <c:ser>
          <c:idx val="0"/>
          <c:order val="0"/>
          <c:tx>
            <c:strRef>
              <c:f>Sheet1!$B$1</c:f>
              <c:strCache>
                <c:ptCount val="1"/>
                <c:pt idx="0">
                  <c:v>Been bullied</c:v>
                </c:pt>
              </c:strCache>
            </c:strRef>
          </c:tx>
          <c:spPr>
            <a:solidFill>
              <a:srgbClr val="000066"/>
            </a:solidFill>
            <a:ln w="38100">
              <a:noFill/>
            </a:ln>
          </c:spPr>
          <c:invertIfNegative val="0"/>
          <c:dPt>
            <c:idx val="2"/>
            <c:invertIfNegative val="0"/>
            <c:bubble3D val="0"/>
            <c:spPr>
              <a:solidFill>
                <a:srgbClr val="F68D36"/>
              </a:solidFill>
              <a:ln w="38100">
                <a:noFill/>
              </a:ln>
            </c:spPr>
          </c:dPt>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Sheet1!$A$2:$A$4</c:f>
              <c:strCache>
                <c:ptCount val="3"/>
                <c:pt idx="0">
                  <c:v>Had depressive feelings</c:v>
                </c:pt>
                <c:pt idx="1">
                  <c:v>Had suicidal thoughts</c:v>
                </c:pt>
                <c:pt idx="2">
                  <c:v>Did not report poor mental health*</c:v>
                </c:pt>
              </c:strCache>
            </c:strRef>
          </c:cat>
          <c:val>
            <c:numRef>
              <c:f>Sheet1!$B$2:$B$4</c:f>
              <c:numCache>
                <c:formatCode>0%</c:formatCode>
                <c:ptCount val="3"/>
                <c:pt idx="0">
                  <c:v>0.40286100000000002</c:v>
                </c:pt>
                <c:pt idx="1">
                  <c:v>0.46981600000000007</c:v>
                </c:pt>
                <c:pt idx="2">
                  <c:v>0.16781099999999999</c:v>
                </c:pt>
              </c:numCache>
            </c:numRef>
          </c:val>
        </c:ser>
        <c:dLbls>
          <c:showLegendKey val="0"/>
          <c:showVal val="1"/>
          <c:showCatName val="0"/>
          <c:showSerName val="0"/>
          <c:showPercent val="0"/>
          <c:showBubbleSize val="0"/>
        </c:dLbls>
        <c:gapWidth val="61"/>
        <c:axId val="74995200"/>
        <c:axId val="74998912"/>
      </c:barChart>
      <c:catAx>
        <c:axId val="74995200"/>
        <c:scaling>
          <c:orientation val="minMax"/>
        </c:scaling>
        <c:delete val="0"/>
        <c:axPos val="b"/>
        <c:numFmt formatCode="General" sourceLinked="1"/>
        <c:majorTickMark val="none"/>
        <c:minorTickMark val="none"/>
        <c:tickLblPos val="nextTo"/>
        <c:txPr>
          <a:bodyPr/>
          <a:lstStyle/>
          <a:p>
            <a:pPr>
              <a:defRPr sz="1200" b="1"/>
            </a:pPr>
            <a:endParaRPr lang="en-US"/>
          </a:p>
        </c:txPr>
        <c:crossAx val="74998912"/>
        <c:crosses val="autoZero"/>
        <c:auto val="1"/>
        <c:lblAlgn val="ctr"/>
        <c:lblOffset val="100"/>
        <c:noMultiLvlLbl val="0"/>
      </c:catAx>
      <c:valAx>
        <c:axId val="74998912"/>
        <c:scaling>
          <c:orientation val="minMax"/>
          <c:max val="0.8"/>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74995200"/>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404E-2"/>
          <c:y val="2.7649597872502939E-2"/>
          <c:w val="0.90998556909108252"/>
          <c:h val="0.84706309100143073"/>
        </c:manualLayout>
      </c:layout>
      <c:barChart>
        <c:barDir val="col"/>
        <c:grouping val="clustered"/>
        <c:varyColors val="0"/>
        <c:ser>
          <c:idx val="0"/>
          <c:order val="0"/>
          <c:tx>
            <c:strRef>
              <c:f>Sheet1!$B$1</c:f>
              <c:strCache>
                <c:ptCount val="1"/>
                <c:pt idx="0">
                  <c:v>Skipping school</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Sheet1!$A$2:$A$6</c:f>
              <c:strCache>
                <c:ptCount val="5"/>
                <c:pt idx="0">
                  <c:v>Use Alocohol</c:v>
                </c:pt>
                <c:pt idx="1">
                  <c:v>Use Marijuana</c:v>
                </c:pt>
                <c:pt idx="2">
                  <c:v>Use Tobcco</c:v>
                </c:pt>
                <c:pt idx="3">
                  <c:v>Use Pain Killers to Get High</c:v>
                </c:pt>
                <c:pt idx="4">
                  <c:v>No Substance Use*</c:v>
                </c:pt>
              </c:strCache>
            </c:strRef>
          </c:cat>
          <c:val>
            <c:numRef>
              <c:f>Sheet1!$B$2:$B$6</c:f>
              <c:numCache>
                <c:formatCode>0%</c:formatCode>
                <c:ptCount val="5"/>
                <c:pt idx="0">
                  <c:v>0.32416700000000009</c:v>
                </c:pt>
                <c:pt idx="1">
                  <c:v>0.31262000000000006</c:v>
                </c:pt>
                <c:pt idx="2">
                  <c:v>0.36774200000000001</c:v>
                </c:pt>
                <c:pt idx="3">
                  <c:v>0.40946500000000002</c:v>
                </c:pt>
                <c:pt idx="4">
                  <c:v>0.22016999999999998</c:v>
                </c:pt>
              </c:numCache>
            </c:numRef>
          </c:val>
        </c:ser>
        <c:dLbls>
          <c:showLegendKey val="0"/>
          <c:showVal val="1"/>
          <c:showCatName val="0"/>
          <c:showSerName val="0"/>
          <c:showPercent val="0"/>
          <c:showBubbleSize val="0"/>
        </c:dLbls>
        <c:gapWidth val="61"/>
        <c:axId val="74932608"/>
        <c:axId val="74935680"/>
      </c:barChart>
      <c:catAx>
        <c:axId val="74932608"/>
        <c:scaling>
          <c:orientation val="minMax"/>
        </c:scaling>
        <c:delete val="0"/>
        <c:axPos val="b"/>
        <c:numFmt formatCode="General" sourceLinked="1"/>
        <c:majorTickMark val="none"/>
        <c:minorTickMark val="none"/>
        <c:tickLblPos val="nextTo"/>
        <c:txPr>
          <a:bodyPr/>
          <a:lstStyle/>
          <a:p>
            <a:pPr>
              <a:defRPr sz="1200" b="1"/>
            </a:pPr>
            <a:endParaRPr lang="en-US"/>
          </a:p>
        </c:txPr>
        <c:crossAx val="74935680"/>
        <c:crosses val="autoZero"/>
        <c:auto val="1"/>
        <c:lblAlgn val="ctr"/>
        <c:lblOffset val="100"/>
        <c:noMultiLvlLbl val="0"/>
      </c:catAx>
      <c:valAx>
        <c:axId val="74935680"/>
        <c:scaling>
          <c:orientation val="minMax"/>
          <c:max val="0.70000000000000018"/>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74932608"/>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436717365632869E-2"/>
          <c:y val="1.9169321302407945E-2"/>
          <c:w val="0.92519890554334672"/>
          <c:h val="0.95178468005592232"/>
        </c:manualLayout>
      </c:layout>
      <c:pieChart>
        <c:varyColors val="1"/>
        <c:ser>
          <c:idx val="0"/>
          <c:order val="0"/>
          <c:tx>
            <c:strRef>
              <c:f>Sheet1!$B$1</c:f>
              <c:strCache>
                <c:ptCount val="1"/>
                <c:pt idx="0">
                  <c:v>Sales</c:v>
                </c:pt>
              </c:strCache>
            </c:strRef>
          </c:tx>
          <c:spPr>
            <a:ln>
              <a:solidFill>
                <a:schemeClr val="bg1"/>
              </a:solidFill>
            </a:ln>
          </c:spPr>
          <c:dPt>
            <c:idx val="0"/>
            <c:bubble3D val="0"/>
            <c:spPr>
              <a:solidFill>
                <a:srgbClr val="000066"/>
              </a:solidFill>
              <a:ln>
                <a:solidFill>
                  <a:schemeClr val="bg1"/>
                </a:solidFill>
              </a:ln>
            </c:spPr>
          </c:dPt>
          <c:dPt>
            <c:idx val="1"/>
            <c:bubble3D val="0"/>
            <c:spPr>
              <a:solidFill>
                <a:schemeClr val="accent1">
                  <a:lumMod val="75000"/>
                </a:schemeClr>
              </a:solidFill>
              <a:ln>
                <a:solidFill>
                  <a:schemeClr val="bg1"/>
                </a:solidFill>
              </a:ln>
            </c:spPr>
          </c:dPt>
          <c:dPt>
            <c:idx val="2"/>
            <c:bubble3D val="0"/>
            <c:spPr>
              <a:solidFill>
                <a:schemeClr val="tx2">
                  <a:lumMod val="40000"/>
                  <a:lumOff val="60000"/>
                </a:schemeClr>
              </a:solidFill>
              <a:ln>
                <a:solidFill>
                  <a:schemeClr val="bg1"/>
                </a:solidFill>
              </a:ln>
            </c:spPr>
          </c:dPt>
          <c:dPt>
            <c:idx val="3"/>
            <c:bubble3D val="0"/>
            <c:spPr>
              <a:solidFill>
                <a:schemeClr val="accent1">
                  <a:lumMod val="40000"/>
                  <a:lumOff val="60000"/>
                </a:schemeClr>
              </a:solidFill>
              <a:ln>
                <a:solidFill>
                  <a:schemeClr val="bg1"/>
                </a:solidFill>
              </a:ln>
            </c:spPr>
          </c:dPt>
          <c:cat>
            <c:strRef>
              <c:f>Sheet1!$A$2:$A$5</c:f>
              <c:strCache>
                <c:ptCount val="4"/>
                <c:pt idx="0">
                  <c:v>Very Easy</c:v>
                </c:pt>
                <c:pt idx="1">
                  <c:v>Sort of Easy</c:v>
                </c:pt>
                <c:pt idx="2">
                  <c:v>Sort of Hard</c:v>
                </c:pt>
                <c:pt idx="3">
                  <c:v>Very Hard</c:v>
                </c:pt>
              </c:strCache>
            </c:strRef>
          </c:cat>
          <c:val>
            <c:numRef>
              <c:f>Sheet1!$B$2:$B$5</c:f>
              <c:numCache>
                <c:formatCode>0.0%</c:formatCode>
                <c:ptCount val="4"/>
                <c:pt idx="0">
                  <c:v>8.1000000000000003E-2</c:v>
                </c:pt>
                <c:pt idx="1">
                  <c:v>9.3000000000000041E-2</c:v>
                </c:pt>
                <c:pt idx="2">
                  <c:v>0.20900000000000002</c:v>
                </c:pt>
                <c:pt idx="3">
                  <c:v>0.6170000000000001</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76812112004E-2"/>
          <c:y val="2.5035028562573152E-2"/>
          <c:w val="0.90998556909108252"/>
          <c:h val="0.84706309100143073"/>
        </c:manualLayout>
      </c:layout>
      <c:barChart>
        <c:barDir val="col"/>
        <c:grouping val="clustered"/>
        <c:varyColors val="0"/>
        <c:ser>
          <c:idx val="0"/>
          <c:order val="0"/>
          <c:tx>
            <c:strRef>
              <c:f>Sheet1!$B$1</c:f>
              <c:strCache>
                <c:ptCount val="1"/>
                <c:pt idx="0">
                  <c:v>Adult Admissions </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Sheet1!$A$2:$A$6</c:f>
              <c:strCache>
                <c:ptCount val="5"/>
                <c:pt idx="0">
                  <c:v>Use Alocohol</c:v>
                </c:pt>
                <c:pt idx="1">
                  <c:v>Use Marijuana</c:v>
                </c:pt>
                <c:pt idx="2">
                  <c:v>Use Tobcco</c:v>
                </c:pt>
                <c:pt idx="3">
                  <c:v>Use Pain Killers to Get High</c:v>
                </c:pt>
                <c:pt idx="4">
                  <c:v>No Substance Use*</c:v>
                </c:pt>
              </c:strCache>
            </c:strRef>
          </c:cat>
          <c:val>
            <c:numRef>
              <c:f>Sheet1!$B$2:$B$6</c:f>
              <c:numCache>
                <c:formatCode>0%</c:formatCode>
                <c:ptCount val="5"/>
                <c:pt idx="0">
                  <c:v>0.221</c:v>
                </c:pt>
                <c:pt idx="1">
                  <c:v>0.22770000000000001</c:v>
                </c:pt>
                <c:pt idx="2">
                  <c:v>0.31200000000000006</c:v>
                </c:pt>
                <c:pt idx="3">
                  <c:v>0.34100000000000008</c:v>
                </c:pt>
                <c:pt idx="4">
                  <c:v>4.8000000000000001E-2</c:v>
                </c:pt>
              </c:numCache>
            </c:numRef>
          </c:val>
        </c:ser>
        <c:dLbls>
          <c:showLegendKey val="0"/>
          <c:showVal val="1"/>
          <c:showCatName val="0"/>
          <c:showSerName val="0"/>
          <c:showPercent val="0"/>
          <c:showBubbleSize val="0"/>
        </c:dLbls>
        <c:gapWidth val="61"/>
        <c:axId val="75429376"/>
        <c:axId val="77005568"/>
      </c:barChart>
      <c:catAx>
        <c:axId val="75429376"/>
        <c:scaling>
          <c:orientation val="minMax"/>
        </c:scaling>
        <c:delete val="0"/>
        <c:axPos val="b"/>
        <c:numFmt formatCode="General" sourceLinked="1"/>
        <c:majorTickMark val="none"/>
        <c:minorTickMark val="none"/>
        <c:tickLblPos val="nextTo"/>
        <c:txPr>
          <a:bodyPr/>
          <a:lstStyle/>
          <a:p>
            <a:pPr>
              <a:defRPr sz="1200" b="1"/>
            </a:pPr>
            <a:endParaRPr lang="en-US"/>
          </a:p>
        </c:txPr>
        <c:crossAx val="77005568"/>
        <c:crosses val="autoZero"/>
        <c:auto val="1"/>
        <c:lblAlgn val="ctr"/>
        <c:lblOffset val="100"/>
        <c:noMultiLvlLbl val="0"/>
      </c:catAx>
      <c:valAx>
        <c:axId val="77005568"/>
        <c:scaling>
          <c:orientation val="minMax"/>
          <c:max val="0.5"/>
          <c:min val="0"/>
        </c:scaling>
        <c:delete val="0"/>
        <c:axPos val="l"/>
        <c:majorGridlines>
          <c:spPr>
            <a:ln>
              <a:solidFill>
                <a:schemeClr val="bg1">
                  <a:lumMod val="65000"/>
                </a:schemeClr>
              </a:solidFill>
            </a:ln>
          </c:spPr>
        </c:majorGridlines>
        <c:numFmt formatCode="0%" sourceLinked="0"/>
        <c:majorTickMark val="out"/>
        <c:minorTickMark val="none"/>
        <c:tickLblPos val="nextTo"/>
        <c:spPr>
          <a:ln>
            <a:noFill/>
          </a:ln>
        </c:spPr>
        <c:txPr>
          <a:bodyPr/>
          <a:lstStyle/>
          <a:p>
            <a:pPr>
              <a:defRPr sz="900">
                <a:solidFill>
                  <a:schemeClr val="tx1">
                    <a:lumMod val="65000"/>
                    <a:lumOff val="35000"/>
                  </a:schemeClr>
                </a:solidFill>
              </a:defRPr>
            </a:pPr>
            <a:endParaRPr lang="en-US"/>
          </a:p>
        </c:txPr>
        <c:crossAx val="75429376"/>
        <c:crosses val="autoZero"/>
        <c:crossBetween val="between"/>
        <c:majorUnit val="0.6000000000000002"/>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76812112004E-2"/>
          <c:y val="2.5035028562573152E-2"/>
          <c:w val="0.90998556909108252"/>
          <c:h val="0.84706309100143073"/>
        </c:manualLayout>
      </c:layout>
      <c:barChart>
        <c:barDir val="col"/>
        <c:grouping val="clustered"/>
        <c:varyColors val="0"/>
        <c:ser>
          <c:idx val="0"/>
          <c:order val="0"/>
          <c:tx>
            <c:strRef>
              <c:f>Sheet1!$B$1</c:f>
              <c:strCache>
                <c:ptCount val="1"/>
                <c:pt idx="0">
                  <c:v>%</c:v>
                </c:pt>
              </c:strCache>
            </c:strRef>
          </c:tx>
          <c:spPr>
            <a:solidFill>
              <a:srgbClr val="000066"/>
            </a:solidFill>
            <a:ln w="38100">
              <a:noFill/>
            </a:ln>
          </c:spPr>
          <c:invertIfNegative val="0"/>
          <c:dPt>
            <c:idx val="2"/>
            <c:invertIfNegative val="0"/>
            <c:bubble3D val="0"/>
            <c:spPr>
              <a:solidFill>
                <a:srgbClr val="F68D36"/>
              </a:solidFill>
              <a:ln w="38100">
                <a:noFill/>
              </a:ln>
            </c:spPr>
          </c:dPt>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Sheet1!$A$2:$A$4</c:f>
              <c:strCache>
                <c:ptCount val="3"/>
                <c:pt idx="0">
                  <c:v>Had depressive feelings</c:v>
                </c:pt>
                <c:pt idx="1">
                  <c:v>Considered suicide</c:v>
                </c:pt>
                <c:pt idx="2">
                  <c:v>Did not report poor mental health*</c:v>
                </c:pt>
              </c:strCache>
            </c:strRef>
          </c:cat>
          <c:val>
            <c:numRef>
              <c:f>Sheet1!$B$2:$B$4</c:f>
              <c:numCache>
                <c:formatCode>0%</c:formatCode>
                <c:ptCount val="3"/>
                <c:pt idx="0">
                  <c:v>0.16120000000000001</c:v>
                </c:pt>
                <c:pt idx="1">
                  <c:v>0.19550000000000001</c:v>
                </c:pt>
                <c:pt idx="2">
                  <c:v>6.8400000000000002E-2</c:v>
                </c:pt>
              </c:numCache>
            </c:numRef>
          </c:val>
        </c:ser>
        <c:dLbls>
          <c:showLegendKey val="0"/>
          <c:showVal val="1"/>
          <c:showCatName val="0"/>
          <c:showSerName val="0"/>
          <c:showPercent val="0"/>
          <c:showBubbleSize val="0"/>
        </c:dLbls>
        <c:gapWidth val="61"/>
        <c:axId val="77137408"/>
        <c:axId val="77145216"/>
      </c:barChart>
      <c:catAx>
        <c:axId val="77137408"/>
        <c:scaling>
          <c:orientation val="minMax"/>
        </c:scaling>
        <c:delete val="0"/>
        <c:axPos val="b"/>
        <c:numFmt formatCode="General" sourceLinked="1"/>
        <c:majorTickMark val="none"/>
        <c:minorTickMark val="none"/>
        <c:tickLblPos val="nextTo"/>
        <c:txPr>
          <a:bodyPr/>
          <a:lstStyle/>
          <a:p>
            <a:pPr>
              <a:defRPr sz="1200" b="1"/>
            </a:pPr>
            <a:endParaRPr lang="en-US"/>
          </a:p>
        </c:txPr>
        <c:crossAx val="77145216"/>
        <c:crosses val="autoZero"/>
        <c:auto val="1"/>
        <c:lblAlgn val="ctr"/>
        <c:lblOffset val="100"/>
        <c:noMultiLvlLbl val="0"/>
      </c:catAx>
      <c:valAx>
        <c:axId val="77145216"/>
        <c:scaling>
          <c:orientation val="minMax"/>
          <c:max val="0.5"/>
          <c:min val="0"/>
        </c:scaling>
        <c:delete val="0"/>
        <c:axPos val="l"/>
        <c:majorGridlines>
          <c:spPr>
            <a:ln>
              <a:solidFill>
                <a:schemeClr val="bg1">
                  <a:lumMod val="65000"/>
                </a:schemeClr>
              </a:solidFill>
            </a:ln>
          </c:spPr>
        </c:majorGridlines>
        <c:numFmt formatCode="0%" sourceLinked="0"/>
        <c:majorTickMark val="out"/>
        <c:minorTickMark val="none"/>
        <c:tickLblPos val="nextTo"/>
        <c:spPr>
          <a:ln>
            <a:noFill/>
          </a:ln>
        </c:spPr>
        <c:txPr>
          <a:bodyPr/>
          <a:lstStyle/>
          <a:p>
            <a:pPr>
              <a:defRPr sz="900">
                <a:solidFill>
                  <a:schemeClr val="tx1">
                    <a:lumMod val="65000"/>
                    <a:lumOff val="35000"/>
                  </a:schemeClr>
                </a:solidFill>
              </a:defRPr>
            </a:pPr>
            <a:endParaRPr lang="en-US"/>
          </a:p>
        </c:txPr>
        <c:crossAx val="77137408"/>
        <c:crosses val="autoZero"/>
        <c:crossBetween val="between"/>
        <c:majorUnit val="0.6000000000000002"/>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03197938579019E-2"/>
          <c:y val="3.3179012528936652E-2"/>
          <c:w val="0.90998556909108252"/>
          <c:h val="0.78774940734701748"/>
        </c:manualLayout>
      </c:layout>
      <c:lineChart>
        <c:grouping val="standard"/>
        <c:varyColors val="0"/>
        <c:ser>
          <c:idx val="0"/>
          <c:order val="0"/>
          <c:tx>
            <c:strRef>
              <c:f>Sheet1!$B$1</c:f>
              <c:strCache>
                <c:ptCount val="1"/>
                <c:pt idx="0">
                  <c:v>6th Grade</c:v>
                </c:pt>
              </c:strCache>
            </c:strRef>
          </c:tx>
          <c:spPr>
            <a:ln w="38100">
              <a:solidFill>
                <a:schemeClr val="tx2">
                  <a:lumMod val="20000"/>
                  <a:lumOff val="8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Sheet1!$B$2:$B$9</c:f>
              <c:numCache>
                <c:formatCode>0%</c:formatCode>
                <c:ptCount val="8"/>
                <c:pt idx="0">
                  <c:v>3.4000000000000002E-2</c:v>
                </c:pt>
                <c:pt idx="1">
                  <c:v>1.4999999999999998E-2</c:v>
                </c:pt>
                <c:pt idx="2">
                  <c:v>1.2999999999999998E-2</c:v>
                </c:pt>
                <c:pt idx="3">
                  <c:v>1.7000000000000001E-2</c:v>
                </c:pt>
                <c:pt idx="4">
                  <c:v>1.4999999999999998E-2</c:v>
                </c:pt>
                <c:pt idx="5">
                  <c:v>1.2E-2</c:v>
                </c:pt>
                <c:pt idx="6">
                  <c:v>1.6000000000000004E-2</c:v>
                </c:pt>
                <c:pt idx="7">
                  <c:v>1.2E-2</c:v>
                </c:pt>
              </c:numCache>
            </c:numRef>
          </c:val>
          <c:smooth val="0"/>
        </c:ser>
        <c:ser>
          <c:idx val="1"/>
          <c:order val="1"/>
          <c:tx>
            <c:strRef>
              <c:f>Sheet1!$C$1</c:f>
              <c:strCache>
                <c:ptCount val="1"/>
                <c:pt idx="0">
                  <c:v>8th Grade</c:v>
                </c:pt>
              </c:strCache>
            </c:strRef>
          </c:tx>
          <c:spPr>
            <a:ln>
              <a:solidFill>
                <a:schemeClr val="accent1">
                  <a:lumMod val="60000"/>
                  <a:lumOff val="4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Sheet1!$C$2:$C$9</c:f>
              <c:numCache>
                <c:formatCode>0.0%</c:formatCode>
                <c:ptCount val="8"/>
                <c:pt idx="0">
                  <c:v>0.16500000000000001</c:v>
                </c:pt>
                <c:pt idx="1">
                  <c:v>0.12000000000000001</c:v>
                </c:pt>
                <c:pt idx="2">
                  <c:v>0.10400000000000001</c:v>
                </c:pt>
                <c:pt idx="3">
                  <c:v>9.2000000000000026E-2</c:v>
                </c:pt>
                <c:pt idx="4">
                  <c:v>7.0000000000000021E-2</c:v>
                </c:pt>
                <c:pt idx="5">
                  <c:v>8.3000000000000018E-2</c:v>
                </c:pt>
                <c:pt idx="6">
                  <c:v>9.5000000000000015E-2</c:v>
                </c:pt>
                <c:pt idx="7">
                  <c:v>9.4000000000000014E-2</c:v>
                </c:pt>
              </c:numCache>
            </c:numRef>
          </c:val>
          <c:smooth val="0"/>
        </c:ser>
        <c:ser>
          <c:idx val="2"/>
          <c:order val="2"/>
          <c:tx>
            <c:strRef>
              <c:f>Sheet1!$D$1</c:f>
              <c:strCache>
                <c:ptCount val="1"/>
                <c:pt idx="0">
                  <c:v>10th Grade</c:v>
                </c:pt>
              </c:strCache>
            </c:strRef>
          </c:tx>
          <c:spPr>
            <a:ln>
              <a:solidFill>
                <a:schemeClr val="tx2">
                  <a:lumMod val="60000"/>
                  <a:lumOff val="40000"/>
                </a:schemeClr>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Sheet1!$D$2:$D$9</c:f>
              <c:numCache>
                <c:formatCode>0.0%</c:formatCode>
                <c:ptCount val="8"/>
                <c:pt idx="0">
                  <c:v>0.26600000000000001</c:v>
                </c:pt>
                <c:pt idx="1">
                  <c:v>0.21900000000000003</c:v>
                </c:pt>
                <c:pt idx="2">
                  <c:v>0.18300000000000002</c:v>
                </c:pt>
                <c:pt idx="3">
                  <c:v>0.17100000000000001</c:v>
                </c:pt>
                <c:pt idx="4">
                  <c:v>0.18300000000000002</c:v>
                </c:pt>
                <c:pt idx="5">
                  <c:v>0.191</c:v>
                </c:pt>
                <c:pt idx="6">
                  <c:v>0.2</c:v>
                </c:pt>
                <c:pt idx="7">
                  <c:v>0.193</c:v>
                </c:pt>
              </c:numCache>
            </c:numRef>
          </c:val>
          <c:smooth val="0"/>
        </c:ser>
        <c:ser>
          <c:idx val="3"/>
          <c:order val="3"/>
          <c:tx>
            <c:strRef>
              <c:f>Sheet1!$E$1</c:f>
              <c:strCache>
                <c:ptCount val="1"/>
                <c:pt idx="0">
                  <c:v>12th Grade</c:v>
                </c:pt>
              </c:strCache>
            </c:strRef>
          </c:tx>
          <c:spPr>
            <a:ln>
              <a:solidFill>
                <a:srgbClr val="000066"/>
              </a:solidFill>
            </a:ln>
          </c:spPr>
          <c:marker>
            <c:symbol val="none"/>
          </c:marker>
          <c:cat>
            <c:numRef>
              <c:f>Sheet1!$A$2:$A$9</c:f>
              <c:numCache>
                <c:formatCode>General</c:formatCode>
                <c:ptCount val="8"/>
                <c:pt idx="0">
                  <c:v>1998</c:v>
                </c:pt>
                <c:pt idx="1">
                  <c:v>2000</c:v>
                </c:pt>
                <c:pt idx="2">
                  <c:v>2002</c:v>
                </c:pt>
                <c:pt idx="3">
                  <c:v>2004</c:v>
                </c:pt>
                <c:pt idx="4">
                  <c:v>2006</c:v>
                </c:pt>
                <c:pt idx="5">
                  <c:v>2008</c:v>
                </c:pt>
                <c:pt idx="6">
                  <c:v>2010</c:v>
                </c:pt>
                <c:pt idx="7">
                  <c:v>2012</c:v>
                </c:pt>
              </c:numCache>
            </c:numRef>
          </c:cat>
          <c:val>
            <c:numRef>
              <c:f>Sheet1!$E$2:$E$9</c:f>
              <c:numCache>
                <c:formatCode>0.0%</c:formatCode>
                <c:ptCount val="8"/>
                <c:pt idx="0">
                  <c:v>0.28700000000000003</c:v>
                </c:pt>
                <c:pt idx="1">
                  <c:v>0.24400000000000002</c:v>
                </c:pt>
                <c:pt idx="2">
                  <c:v>0.24600000000000002</c:v>
                </c:pt>
                <c:pt idx="3">
                  <c:v>0.19500000000000001</c:v>
                </c:pt>
                <c:pt idx="4">
                  <c:v>0.21600000000000003</c:v>
                </c:pt>
                <c:pt idx="5">
                  <c:v>0.23400000000000001</c:v>
                </c:pt>
                <c:pt idx="6">
                  <c:v>0.26300000000000001</c:v>
                </c:pt>
                <c:pt idx="7">
                  <c:v>0.26700000000000002</c:v>
                </c:pt>
              </c:numCache>
            </c:numRef>
          </c:val>
          <c:smooth val="0"/>
        </c:ser>
        <c:dLbls>
          <c:showLegendKey val="0"/>
          <c:showVal val="0"/>
          <c:showCatName val="0"/>
          <c:showSerName val="0"/>
          <c:showPercent val="0"/>
          <c:showBubbleSize val="0"/>
        </c:dLbls>
        <c:marker val="1"/>
        <c:smooth val="0"/>
        <c:axId val="92972544"/>
        <c:axId val="70583424"/>
      </c:lineChart>
      <c:catAx>
        <c:axId val="92972544"/>
        <c:scaling>
          <c:orientation val="minMax"/>
        </c:scaling>
        <c:delete val="0"/>
        <c:axPos val="b"/>
        <c:numFmt formatCode="General" sourceLinked="1"/>
        <c:majorTickMark val="out"/>
        <c:minorTickMark val="none"/>
        <c:tickLblPos val="nextTo"/>
        <c:txPr>
          <a:bodyPr/>
          <a:lstStyle/>
          <a:p>
            <a:pPr>
              <a:defRPr sz="1200" b="1"/>
            </a:pPr>
            <a:endParaRPr lang="en-US"/>
          </a:p>
        </c:txPr>
        <c:crossAx val="70583424"/>
        <c:crosses val="autoZero"/>
        <c:auto val="1"/>
        <c:lblAlgn val="ctr"/>
        <c:lblOffset val="100"/>
        <c:noMultiLvlLbl val="0"/>
      </c:catAx>
      <c:valAx>
        <c:axId val="70583424"/>
        <c:scaling>
          <c:orientation val="minMax"/>
          <c:max val="0.5"/>
          <c:min val="0"/>
        </c:scaling>
        <c:delete val="0"/>
        <c:axPos val="l"/>
        <c:majorGridlines>
          <c:spPr>
            <a:ln>
              <a:solidFill>
                <a:schemeClr val="bg1">
                  <a:lumMod val="65000"/>
                </a:schemeClr>
              </a:solidFill>
            </a:ln>
          </c:spPr>
        </c:majorGridlines>
        <c:numFmt formatCode="0%" sourceLinked="1"/>
        <c:majorTickMark val="out"/>
        <c:minorTickMark val="none"/>
        <c:tickLblPos val="nextTo"/>
        <c:txPr>
          <a:bodyPr/>
          <a:lstStyle/>
          <a:p>
            <a:pPr>
              <a:defRPr sz="900">
                <a:solidFill>
                  <a:schemeClr val="tx1">
                    <a:lumMod val="65000"/>
                    <a:lumOff val="35000"/>
                  </a:schemeClr>
                </a:solidFill>
              </a:defRPr>
            </a:pPr>
            <a:endParaRPr lang="en-US"/>
          </a:p>
        </c:txPr>
        <c:crossAx val="92972544"/>
        <c:crosses val="autoZero"/>
        <c:crossBetween val="midCat"/>
        <c:minorUnit val="0.1"/>
      </c:valAx>
    </c:plotArea>
    <c:legend>
      <c:legendPos val="b"/>
      <c:layout>
        <c:manualLayout>
          <c:xMode val="edge"/>
          <c:yMode val="edge"/>
          <c:x val="5.5913099700807267E-2"/>
          <c:y val="0.90244011122941603"/>
          <c:w val="0.89999996896018819"/>
          <c:h val="8.8341195691646529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03197938579019E-2"/>
          <c:y val="3.3179012528936652E-2"/>
          <c:w val="0.90998556909108252"/>
          <c:h val="0.78774940734701748"/>
        </c:manualLayout>
      </c:layout>
      <c:lineChart>
        <c:grouping val="standard"/>
        <c:varyColors val="0"/>
        <c:ser>
          <c:idx val="0"/>
          <c:order val="0"/>
          <c:tx>
            <c:strRef>
              <c:f>Sheet1!$B$1</c:f>
              <c:strCache>
                <c:ptCount val="1"/>
                <c:pt idx="0">
                  <c:v>8th Grade</c:v>
                </c:pt>
              </c:strCache>
            </c:strRef>
          </c:tx>
          <c:spPr>
            <a:ln w="38100">
              <a:solidFill>
                <a:schemeClr val="accent1">
                  <a:lumMod val="40000"/>
                  <a:lumOff val="60000"/>
                </a:schemeClr>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Sheet1!$B$2:$B$7</c:f>
              <c:numCache>
                <c:formatCode>0%</c:formatCode>
                <c:ptCount val="6"/>
                <c:pt idx="0">
                  <c:v>0.12989300000000001</c:v>
                </c:pt>
                <c:pt idx="1">
                  <c:v>0.12318500000000002</c:v>
                </c:pt>
                <c:pt idx="2">
                  <c:v>9.9349000000000007E-2</c:v>
                </c:pt>
                <c:pt idx="3">
                  <c:v>0.116477</c:v>
                </c:pt>
                <c:pt idx="4">
                  <c:v>0.13228999999999999</c:v>
                </c:pt>
                <c:pt idx="5">
                  <c:v>0.15711200000000003</c:v>
                </c:pt>
              </c:numCache>
            </c:numRef>
          </c:val>
          <c:smooth val="0"/>
        </c:ser>
        <c:ser>
          <c:idx val="1"/>
          <c:order val="1"/>
          <c:tx>
            <c:strRef>
              <c:f>Sheet1!$C$1</c:f>
              <c:strCache>
                <c:ptCount val="1"/>
                <c:pt idx="0">
                  <c:v>10th Grade</c:v>
                </c:pt>
              </c:strCache>
            </c:strRef>
          </c:tx>
          <c:spPr>
            <a:ln>
              <a:solidFill>
                <a:schemeClr val="tx2">
                  <a:lumMod val="60000"/>
                  <a:lumOff val="40000"/>
                </a:schemeClr>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Sheet1!$C$2:$C$7</c:f>
              <c:numCache>
                <c:formatCode>0%</c:formatCode>
                <c:ptCount val="6"/>
                <c:pt idx="0">
                  <c:v>0.262179</c:v>
                </c:pt>
                <c:pt idx="1">
                  <c:v>0.23093500000000003</c:v>
                </c:pt>
                <c:pt idx="2">
                  <c:v>0.25323999999999997</c:v>
                </c:pt>
                <c:pt idx="3">
                  <c:v>0.28334900000000002</c:v>
                </c:pt>
                <c:pt idx="4">
                  <c:v>0.30049900000000002</c:v>
                </c:pt>
                <c:pt idx="5">
                  <c:v>0.32209700000000002</c:v>
                </c:pt>
              </c:numCache>
            </c:numRef>
          </c:val>
          <c:smooth val="0"/>
        </c:ser>
        <c:ser>
          <c:idx val="2"/>
          <c:order val="2"/>
          <c:tx>
            <c:strRef>
              <c:f>Sheet1!$D$1</c:f>
              <c:strCache>
                <c:ptCount val="1"/>
                <c:pt idx="0">
                  <c:v>12th Grade</c:v>
                </c:pt>
              </c:strCache>
            </c:strRef>
          </c:tx>
          <c:spPr>
            <a:ln>
              <a:solidFill>
                <a:srgbClr val="000066"/>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Sheet1!$D$2:$D$7</c:f>
              <c:numCache>
                <c:formatCode>0%</c:formatCode>
                <c:ptCount val="6"/>
                <c:pt idx="0">
                  <c:v>0.33856600000000009</c:v>
                </c:pt>
                <c:pt idx="1">
                  <c:v>0.30980800000000008</c:v>
                </c:pt>
                <c:pt idx="2">
                  <c:v>0.31490200000000007</c:v>
                </c:pt>
                <c:pt idx="3">
                  <c:v>0.36297400000000007</c:v>
                </c:pt>
                <c:pt idx="4">
                  <c:v>0.40445400000000004</c:v>
                </c:pt>
                <c:pt idx="5">
                  <c:v>0.447106</c:v>
                </c:pt>
              </c:numCache>
            </c:numRef>
          </c:val>
          <c:smooth val="0"/>
        </c:ser>
        <c:dLbls>
          <c:showLegendKey val="0"/>
          <c:showVal val="0"/>
          <c:showCatName val="0"/>
          <c:showSerName val="0"/>
          <c:showPercent val="0"/>
          <c:showBubbleSize val="0"/>
        </c:dLbls>
        <c:marker val="1"/>
        <c:smooth val="0"/>
        <c:axId val="71557120"/>
        <c:axId val="71558656"/>
      </c:lineChart>
      <c:catAx>
        <c:axId val="71557120"/>
        <c:scaling>
          <c:orientation val="minMax"/>
        </c:scaling>
        <c:delete val="0"/>
        <c:axPos val="b"/>
        <c:numFmt formatCode="General" sourceLinked="1"/>
        <c:majorTickMark val="out"/>
        <c:minorTickMark val="none"/>
        <c:tickLblPos val="nextTo"/>
        <c:txPr>
          <a:bodyPr/>
          <a:lstStyle/>
          <a:p>
            <a:pPr>
              <a:defRPr sz="1200" b="1"/>
            </a:pPr>
            <a:endParaRPr lang="en-US"/>
          </a:p>
        </c:txPr>
        <c:crossAx val="71558656"/>
        <c:crosses val="autoZero"/>
        <c:auto val="1"/>
        <c:lblAlgn val="ctr"/>
        <c:lblOffset val="100"/>
        <c:noMultiLvlLbl val="0"/>
      </c:catAx>
      <c:valAx>
        <c:axId val="71558656"/>
        <c:scaling>
          <c:orientation val="minMax"/>
          <c:max val="0.5"/>
          <c:min val="0"/>
        </c:scaling>
        <c:delete val="0"/>
        <c:axPos val="l"/>
        <c:majorGridlines>
          <c:spPr>
            <a:ln>
              <a:solidFill>
                <a:schemeClr val="bg1">
                  <a:lumMod val="65000"/>
                </a:schemeClr>
              </a:solidFill>
            </a:ln>
          </c:spPr>
        </c:majorGridlines>
        <c:numFmt formatCode="0%" sourceLinked="1"/>
        <c:majorTickMark val="out"/>
        <c:minorTickMark val="none"/>
        <c:tickLblPos val="nextTo"/>
        <c:txPr>
          <a:bodyPr/>
          <a:lstStyle/>
          <a:p>
            <a:pPr>
              <a:defRPr sz="900">
                <a:solidFill>
                  <a:schemeClr val="tx1">
                    <a:lumMod val="65000"/>
                    <a:lumOff val="35000"/>
                  </a:schemeClr>
                </a:solidFill>
              </a:defRPr>
            </a:pPr>
            <a:endParaRPr lang="en-US"/>
          </a:p>
        </c:txPr>
        <c:crossAx val="71557120"/>
        <c:crosses val="autoZero"/>
        <c:crossBetween val="midCat"/>
        <c:minorUnit val="0.1"/>
      </c:valAx>
    </c:plotArea>
    <c:legend>
      <c:legendPos val="b"/>
      <c:layout>
        <c:manualLayout>
          <c:xMode val="edge"/>
          <c:yMode val="edge"/>
          <c:x val="5.5913099700807267E-2"/>
          <c:y val="0.90244011122941603"/>
          <c:w val="0.88223402217918734"/>
          <c:h val="8.0636894881819049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203197938579019E-2"/>
          <c:y val="3.3179012528936652E-2"/>
          <c:w val="0.90998556909108252"/>
          <c:h val="0.78774940734701748"/>
        </c:manualLayout>
      </c:layout>
      <c:lineChart>
        <c:grouping val="standard"/>
        <c:varyColors val="0"/>
        <c:ser>
          <c:idx val="0"/>
          <c:order val="0"/>
          <c:tx>
            <c:strRef>
              <c:f>Sheet1!$B$1</c:f>
              <c:strCache>
                <c:ptCount val="1"/>
                <c:pt idx="0">
                  <c:v>8th Grade</c:v>
                </c:pt>
              </c:strCache>
            </c:strRef>
          </c:tx>
          <c:spPr>
            <a:ln w="38100">
              <a:solidFill>
                <a:schemeClr val="accent1">
                  <a:lumMod val="40000"/>
                  <a:lumOff val="60000"/>
                </a:schemeClr>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Sheet1!$B$2:$B$7</c:f>
              <c:numCache>
                <c:formatCode>0%</c:formatCode>
                <c:ptCount val="6"/>
                <c:pt idx="0">
                  <c:v>0.13403899999999999</c:v>
                </c:pt>
                <c:pt idx="1">
                  <c:v>0.12903200000000001</c:v>
                </c:pt>
                <c:pt idx="2">
                  <c:v>0.11729800000000001</c:v>
                </c:pt>
                <c:pt idx="3">
                  <c:v>0.15555000000000002</c:v>
                </c:pt>
                <c:pt idx="4">
                  <c:v>0.18062800000000001</c:v>
                </c:pt>
                <c:pt idx="5">
                  <c:v>0.20283300000000001</c:v>
                </c:pt>
              </c:numCache>
            </c:numRef>
          </c:val>
          <c:smooth val="0"/>
        </c:ser>
        <c:ser>
          <c:idx val="1"/>
          <c:order val="1"/>
          <c:tx>
            <c:strRef>
              <c:f>Sheet1!$C$1</c:f>
              <c:strCache>
                <c:ptCount val="1"/>
                <c:pt idx="0">
                  <c:v>10th Grade</c:v>
                </c:pt>
              </c:strCache>
            </c:strRef>
          </c:tx>
          <c:spPr>
            <a:ln>
              <a:solidFill>
                <a:schemeClr val="tx2">
                  <a:lumMod val="60000"/>
                  <a:lumOff val="40000"/>
                </a:schemeClr>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Sheet1!$C$2:$C$7</c:f>
              <c:numCache>
                <c:formatCode>0%</c:formatCode>
                <c:ptCount val="6"/>
                <c:pt idx="0">
                  <c:v>0.17129800000000003</c:v>
                </c:pt>
                <c:pt idx="1">
                  <c:v>0.16592199999999999</c:v>
                </c:pt>
                <c:pt idx="2">
                  <c:v>0.18235000000000001</c:v>
                </c:pt>
                <c:pt idx="3">
                  <c:v>0.24435599999999999</c:v>
                </c:pt>
                <c:pt idx="4">
                  <c:v>0.28342100000000009</c:v>
                </c:pt>
                <c:pt idx="5">
                  <c:v>0.30318500000000009</c:v>
                </c:pt>
              </c:numCache>
            </c:numRef>
          </c:val>
          <c:smooth val="0"/>
        </c:ser>
        <c:ser>
          <c:idx val="2"/>
          <c:order val="2"/>
          <c:tx>
            <c:strRef>
              <c:f>Sheet1!$D$1</c:f>
              <c:strCache>
                <c:ptCount val="1"/>
                <c:pt idx="0">
                  <c:v>12th Grade</c:v>
                </c:pt>
              </c:strCache>
            </c:strRef>
          </c:tx>
          <c:spPr>
            <a:ln>
              <a:solidFill>
                <a:srgbClr val="000066"/>
              </a:solidFill>
            </a:ln>
          </c:spPr>
          <c:marker>
            <c:symbol val="none"/>
          </c:marker>
          <c:dLbls>
            <c:dLbl>
              <c:idx val="5"/>
              <c:layout/>
              <c:dLblPos val="t"/>
              <c:showLegendKey val="0"/>
              <c:showVal val="1"/>
              <c:showCatName val="0"/>
              <c:showSerName val="0"/>
              <c:showPercent val="0"/>
              <c:showBubbleSize val="0"/>
            </c:dLbl>
            <c:showLegendKey val="0"/>
            <c:showVal val="0"/>
            <c:showCatName val="0"/>
            <c:showSerName val="0"/>
            <c:showPercent val="0"/>
            <c:showBubbleSize val="0"/>
          </c:dLbls>
          <c:cat>
            <c:numRef>
              <c:f>Sheet1!$A$2:$A$7</c:f>
              <c:numCache>
                <c:formatCode>General</c:formatCode>
                <c:ptCount val="6"/>
                <c:pt idx="0">
                  <c:v>2002</c:v>
                </c:pt>
                <c:pt idx="1">
                  <c:v>2004</c:v>
                </c:pt>
                <c:pt idx="2">
                  <c:v>2006</c:v>
                </c:pt>
                <c:pt idx="3">
                  <c:v>2008</c:v>
                </c:pt>
                <c:pt idx="4">
                  <c:v>2010</c:v>
                </c:pt>
                <c:pt idx="5">
                  <c:v>2012</c:v>
                </c:pt>
              </c:numCache>
            </c:numRef>
          </c:cat>
          <c:val>
            <c:numRef>
              <c:f>Sheet1!$D$2:$D$7</c:f>
              <c:numCache>
                <c:formatCode>0%</c:formatCode>
                <c:ptCount val="6"/>
                <c:pt idx="0">
                  <c:v>0.21594300000000005</c:v>
                </c:pt>
                <c:pt idx="1">
                  <c:v>0.19738700000000001</c:v>
                </c:pt>
                <c:pt idx="2">
                  <c:v>0.20873300000000003</c:v>
                </c:pt>
                <c:pt idx="3">
                  <c:v>0.30369800000000002</c:v>
                </c:pt>
                <c:pt idx="4">
                  <c:v>0.3593360000000001</c:v>
                </c:pt>
                <c:pt idx="5">
                  <c:v>0.38713900000000001</c:v>
                </c:pt>
              </c:numCache>
            </c:numRef>
          </c:val>
          <c:smooth val="0"/>
        </c:ser>
        <c:dLbls>
          <c:showLegendKey val="0"/>
          <c:showVal val="0"/>
          <c:showCatName val="0"/>
          <c:showSerName val="0"/>
          <c:showPercent val="0"/>
          <c:showBubbleSize val="0"/>
        </c:dLbls>
        <c:marker val="1"/>
        <c:smooth val="0"/>
        <c:axId val="71626112"/>
        <c:axId val="71640192"/>
      </c:lineChart>
      <c:catAx>
        <c:axId val="71626112"/>
        <c:scaling>
          <c:orientation val="minMax"/>
        </c:scaling>
        <c:delete val="0"/>
        <c:axPos val="b"/>
        <c:numFmt formatCode="General" sourceLinked="1"/>
        <c:majorTickMark val="out"/>
        <c:minorTickMark val="none"/>
        <c:tickLblPos val="nextTo"/>
        <c:txPr>
          <a:bodyPr/>
          <a:lstStyle/>
          <a:p>
            <a:pPr>
              <a:defRPr sz="1200" b="1"/>
            </a:pPr>
            <a:endParaRPr lang="en-US"/>
          </a:p>
        </c:txPr>
        <c:crossAx val="71640192"/>
        <c:crosses val="autoZero"/>
        <c:auto val="1"/>
        <c:lblAlgn val="ctr"/>
        <c:lblOffset val="100"/>
        <c:noMultiLvlLbl val="0"/>
      </c:catAx>
      <c:valAx>
        <c:axId val="71640192"/>
        <c:scaling>
          <c:orientation val="minMax"/>
          <c:max val="0.5"/>
          <c:min val="0"/>
        </c:scaling>
        <c:delete val="0"/>
        <c:axPos val="l"/>
        <c:majorGridlines>
          <c:spPr>
            <a:ln>
              <a:solidFill>
                <a:schemeClr val="bg1">
                  <a:lumMod val="65000"/>
                </a:schemeClr>
              </a:solidFill>
            </a:ln>
          </c:spPr>
        </c:majorGridlines>
        <c:numFmt formatCode="0%" sourceLinked="1"/>
        <c:majorTickMark val="out"/>
        <c:minorTickMark val="none"/>
        <c:tickLblPos val="nextTo"/>
        <c:txPr>
          <a:bodyPr/>
          <a:lstStyle/>
          <a:p>
            <a:pPr>
              <a:defRPr sz="900">
                <a:solidFill>
                  <a:schemeClr val="tx1">
                    <a:lumMod val="65000"/>
                    <a:lumOff val="35000"/>
                  </a:schemeClr>
                </a:solidFill>
              </a:defRPr>
            </a:pPr>
            <a:endParaRPr lang="en-US"/>
          </a:p>
        </c:txPr>
        <c:crossAx val="71626112"/>
        <c:crosses val="autoZero"/>
        <c:crossBetween val="midCat"/>
        <c:minorUnit val="0.1"/>
      </c:valAx>
    </c:plotArea>
    <c:legend>
      <c:legendPos val="b"/>
      <c:layout>
        <c:manualLayout>
          <c:xMode val="edge"/>
          <c:yMode val="edge"/>
          <c:x val="5.5913099700807267E-2"/>
          <c:y val="0.90244011122941603"/>
          <c:w val="0.88223402217918734"/>
          <c:h val="8.0636894881819049E-2"/>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670830707100519E-2"/>
          <c:y val="0.13325117927894312"/>
          <c:w val="0.92483357954536582"/>
          <c:h val="0.70117432260733159"/>
        </c:manualLayout>
      </c:layout>
      <c:barChart>
        <c:barDir val="col"/>
        <c:grouping val="clustered"/>
        <c:varyColors val="0"/>
        <c:ser>
          <c:idx val="0"/>
          <c:order val="0"/>
          <c:tx>
            <c:strRef>
              <c:f>Sheet1!$B$1</c:f>
              <c:strCache>
                <c:ptCount val="1"/>
                <c:pt idx="0">
                  <c:v>8th Grade</c:v>
                </c:pt>
              </c:strCache>
            </c:strRef>
          </c:tx>
          <c:spPr>
            <a:solidFill>
              <a:srgbClr val="000066"/>
            </a:solidFill>
            <a:ln w="38100">
              <a:noFill/>
            </a:ln>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Sad or hopeless?</c:v>
                </c:pt>
                <c:pt idx="1">
                  <c:v>Serious thoughts about suicide?</c:v>
                </c:pt>
                <c:pt idx="2">
                  <c:v>Make a suicide plan?</c:v>
                </c:pt>
                <c:pt idx="3">
                  <c:v>Attempt suicide?</c:v>
                </c:pt>
              </c:strCache>
            </c:strRef>
          </c:cat>
          <c:val>
            <c:numRef>
              <c:f>Sheet1!$B$2:$B$5</c:f>
              <c:numCache>
                <c:formatCode>0%</c:formatCode>
                <c:ptCount val="4"/>
                <c:pt idx="0">
                  <c:v>0.25900000000000001</c:v>
                </c:pt>
                <c:pt idx="1">
                  <c:v>0.16900000000000001</c:v>
                </c:pt>
                <c:pt idx="2">
                  <c:v>0.13500000000000001</c:v>
                </c:pt>
                <c:pt idx="3">
                  <c:v>8.4000000000000019E-2</c:v>
                </c:pt>
              </c:numCache>
            </c:numRef>
          </c:val>
        </c:ser>
        <c:ser>
          <c:idx val="1"/>
          <c:order val="1"/>
          <c:tx>
            <c:strRef>
              <c:f>Sheet1!$C$1</c:f>
              <c:strCache>
                <c:ptCount val="1"/>
                <c:pt idx="0">
                  <c:v>10th Grade</c:v>
                </c:pt>
              </c:strCache>
            </c:strRef>
          </c:tx>
          <c:spPr>
            <a:solidFill>
              <a:schemeClr val="accent1">
                <a:lumMod val="60000"/>
                <a:lumOff val="40000"/>
              </a:schemeClr>
            </a:solidFill>
            <a:ln>
              <a:solidFill>
                <a:schemeClr val="accent1">
                  <a:lumMod val="60000"/>
                  <a:lumOff val="40000"/>
                </a:schemeClr>
              </a:solidFill>
            </a:ln>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Sad or hopeless?</c:v>
                </c:pt>
                <c:pt idx="1">
                  <c:v>Serious thoughts about suicide?</c:v>
                </c:pt>
                <c:pt idx="2">
                  <c:v>Make a suicide plan?</c:v>
                </c:pt>
                <c:pt idx="3">
                  <c:v>Attempt suicide?</c:v>
                </c:pt>
              </c:strCache>
            </c:strRef>
          </c:cat>
          <c:val>
            <c:numRef>
              <c:f>Sheet1!$C$2:$C$5</c:f>
              <c:numCache>
                <c:formatCode>0%</c:formatCode>
                <c:ptCount val="4"/>
                <c:pt idx="0">
                  <c:v>0.30900000000000005</c:v>
                </c:pt>
                <c:pt idx="1">
                  <c:v>0.18800000000000003</c:v>
                </c:pt>
                <c:pt idx="2">
                  <c:v>0.14300000000000002</c:v>
                </c:pt>
                <c:pt idx="3">
                  <c:v>7.8000000000000014E-2</c:v>
                </c:pt>
              </c:numCache>
            </c:numRef>
          </c:val>
        </c:ser>
        <c:ser>
          <c:idx val="2"/>
          <c:order val="2"/>
          <c:tx>
            <c:strRef>
              <c:f>Sheet1!$D$1</c:f>
              <c:strCache>
                <c:ptCount val="1"/>
                <c:pt idx="0">
                  <c:v>12th grade</c:v>
                </c:pt>
              </c:strCache>
            </c:strRef>
          </c:tx>
          <c:spPr>
            <a:solidFill>
              <a:schemeClr val="accent1">
                <a:lumMod val="20000"/>
                <a:lumOff val="80000"/>
              </a:schemeClr>
            </a:solidFill>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Sheet1!$A$2:$A$5</c:f>
              <c:strCache>
                <c:ptCount val="4"/>
                <c:pt idx="0">
                  <c:v>Sad or hopeless?</c:v>
                </c:pt>
                <c:pt idx="1">
                  <c:v>Serious thoughts about suicide?</c:v>
                </c:pt>
                <c:pt idx="2">
                  <c:v>Make a suicide plan?</c:v>
                </c:pt>
                <c:pt idx="3">
                  <c:v>Attempt suicide?</c:v>
                </c:pt>
              </c:strCache>
            </c:strRef>
          </c:cat>
          <c:val>
            <c:numRef>
              <c:f>Sheet1!$D$2:$D$5</c:f>
              <c:numCache>
                <c:formatCode>0%</c:formatCode>
                <c:ptCount val="4"/>
                <c:pt idx="0">
                  <c:v>0.3040000000000001</c:v>
                </c:pt>
                <c:pt idx="1">
                  <c:v>0.16700000000000001</c:v>
                </c:pt>
                <c:pt idx="2">
                  <c:v>0.13700000000000001</c:v>
                </c:pt>
                <c:pt idx="3">
                  <c:v>6.3E-2</c:v>
                </c:pt>
              </c:numCache>
            </c:numRef>
          </c:val>
        </c:ser>
        <c:dLbls>
          <c:showLegendKey val="0"/>
          <c:showVal val="1"/>
          <c:showCatName val="0"/>
          <c:showSerName val="0"/>
          <c:showPercent val="0"/>
          <c:showBubbleSize val="0"/>
        </c:dLbls>
        <c:gapWidth val="29"/>
        <c:axId val="101440128"/>
        <c:axId val="72352128"/>
      </c:barChart>
      <c:catAx>
        <c:axId val="101440128"/>
        <c:scaling>
          <c:orientation val="minMax"/>
        </c:scaling>
        <c:delete val="0"/>
        <c:axPos val="b"/>
        <c:numFmt formatCode="General" sourceLinked="1"/>
        <c:majorTickMark val="none"/>
        <c:minorTickMark val="none"/>
        <c:tickLblPos val="nextTo"/>
        <c:txPr>
          <a:bodyPr/>
          <a:lstStyle/>
          <a:p>
            <a:pPr>
              <a:defRPr sz="1200" b="1"/>
            </a:pPr>
            <a:endParaRPr lang="en-US"/>
          </a:p>
        </c:txPr>
        <c:crossAx val="72352128"/>
        <c:crosses val="autoZero"/>
        <c:auto val="1"/>
        <c:lblAlgn val="ctr"/>
        <c:lblOffset val="100"/>
        <c:noMultiLvlLbl val="0"/>
      </c:catAx>
      <c:valAx>
        <c:axId val="72352128"/>
        <c:scaling>
          <c:orientation val="minMax"/>
          <c:max val="0.4"/>
          <c:min val="0"/>
        </c:scaling>
        <c:delete val="0"/>
        <c:axPos val="l"/>
        <c:numFmt formatCode="0%" sourceLinked="0"/>
        <c:majorTickMark val="out"/>
        <c:minorTickMark val="none"/>
        <c:tickLblPos val="none"/>
        <c:crossAx val="101440128"/>
        <c:crosses val="autoZero"/>
        <c:crossBetween val="between"/>
        <c:minorUnit val="0.1"/>
      </c:valAx>
      <c:spPr>
        <a:noFill/>
        <a:ln w="25400">
          <a:noFill/>
        </a:ln>
      </c:spPr>
    </c:plotArea>
    <c:legend>
      <c:legendPos val="b"/>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670830707100519E-2"/>
          <c:y val="0.13325117927894312"/>
          <c:w val="0.92483357954536582"/>
          <c:h val="0.79465930874597668"/>
        </c:manualLayout>
      </c:layout>
      <c:barChart>
        <c:barDir val="col"/>
        <c:grouping val="clustered"/>
        <c:varyColors val="0"/>
        <c:ser>
          <c:idx val="0"/>
          <c:order val="0"/>
          <c:tx>
            <c:strRef>
              <c:f>Sheet1!$B$1</c:f>
              <c:strCache>
                <c:ptCount val="1"/>
                <c:pt idx="0">
                  <c:v>Alcohol</c:v>
                </c:pt>
              </c:strCache>
            </c:strRef>
          </c:tx>
          <c:spPr>
            <a:solidFill>
              <a:srgbClr val="000066"/>
            </a:solidFill>
            <a:ln w="38100">
              <a:solidFill>
                <a:schemeClr val="bg1"/>
              </a:solidFill>
            </a:ln>
          </c:spPr>
          <c:invertIfNegative val="0"/>
          <c:dPt>
            <c:idx val="1"/>
            <c:invertIfNegative val="0"/>
            <c:bubble3D val="0"/>
            <c:spPr>
              <a:solidFill>
                <a:schemeClr val="accent1">
                  <a:lumMod val="40000"/>
                  <a:lumOff val="60000"/>
                </a:schemeClr>
              </a:solidFill>
              <a:ln w="38100">
                <a:solidFill>
                  <a:schemeClr val="bg1"/>
                </a:solidFill>
              </a:ln>
            </c:spPr>
          </c:dPt>
          <c:dLbls>
            <c:txPr>
              <a:bodyPr/>
              <a:lstStyle/>
              <a:p>
                <a:pPr>
                  <a:defRPr sz="1400"/>
                </a:pPr>
                <a:endParaRPr lang="en-US"/>
              </a:p>
            </c:txPr>
            <c:dLblPos val="outEnd"/>
            <c:showLegendKey val="0"/>
            <c:showVal val="1"/>
            <c:showCatName val="0"/>
            <c:showSerName val="0"/>
            <c:showPercent val="0"/>
            <c:showBubbleSize val="0"/>
            <c:showLeaderLines val="0"/>
          </c:dLbls>
          <c:cat>
            <c:strRef>
              <c:f>Sheet1!$A$2:$A$3</c:f>
              <c:strCache>
                <c:ptCount val="2"/>
                <c:pt idx="0">
                  <c:v>Had depressive feelings in the past year</c:v>
                </c:pt>
                <c:pt idx="1">
                  <c:v>No depressive feelings in the past year</c:v>
                </c:pt>
              </c:strCache>
            </c:strRef>
          </c:cat>
          <c:val>
            <c:numRef>
              <c:f>Sheet1!$B$2:$B$3</c:f>
              <c:numCache>
                <c:formatCode>0%</c:formatCode>
                <c:ptCount val="2"/>
                <c:pt idx="0">
                  <c:v>0.35700000000000004</c:v>
                </c:pt>
                <c:pt idx="1">
                  <c:v>0.17800000000000002</c:v>
                </c:pt>
              </c:numCache>
            </c:numRef>
          </c:val>
        </c:ser>
        <c:ser>
          <c:idx val="1"/>
          <c:order val="1"/>
          <c:tx>
            <c:strRef>
              <c:f>Sheet1!$C$1</c:f>
              <c:strCache>
                <c:ptCount val="1"/>
                <c:pt idx="0">
                  <c:v>Marijuana</c:v>
                </c:pt>
              </c:strCache>
            </c:strRef>
          </c:tx>
          <c:spPr>
            <a:solidFill>
              <a:schemeClr val="accent1">
                <a:lumMod val="60000"/>
                <a:lumOff val="40000"/>
              </a:schemeClr>
            </a:solidFill>
            <a:ln>
              <a:solidFill>
                <a:schemeClr val="bg1"/>
              </a:solidFill>
            </a:ln>
          </c:spPr>
          <c:invertIfNegative val="0"/>
          <c:dPt>
            <c:idx val="0"/>
            <c:invertIfNegative val="0"/>
            <c:bubble3D val="0"/>
            <c:spPr>
              <a:solidFill>
                <a:srgbClr val="000066"/>
              </a:solidFill>
              <a:ln>
                <a:solidFill>
                  <a:schemeClr val="bg1"/>
                </a:solidFill>
              </a:ln>
            </c:spPr>
          </c:dPt>
          <c:dPt>
            <c:idx val="1"/>
            <c:invertIfNegative val="0"/>
            <c:bubble3D val="0"/>
            <c:spPr>
              <a:solidFill>
                <a:schemeClr val="accent1">
                  <a:lumMod val="40000"/>
                  <a:lumOff val="60000"/>
                </a:schemeClr>
              </a:solidFill>
              <a:ln>
                <a:solidFill>
                  <a:schemeClr val="bg1"/>
                </a:solidFill>
              </a:ln>
            </c:spPr>
          </c:dPt>
          <c:dLbls>
            <c:txPr>
              <a:bodyPr/>
              <a:lstStyle/>
              <a:p>
                <a:pPr>
                  <a:defRPr sz="1400"/>
                </a:pPr>
                <a:endParaRPr lang="en-US"/>
              </a:p>
            </c:txPr>
            <c:dLblPos val="outEnd"/>
            <c:showLegendKey val="0"/>
            <c:showVal val="1"/>
            <c:showCatName val="0"/>
            <c:showSerName val="0"/>
            <c:showPercent val="0"/>
            <c:showBubbleSize val="0"/>
            <c:showLeaderLines val="0"/>
          </c:dLbls>
          <c:cat>
            <c:strRef>
              <c:f>Sheet1!$A$2:$A$3</c:f>
              <c:strCache>
                <c:ptCount val="2"/>
                <c:pt idx="0">
                  <c:v>Had depressive feelings in the past year</c:v>
                </c:pt>
                <c:pt idx="1">
                  <c:v>No depressive feelings in the past year</c:v>
                </c:pt>
              </c:strCache>
            </c:strRef>
          </c:cat>
          <c:val>
            <c:numRef>
              <c:f>Sheet1!$C$2:$C$3</c:f>
              <c:numCache>
                <c:formatCode>0%</c:formatCode>
                <c:ptCount val="2"/>
                <c:pt idx="0">
                  <c:v>0.3040000000000001</c:v>
                </c:pt>
                <c:pt idx="1">
                  <c:v>0.14200000000000002</c:v>
                </c:pt>
              </c:numCache>
            </c:numRef>
          </c:val>
        </c:ser>
        <c:ser>
          <c:idx val="2"/>
          <c:order val="2"/>
          <c:tx>
            <c:strRef>
              <c:f>Sheet1!$D$1</c:f>
              <c:strCache>
                <c:ptCount val="1"/>
                <c:pt idx="0">
                  <c:v>Tobacco</c:v>
                </c:pt>
              </c:strCache>
            </c:strRef>
          </c:tx>
          <c:spPr>
            <a:solidFill>
              <a:srgbClr val="000066"/>
            </a:solidFill>
            <a:ln w="38100">
              <a:solidFill>
                <a:schemeClr val="bg1"/>
              </a:solidFill>
            </a:ln>
          </c:spPr>
          <c:invertIfNegative val="0"/>
          <c:dPt>
            <c:idx val="1"/>
            <c:invertIfNegative val="0"/>
            <c:bubble3D val="0"/>
            <c:spPr>
              <a:solidFill>
                <a:schemeClr val="accent1">
                  <a:lumMod val="40000"/>
                  <a:lumOff val="60000"/>
                </a:schemeClr>
              </a:solidFill>
              <a:ln w="38100">
                <a:solidFill>
                  <a:schemeClr val="bg1"/>
                </a:solidFill>
              </a:ln>
            </c:spPr>
          </c:dPt>
          <c:dLbls>
            <c:txPr>
              <a:bodyPr/>
              <a:lstStyle/>
              <a:p>
                <a:pPr>
                  <a:defRPr sz="1400"/>
                </a:pPr>
                <a:endParaRPr lang="en-US"/>
              </a:p>
            </c:txPr>
            <c:dLblPos val="outEnd"/>
            <c:showLegendKey val="0"/>
            <c:showVal val="1"/>
            <c:showCatName val="0"/>
            <c:showSerName val="0"/>
            <c:showPercent val="0"/>
            <c:showBubbleSize val="0"/>
            <c:showLeaderLines val="0"/>
          </c:dLbls>
          <c:cat>
            <c:strRef>
              <c:f>Sheet1!$A$2:$A$3</c:f>
              <c:strCache>
                <c:ptCount val="2"/>
                <c:pt idx="0">
                  <c:v>Had depressive feelings in the past year</c:v>
                </c:pt>
                <c:pt idx="1">
                  <c:v>No depressive feelings in the past year</c:v>
                </c:pt>
              </c:strCache>
            </c:strRef>
          </c:cat>
          <c:val>
            <c:numRef>
              <c:f>Sheet1!$D$2:$D$3</c:f>
              <c:numCache>
                <c:formatCode>0%</c:formatCode>
                <c:ptCount val="2"/>
                <c:pt idx="0">
                  <c:v>0.191</c:v>
                </c:pt>
                <c:pt idx="1">
                  <c:v>7.9000000000000015E-2</c:v>
                </c:pt>
              </c:numCache>
            </c:numRef>
          </c:val>
        </c:ser>
        <c:ser>
          <c:idx val="3"/>
          <c:order val="3"/>
          <c:tx>
            <c:strRef>
              <c:f>Sheet1!$E$1</c:f>
              <c:strCache>
                <c:ptCount val="1"/>
                <c:pt idx="0">
                  <c:v>Prescription Pain Killer</c:v>
                </c:pt>
              </c:strCache>
            </c:strRef>
          </c:tx>
          <c:spPr>
            <a:solidFill>
              <a:srgbClr val="000066"/>
            </a:solidFill>
            <a:ln w="38100"/>
          </c:spPr>
          <c:invertIfNegative val="0"/>
          <c:dPt>
            <c:idx val="1"/>
            <c:invertIfNegative val="0"/>
            <c:bubble3D val="0"/>
            <c:spPr>
              <a:solidFill>
                <a:schemeClr val="accent1">
                  <a:lumMod val="40000"/>
                  <a:lumOff val="60000"/>
                </a:schemeClr>
              </a:solidFill>
              <a:ln w="38100"/>
            </c:spPr>
          </c:dPt>
          <c:dLbls>
            <c:dLbl>
              <c:idx val="0"/>
              <c:spPr/>
              <c:txPr>
                <a:bodyPr/>
                <a:lstStyle/>
                <a:p>
                  <a:pPr>
                    <a:defRPr sz="1400"/>
                  </a:pPr>
                  <a:endParaRPr lang="en-US"/>
                </a:p>
              </c:txPr>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Sheet1!$A$2:$A$3</c:f>
              <c:strCache>
                <c:ptCount val="2"/>
                <c:pt idx="0">
                  <c:v>Had depressive feelings in the past year</c:v>
                </c:pt>
                <c:pt idx="1">
                  <c:v>No depressive feelings in the past year</c:v>
                </c:pt>
              </c:strCache>
            </c:strRef>
          </c:cat>
          <c:val>
            <c:numRef>
              <c:f>Sheet1!$E$2:$E$3</c:f>
              <c:numCache>
                <c:formatCode>0%</c:formatCode>
                <c:ptCount val="2"/>
                <c:pt idx="0">
                  <c:v>0.11899999999999998</c:v>
                </c:pt>
                <c:pt idx="1">
                  <c:v>3.3000000000000002E-2</c:v>
                </c:pt>
              </c:numCache>
            </c:numRef>
          </c:val>
        </c:ser>
        <c:dLbls>
          <c:showLegendKey val="0"/>
          <c:showVal val="1"/>
          <c:showCatName val="0"/>
          <c:showSerName val="0"/>
          <c:showPercent val="0"/>
          <c:showBubbleSize val="0"/>
        </c:dLbls>
        <c:gapWidth val="61"/>
        <c:axId val="72558080"/>
        <c:axId val="72559616"/>
      </c:barChart>
      <c:catAx>
        <c:axId val="72558080"/>
        <c:scaling>
          <c:orientation val="minMax"/>
        </c:scaling>
        <c:delete val="0"/>
        <c:axPos val="b"/>
        <c:numFmt formatCode="General" sourceLinked="1"/>
        <c:majorTickMark val="none"/>
        <c:minorTickMark val="none"/>
        <c:tickLblPos val="nextTo"/>
        <c:txPr>
          <a:bodyPr/>
          <a:lstStyle/>
          <a:p>
            <a:pPr>
              <a:defRPr sz="1600" b="1"/>
            </a:pPr>
            <a:endParaRPr lang="en-US"/>
          </a:p>
        </c:txPr>
        <c:crossAx val="72559616"/>
        <c:crosses val="autoZero"/>
        <c:auto val="1"/>
        <c:lblAlgn val="ctr"/>
        <c:lblOffset val="100"/>
        <c:noMultiLvlLbl val="0"/>
      </c:catAx>
      <c:valAx>
        <c:axId val="72559616"/>
        <c:scaling>
          <c:orientation val="minMax"/>
          <c:max val="0.4"/>
          <c:min val="0"/>
        </c:scaling>
        <c:delete val="1"/>
        <c:axPos val="l"/>
        <c:numFmt formatCode="0%" sourceLinked="0"/>
        <c:majorTickMark val="out"/>
        <c:minorTickMark val="none"/>
        <c:tickLblPos val="none"/>
        <c:crossAx val="72558080"/>
        <c:crosses val="autoZero"/>
        <c:crossBetween val="between"/>
        <c:minorUnit val="0.1"/>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404E-2"/>
          <c:y val="2.7649597872502939E-2"/>
          <c:w val="0.90998556909108252"/>
          <c:h val="0.84706309100143073"/>
        </c:manualLayout>
      </c:layout>
      <c:barChart>
        <c:barDir val="col"/>
        <c:grouping val="clustered"/>
        <c:varyColors val="0"/>
        <c:ser>
          <c:idx val="0"/>
          <c:order val="0"/>
          <c:tx>
            <c:strRef>
              <c:f>Sheet1!$B$1</c:f>
              <c:strCache>
                <c:ptCount val="1"/>
                <c:pt idx="0">
                  <c:v>Low Grades</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Sheet1!$A$2:$A$5</c:f>
              <c:strCache>
                <c:ptCount val="4"/>
                <c:pt idx="0">
                  <c:v>6th Grade</c:v>
                </c:pt>
                <c:pt idx="1">
                  <c:v>8th Grade</c:v>
                </c:pt>
                <c:pt idx="2">
                  <c:v>10th Grade</c:v>
                </c:pt>
                <c:pt idx="3">
                  <c:v>12th Grade</c:v>
                </c:pt>
              </c:strCache>
            </c:strRef>
          </c:cat>
          <c:val>
            <c:numRef>
              <c:f>Sheet1!$B$2:$B$5</c:f>
              <c:numCache>
                <c:formatCode>0%</c:formatCode>
                <c:ptCount val="4"/>
                <c:pt idx="0">
                  <c:v>0.14453500000000002</c:v>
                </c:pt>
                <c:pt idx="1">
                  <c:v>0.227691</c:v>
                </c:pt>
                <c:pt idx="2">
                  <c:v>0.25851200000000002</c:v>
                </c:pt>
                <c:pt idx="3">
                  <c:v>0.28162000000000004</c:v>
                </c:pt>
              </c:numCache>
            </c:numRef>
          </c:val>
        </c:ser>
        <c:dLbls>
          <c:showLegendKey val="0"/>
          <c:showVal val="1"/>
          <c:showCatName val="0"/>
          <c:showSerName val="0"/>
          <c:showPercent val="0"/>
          <c:showBubbleSize val="0"/>
        </c:dLbls>
        <c:gapWidth val="61"/>
        <c:axId val="72605056"/>
        <c:axId val="74422912"/>
      </c:barChart>
      <c:catAx>
        <c:axId val="72605056"/>
        <c:scaling>
          <c:orientation val="minMax"/>
        </c:scaling>
        <c:delete val="0"/>
        <c:axPos val="b"/>
        <c:numFmt formatCode="General" sourceLinked="1"/>
        <c:majorTickMark val="none"/>
        <c:minorTickMark val="none"/>
        <c:tickLblPos val="nextTo"/>
        <c:txPr>
          <a:bodyPr/>
          <a:lstStyle/>
          <a:p>
            <a:pPr>
              <a:defRPr sz="1200" b="1"/>
            </a:pPr>
            <a:endParaRPr lang="en-US"/>
          </a:p>
        </c:txPr>
        <c:crossAx val="74422912"/>
        <c:crosses val="autoZero"/>
        <c:auto val="1"/>
        <c:lblAlgn val="ctr"/>
        <c:lblOffset val="100"/>
        <c:noMultiLvlLbl val="0"/>
      </c:catAx>
      <c:valAx>
        <c:axId val="74422912"/>
        <c:scaling>
          <c:orientation val="minMax"/>
          <c:max val="0.5"/>
          <c:min val="0"/>
        </c:scaling>
        <c:delete val="1"/>
        <c:axPos val="l"/>
        <c:numFmt formatCode="0%" sourceLinked="0"/>
        <c:majorTickMark val="out"/>
        <c:minorTickMark val="none"/>
        <c:tickLblPos val="none"/>
        <c:crossAx val="72605056"/>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404E-2"/>
          <c:y val="2.7649597872502939E-2"/>
          <c:w val="0.90998556909108252"/>
          <c:h val="0.84706309100143073"/>
        </c:manualLayout>
      </c:layout>
      <c:barChart>
        <c:barDir val="col"/>
        <c:grouping val="clustered"/>
        <c:varyColors val="0"/>
        <c:ser>
          <c:idx val="0"/>
          <c:order val="0"/>
          <c:tx>
            <c:strRef>
              <c:f>Sheet1!$B$1</c:f>
              <c:strCache>
                <c:ptCount val="1"/>
                <c:pt idx="0">
                  <c:v>low grades</c:v>
                </c:pt>
              </c:strCache>
            </c:strRef>
          </c:tx>
          <c:spPr>
            <a:solidFill>
              <a:srgbClr val="000066"/>
            </a:solidFill>
            <a:ln w="38100">
              <a:noFill/>
            </a:ln>
          </c:spPr>
          <c:invertIfNegative val="0"/>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Sheet1!$A$2:$A$6</c:f>
              <c:strCache>
                <c:ptCount val="5"/>
                <c:pt idx="0">
                  <c:v>Use Alocohol</c:v>
                </c:pt>
                <c:pt idx="1">
                  <c:v>Use Marijuana</c:v>
                </c:pt>
                <c:pt idx="2">
                  <c:v>Use Tobcco</c:v>
                </c:pt>
                <c:pt idx="3">
                  <c:v>Use Pain Killers to Get High</c:v>
                </c:pt>
                <c:pt idx="4">
                  <c:v>No Substance Use*</c:v>
                </c:pt>
              </c:strCache>
            </c:strRef>
          </c:cat>
          <c:val>
            <c:numRef>
              <c:f>Sheet1!$B$2:$B$6</c:f>
              <c:numCache>
                <c:formatCode>0%</c:formatCode>
                <c:ptCount val="5"/>
                <c:pt idx="0">
                  <c:v>0.40319900000000003</c:v>
                </c:pt>
                <c:pt idx="1">
                  <c:v>0.47831900000000016</c:v>
                </c:pt>
                <c:pt idx="2">
                  <c:v>0.54161899999999996</c:v>
                </c:pt>
                <c:pt idx="3">
                  <c:v>0.52340399999999987</c:v>
                </c:pt>
                <c:pt idx="4">
                  <c:v>0.18666400000000002</c:v>
                </c:pt>
              </c:numCache>
            </c:numRef>
          </c:val>
        </c:ser>
        <c:dLbls>
          <c:showLegendKey val="0"/>
          <c:showVal val="1"/>
          <c:showCatName val="0"/>
          <c:showSerName val="0"/>
          <c:showPercent val="0"/>
          <c:showBubbleSize val="0"/>
        </c:dLbls>
        <c:gapWidth val="61"/>
        <c:axId val="74733440"/>
        <c:axId val="74744960"/>
      </c:barChart>
      <c:catAx>
        <c:axId val="74733440"/>
        <c:scaling>
          <c:orientation val="minMax"/>
        </c:scaling>
        <c:delete val="0"/>
        <c:axPos val="b"/>
        <c:numFmt formatCode="General" sourceLinked="1"/>
        <c:majorTickMark val="none"/>
        <c:minorTickMark val="none"/>
        <c:tickLblPos val="nextTo"/>
        <c:txPr>
          <a:bodyPr/>
          <a:lstStyle/>
          <a:p>
            <a:pPr>
              <a:defRPr sz="1200" b="1"/>
            </a:pPr>
            <a:endParaRPr lang="en-US"/>
          </a:p>
        </c:txPr>
        <c:crossAx val="74744960"/>
        <c:crosses val="autoZero"/>
        <c:auto val="1"/>
        <c:lblAlgn val="ctr"/>
        <c:lblOffset val="100"/>
        <c:noMultiLvlLbl val="0"/>
      </c:catAx>
      <c:valAx>
        <c:axId val="74744960"/>
        <c:scaling>
          <c:orientation val="minMax"/>
          <c:max val="0.8500000000000002"/>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74733440"/>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087232831104404E-2"/>
          <c:y val="2.7649597872502939E-2"/>
          <c:w val="0.90998556909108252"/>
          <c:h val="0.84706309100143073"/>
        </c:manualLayout>
      </c:layout>
      <c:barChart>
        <c:barDir val="col"/>
        <c:grouping val="clustered"/>
        <c:varyColors val="0"/>
        <c:ser>
          <c:idx val="0"/>
          <c:order val="0"/>
          <c:tx>
            <c:strRef>
              <c:f>Sheet1!$B$1</c:f>
              <c:strCache>
                <c:ptCount val="1"/>
                <c:pt idx="0">
                  <c:v>low grades</c:v>
                </c:pt>
              </c:strCache>
            </c:strRef>
          </c:tx>
          <c:spPr>
            <a:solidFill>
              <a:srgbClr val="000066"/>
            </a:solidFill>
            <a:ln w="38100">
              <a:noFill/>
            </a:ln>
          </c:spPr>
          <c:invertIfNegative val="0"/>
          <c:dPt>
            <c:idx val="2"/>
            <c:invertIfNegative val="0"/>
            <c:bubble3D val="0"/>
            <c:spPr>
              <a:solidFill>
                <a:srgbClr val="F68D36"/>
              </a:solidFill>
              <a:ln w="38100">
                <a:noFill/>
              </a:ln>
            </c:spPr>
          </c:dPt>
          <c:dPt>
            <c:idx val="4"/>
            <c:invertIfNegative val="0"/>
            <c:bubble3D val="0"/>
            <c:spPr>
              <a:solidFill>
                <a:srgbClr val="F68D36"/>
              </a:solidFill>
              <a:ln w="38100">
                <a:noFill/>
              </a:ln>
            </c:spPr>
          </c:dPt>
          <c:dLbls>
            <c:txPr>
              <a:bodyPr/>
              <a:lstStyle/>
              <a:p>
                <a:pPr>
                  <a:defRPr b="1"/>
                </a:pPr>
                <a:endParaRPr lang="en-US"/>
              </a:p>
            </c:txPr>
            <c:dLblPos val="outEnd"/>
            <c:showLegendKey val="0"/>
            <c:showVal val="1"/>
            <c:showCatName val="0"/>
            <c:showSerName val="0"/>
            <c:showPercent val="0"/>
            <c:showBubbleSize val="0"/>
            <c:showLeaderLines val="0"/>
          </c:dLbls>
          <c:cat>
            <c:strRef>
              <c:f>Sheet1!$A$2:$A$4</c:f>
              <c:strCache>
                <c:ptCount val="3"/>
                <c:pt idx="0">
                  <c:v>Had depressive feelings</c:v>
                </c:pt>
                <c:pt idx="1">
                  <c:v>Had suicidal thoughts</c:v>
                </c:pt>
                <c:pt idx="2">
                  <c:v>Did not report poor mental health*</c:v>
                </c:pt>
              </c:strCache>
            </c:strRef>
          </c:cat>
          <c:val>
            <c:numRef>
              <c:f>Sheet1!$B$2:$B$4</c:f>
              <c:numCache>
                <c:formatCode>0%</c:formatCode>
                <c:ptCount val="3"/>
                <c:pt idx="0">
                  <c:v>0.35862400000000005</c:v>
                </c:pt>
                <c:pt idx="1">
                  <c:v>0.37338800000000011</c:v>
                </c:pt>
                <c:pt idx="2">
                  <c:v>0.20626400000000003</c:v>
                </c:pt>
              </c:numCache>
            </c:numRef>
          </c:val>
        </c:ser>
        <c:dLbls>
          <c:showLegendKey val="0"/>
          <c:showVal val="1"/>
          <c:showCatName val="0"/>
          <c:showSerName val="0"/>
          <c:showPercent val="0"/>
          <c:showBubbleSize val="0"/>
        </c:dLbls>
        <c:gapWidth val="61"/>
        <c:axId val="74515968"/>
        <c:axId val="74519680"/>
      </c:barChart>
      <c:catAx>
        <c:axId val="74515968"/>
        <c:scaling>
          <c:orientation val="minMax"/>
        </c:scaling>
        <c:delete val="0"/>
        <c:axPos val="b"/>
        <c:numFmt formatCode="General" sourceLinked="1"/>
        <c:majorTickMark val="none"/>
        <c:minorTickMark val="none"/>
        <c:tickLblPos val="nextTo"/>
        <c:txPr>
          <a:bodyPr/>
          <a:lstStyle/>
          <a:p>
            <a:pPr>
              <a:defRPr sz="1200" b="1"/>
            </a:pPr>
            <a:endParaRPr lang="en-US"/>
          </a:p>
        </c:txPr>
        <c:crossAx val="74519680"/>
        <c:crosses val="autoZero"/>
        <c:auto val="1"/>
        <c:lblAlgn val="ctr"/>
        <c:lblOffset val="100"/>
        <c:noMultiLvlLbl val="0"/>
      </c:catAx>
      <c:valAx>
        <c:axId val="74519680"/>
        <c:scaling>
          <c:orientation val="minMax"/>
          <c:max val="0.8500000000000002"/>
          <c:min val="0"/>
        </c:scaling>
        <c:delete val="0"/>
        <c:axPos val="l"/>
        <c:numFmt formatCode="0%" sourceLinked="0"/>
        <c:majorTickMark val="out"/>
        <c:minorTickMark val="none"/>
        <c:tickLblPos val="none"/>
        <c:spPr>
          <a:ln>
            <a:noFill/>
          </a:ln>
        </c:spPr>
        <c:txPr>
          <a:bodyPr/>
          <a:lstStyle/>
          <a:p>
            <a:pPr>
              <a:defRPr sz="900">
                <a:solidFill>
                  <a:schemeClr val="tx1">
                    <a:lumMod val="65000"/>
                    <a:lumOff val="35000"/>
                  </a:schemeClr>
                </a:solidFill>
              </a:defRPr>
            </a:pPr>
            <a:endParaRPr lang="en-US"/>
          </a:p>
        </c:txPr>
        <c:crossAx val="74515968"/>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0.28786</cdr:x>
      <cdr:y>0.5056</cdr:y>
    </cdr:from>
    <cdr:to>
      <cdr:x>0.41706</cdr:x>
      <cdr:y>0.57529</cdr:y>
    </cdr:to>
    <cdr:sp macro="" textlink="">
      <cdr:nvSpPr>
        <cdr:cNvPr id="4" name="TextBox 10"/>
        <cdr:cNvSpPr txBox="1"/>
      </cdr:nvSpPr>
      <cdr:spPr>
        <a:xfrm xmlns:a="http://schemas.openxmlformats.org/drawingml/2006/main">
          <a:off x="2179492" y="2455950"/>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dr:relSizeAnchor xmlns:cdr="http://schemas.openxmlformats.org/drawingml/2006/chartDrawing">
    <cdr:from>
      <cdr:x>0.65129</cdr:x>
      <cdr:y>0.31126</cdr:y>
    </cdr:from>
    <cdr:to>
      <cdr:x>0.78049</cdr:x>
      <cdr:y>0.38096</cdr:y>
    </cdr:to>
    <cdr:sp macro="" textlink="">
      <cdr:nvSpPr>
        <cdr:cNvPr id="5" name="TextBox 10"/>
        <cdr:cNvSpPr txBox="1"/>
      </cdr:nvSpPr>
      <cdr:spPr>
        <a:xfrm xmlns:a="http://schemas.openxmlformats.org/drawingml/2006/main">
          <a:off x="4931200" y="1511963"/>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0.09868</cdr:x>
      <cdr:y>0.47825</cdr:y>
    </cdr:from>
    <cdr:to>
      <cdr:x>0.22787</cdr:x>
      <cdr:y>0.59863</cdr:y>
    </cdr:to>
    <cdr:sp macro="" textlink="">
      <cdr:nvSpPr>
        <cdr:cNvPr id="3" name="TextBox 10"/>
        <cdr:cNvSpPr txBox="1"/>
      </cdr:nvSpPr>
      <cdr:spPr>
        <a:xfrm xmlns:a="http://schemas.openxmlformats.org/drawingml/2006/main">
          <a:off x="747146" y="2323102"/>
          <a:ext cx="978147"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a:solidFill>
                <a:schemeClr val="bg1"/>
              </a:solidFill>
            </a:rPr>
            <a:t>L</a:t>
          </a:r>
          <a:r>
            <a:rPr lang="en-US" sz="1600" b="1" dirty="0" smtClean="0">
              <a:solidFill>
                <a:schemeClr val="bg1"/>
              </a:solidFill>
            </a:rPr>
            <a:t>ow </a:t>
          </a:r>
          <a:r>
            <a:rPr lang="en-US" sz="1600" b="1" dirty="0">
              <a:solidFill>
                <a:schemeClr val="bg1"/>
              </a:solidFill>
            </a:rPr>
            <a:t>G</a:t>
          </a:r>
          <a:r>
            <a:rPr lang="en-US" sz="1600" b="1" dirty="0" smtClean="0">
              <a:solidFill>
                <a:schemeClr val="bg1"/>
              </a:solidFill>
            </a:rPr>
            <a:t>rades</a:t>
          </a:r>
          <a:endParaRPr lang="en-US" sz="1600" b="1" dirty="0">
            <a:solidFill>
              <a:schemeClr val="bg1"/>
            </a:solidFill>
          </a:endParaRPr>
        </a:p>
      </cdr:txBody>
    </cdr:sp>
  </cdr:relSizeAnchor>
  <cdr:relSizeAnchor xmlns:cdr="http://schemas.openxmlformats.org/drawingml/2006/chartDrawing">
    <cdr:from>
      <cdr:x>0.28054</cdr:x>
      <cdr:y>0.4101</cdr:y>
    </cdr:from>
    <cdr:to>
      <cdr:x>0.40974</cdr:x>
      <cdr:y>0.53048</cdr:y>
    </cdr:to>
    <cdr:sp macro="" textlink="">
      <cdr:nvSpPr>
        <cdr:cNvPr id="4" name="TextBox 10"/>
        <cdr:cNvSpPr txBox="1"/>
      </cdr:nvSpPr>
      <cdr:spPr>
        <a:xfrm xmlns:a="http://schemas.openxmlformats.org/drawingml/2006/main">
          <a:off x="2124079" y="1992073"/>
          <a:ext cx="978222"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Low Grades</a:t>
          </a:r>
          <a:endParaRPr lang="en-US" sz="1600" b="1" dirty="0">
            <a:solidFill>
              <a:schemeClr val="bg1"/>
            </a:solidFill>
          </a:endParaRPr>
        </a:p>
      </cdr:txBody>
    </cdr:sp>
  </cdr:relSizeAnchor>
  <cdr:relSizeAnchor xmlns:cdr="http://schemas.openxmlformats.org/drawingml/2006/chartDrawing">
    <cdr:from>
      <cdr:x>0.64885</cdr:x>
      <cdr:y>0.35085</cdr:y>
    </cdr:from>
    <cdr:to>
      <cdr:x>0.77805</cdr:x>
      <cdr:y>0.47123</cdr:y>
    </cdr:to>
    <cdr:sp macro="" textlink="">
      <cdr:nvSpPr>
        <cdr:cNvPr id="5" name="TextBox 10"/>
        <cdr:cNvSpPr txBox="1"/>
      </cdr:nvSpPr>
      <cdr:spPr>
        <a:xfrm xmlns:a="http://schemas.openxmlformats.org/drawingml/2006/main">
          <a:off x="4912692" y="1704264"/>
          <a:ext cx="978222"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Low Grades</a:t>
          </a:r>
          <a:endParaRPr lang="en-US" sz="1600" b="1" dirty="0">
            <a:solidFill>
              <a:schemeClr val="bg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0.10234</cdr:x>
      <cdr:y>0.46376</cdr:y>
    </cdr:from>
    <cdr:to>
      <cdr:x>0.23153</cdr:x>
      <cdr:y>0.53346</cdr:y>
    </cdr:to>
    <cdr:sp macro="" textlink="">
      <cdr:nvSpPr>
        <cdr:cNvPr id="3" name="TextBox 10"/>
        <cdr:cNvSpPr txBox="1"/>
      </cdr:nvSpPr>
      <cdr:spPr>
        <a:xfrm xmlns:a="http://schemas.openxmlformats.org/drawingml/2006/main">
          <a:off x="774837" y="2252750"/>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dr:relSizeAnchor xmlns:cdr="http://schemas.openxmlformats.org/drawingml/2006/chartDrawing">
    <cdr:from>
      <cdr:x>0.12439</cdr:x>
      <cdr:y>0.52627</cdr:y>
    </cdr:from>
    <cdr:to>
      <cdr:x>0.25359</cdr:x>
      <cdr:y>0.64666</cdr:y>
    </cdr:to>
    <cdr:sp macro="" textlink="">
      <cdr:nvSpPr>
        <cdr:cNvPr id="4" name="TextBox 10"/>
        <cdr:cNvSpPr txBox="1"/>
      </cdr:nvSpPr>
      <cdr:spPr>
        <a:xfrm xmlns:a="http://schemas.openxmlformats.org/drawingml/2006/main">
          <a:off x="941804" y="2556377"/>
          <a:ext cx="978223"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Low Grades</a:t>
          </a:r>
          <a:endParaRPr lang="en-US" sz="1600" b="1" dirty="0">
            <a:solidFill>
              <a:schemeClr val="bg1"/>
            </a:solidFill>
          </a:endParaRPr>
        </a:p>
      </cdr:txBody>
    </cdr:sp>
  </cdr:relSizeAnchor>
  <cdr:relSizeAnchor xmlns:cdr="http://schemas.openxmlformats.org/drawingml/2006/chartDrawing">
    <cdr:from>
      <cdr:x>0.65129</cdr:x>
      <cdr:y>0.31126</cdr:y>
    </cdr:from>
    <cdr:to>
      <cdr:x>0.78049</cdr:x>
      <cdr:y>0.38096</cdr:y>
    </cdr:to>
    <cdr:sp macro="" textlink="">
      <cdr:nvSpPr>
        <cdr:cNvPr id="5" name="TextBox 10"/>
        <cdr:cNvSpPr txBox="1"/>
      </cdr:nvSpPr>
      <cdr:spPr>
        <a:xfrm xmlns:a="http://schemas.openxmlformats.org/drawingml/2006/main">
          <a:off x="4931200" y="1511963"/>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0.0999</cdr:x>
      <cdr:y>0.44455</cdr:y>
    </cdr:from>
    <cdr:to>
      <cdr:x>0.22909</cdr:x>
      <cdr:y>0.59028</cdr:y>
    </cdr:to>
    <cdr:sp macro="" textlink="">
      <cdr:nvSpPr>
        <cdr:cNvPr id="3" name="TextBox 10"/>
        <cdr:cNvSpPr txBox="1"/>
      </cdr:nvSpPr>
      <cdr:spPr>
        <a:xfrm xmlns:a="http://schemas.openxmlformats.org/drawingml/2006/main">
          <a:off x="756380" y="2159427"/>
          <a:ext cx="978147"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Skipped School</a:t>
          </a:r>
          <a:endParaRPr lang="en-US" sz="1200" b="1" dirty="0">
            <a:solidFill>
              <a:schemeClr val="bg1"/>
            </a:solidFill>
          </a:endParaRPr>
        </a:p>
      </cdr:txBody>
    </cdr:sp>
  </cdr:relSizeAnchor>
  <cdr:relSizeAnchor xmlns:cdr="http://schemas.openxmlformats.org/drawingml/2006/chartDrawing">
    <cdr:from>
      <cdr:x>0.28298</cdr:x>
      <cdr:y>0.39299</cdr:y>
    </cdr:from>
    <cdr:to>
      <cdr:x>0.41218</cdr:x>
      <cdr:y>0.53872</cdr:y>
    </cdr:to>
    <cdr:sp macro="" textlink="">
      <cdr:nvSpPr>
        <cdr:cNvPr id="4" name="TextBox 10"/>
        <cdr:cNvSpPr txBox="1"/>
      </cdr:nvSpPr>
      <cdr:spPr>
        <a:xfrm xmlns:a="http://schemas.openxmlformats.org/drawingml/2006/main">
          <a:off x="2142547" y="1908957"/>
          <a:ext cx="978223"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Skipped School</a:t>
          </a:r>
          <a:endParaRPr lang="en-US" sz="1200" b="1" dirty="0">
            <a:solidFill>
              <a:schemeClr val="bg1"/>
            </a:solidFill>
          </a:endParaRPr>
        </a:p>
      </cdr:txBody>
    </cdr:sp>
  </cdr:relSizeAnchor>
  <cdr:relSizeAnchor xmlns:cdr="http://schemas.openxmlformats.org/drawingml/2006/chartDrawing">
    <cdr:from>
      <cdr:x>0.64763</cdr:x>
      <cdr:y>0.25107</cdr:y>
    </cdr:from>
    <cdr:to>
      <cdr:x>0.77683</cdr:x>
      <cdr:y>0.3968</cdr:y>
    </cdr:to>
    <cdr:sp macro="" textlink="">
      <cdr:nvSpPr>
        <cdr:cNvPr id="5" name="TextBox 10"/>
        <cdr:cNvSpPr txBox="1"/>
      </cdr:nvSpPr>
      <cdr:spPr>
        <a:xfrm xmlns:a="http://schemas.openxmlformats.org/drawingml/2006/main">
          <a:off x="4903452" y="1219576"/>
          <a:ext cx="978223"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Skipped School</a:t>
          </a:r>
          <a:endParaRPr lang="en-US" sz="1200" b="1" dirty="0">
            <a:solidFill>
              <a:schemeClr val="bg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0.12927</cdr:x>
      <cdr:y>0.41675</cdr:y>
    </cdr:from>
    <cdr:to>
      <cdr:x>0.25847</cdr:x>
      <cdr:y>0.56248</cdr:y>
    </cdr:to>
    <cdr:sp macro="" textlink="">
      <cdr:nvSpPr>
        <cdr:cNvPr id="4" name="TextBox 10"/>
        <cdr:cNvSpPr txBox="1"/>
      </cdr:nvSpPr>
      <cdr:spPr>
        <a:xfrm xmlns:a="http://schemas.openxmlformats.org/drawingml/2006/main">
          <a:off x="978752" y="2024379"/>
          <a:ext cx="978223"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Skipped School</a:t>
          </a:r>
          <a:endParaRPr lang="en-US" sz="1200" b="1"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0.28786</cdr:x>
      <cdr:y>0.5056</cdr:y>
    </cdr:from>
    <cdr:to>
      <cdr:x>0.41706</cdr:x>
      <cdr:y>0.57529</cdr:y>
    </cdr:to>
    <cdr:sp macro="" textlink="">
      <cdr:nvSpPr>
        <cdr:cNvPr id="4" name="TextBox 10"/>
        <cdr:cNvSpPr txBox="1"/>
      </cdr:nvSpPr>
      <cdr:spPr>
        <a:xfrm xmlns:a="http://schemas.openxmlformats.org/drawingml/2006/main">
          <a:off x="2179492" y="2455950"/>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dr:relSizeAnchor xmlns:cdr="http://schemas.openxmlformats.org/drawingml/2006/chartDrawing">
    <cdr:from>
      <cdr:x>0.65129</cdr:x>
      <cdr:y>0.31126</cdr:y>
    </cdr:from>
    <cdr:to>
      <cdr:x>0.78049</cdr:x>
      <cdr:y>0.38096</cdr:y>
    </cdr:to>
    <cdr:sp macro="" textlink="">
      <cdr:nvSpPr>
        <cdr:cNvPr id="5" name="TextBox 10"/>
        <cdr:cNvSpPr txBox="1"/>
      </cdr:nvSpPr>
      <cdr:spPr>
        <a:xfrm xmlns:a="http://schemas.openxmlformats.org/drawingml/2006/main">
          <a:off x="4931200" y="1511963"/>
          <a:ext cx="978196"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endParaRPr lang="en-US" sz="1600" b="1" dirty="0">
            <a:solidFill>
              <a:schemeClr val="bg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0.12805</cdr:x>
      <cdr:y>0.45286</cdr:y>
    </cdr:from>
    <cdr:to>
      <cdr:x>0.25725</cdr:x>
      <cdr:y>0.59859</cdr:y>
    </cdr:to>
    <cdr:sp macro="" textlink="">
      <cdr:nvSpPr>
        <cdr:cNvPr id="4" name="TextBox 10"/>
        <cdr:cNvSpPr txBox="1"/>
      </cdr:nvSpPr>
      <cdr:spPr>
        <a:xfrm xmlns:a="http://schemas.openxmlformats.org/drawingml/2006/main">
          <a:off x="969516" y="2199776"/>
          <a:ext cx="978223" cy="70788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Have been bullied</a:t>
          </a:r>
          <a:endParaRPr lang="en-US" sz="1200" b="1" dirty="0">
            <a:solidFill>
              <a:schemeClr val="bg1"/>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0.10234</cdr:x>
      <cdr:y>0.48448</cdr:y>
    </cdr:from>
    <cdr:to>
      <cdr:x>0.20794</cdr:x>
      <cdr:y>0.67786</cdr:y>
    </cdr:to>
    <cdr:sp macro="" textlink="">
      <cdr:nvSpPr>
        <cdr:cNvPr id="3" name="TextBox 10"/>
        <cdr:cNvSpPr txBox="1"/>
      </cdr:nvSpPr>
      <cdr:spPr>
        <a:xfrm xmlns:a="http://schemas.openxmlformats.org/drawingml/2006/main">
          <a:off x="774855" y="2236152"/>
          <a:ext cx="799504" cy="89255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Have been bullied</a:t>
          </a:r>
          <a:endParaRPr lang="en-US" sz="1200" b="1" dirty="0">
            <a:solidFill>
              <a:schemeClr val="bg1"/>
            </a:solidFill>
          </a:endParaRPr>
        </a:p>
      </cdr:txBody>
    </cdr:sp>
  </cdr:relSizeAnchor>
  <cdr:relSizeAnchor xmlns:cdr="http://schemas.openxmlformats.org/drawingml/2006/chartDrawing">
    <cdr:from>
      <cdr:x>0.28298</cdr:x>
      <cdr:y>0.5022</cdr:y>
    </cdr:from>
    <cdr:to>
      <cdr:x>0.39214</cdr:x>
      <cdr:y>0.69558</cdr:y>
    </cdr:to>
    <cdr:sp macro="" textlink="">
      <cdr:nvSpPr>
        <cdr:cNvPr id="4" name="TextBox 10"/>
        <cdr:cNvSpPr txBox="1"/>
      </cdr:nvSpPr>
      <cdr:spPr>
        <a:xfrm xmlns:a="http://schemas.openxmlformats.org/drawingml/2006/main">
          <a:off x="2142550" y="2317960"/>
          <a:ext cx="826500" cy="89255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Have been bullied</a:t>
          </a:r>
          <a:endParaRPr lang="en-US" sz="1200" b="1" dirty="0">
            <a:solidFill>
              <a:schemeClr val="bg1"/>
            </a:solidFill>
          </a:endParaRPr>
        </a:p>
      </cdr:txBody>
    </cdr:sp>
  </cdr:relSizeAnchor>
  <cdr:relSizeAnchor xmlns:cdr="http://schemas.openxmlformats.org/drawingml/2006/chartDrawing">
    <cdr:from>
      <cdr:x>0.64885</cdr:x>
      <cdr:y>0.38037</cdr:y>
    </cdr:from>
    <cdr:to>
      <cdr:x>0.75689</cdr:x>
      <cdr:y>0.57375</cdr:y>
    </cdr:to>
    <cdr:sp macro="" textlink="">
      <cdr:nvSpPr>
        <cdr:cNvPr id="5" name="TextBox 10"/>
        <cdr:cNvSpPr txBox="1"/>
      </cdr:nvSpPr>
      <cdr:spPr>
        <a:xfrm xmlns:a="http://schemas.openxmlformats.org/drawingml/2006/main">
          <a:off x="4912690" y="1755616"/>
          <a:ext cx="818031" cy="89255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600" b="1" dirty="0" smtClean="0">
              <a:solidFill>
                <a:schemeClr val="bg1"/>
              </a:solidFill>
            </a:rPr>
            <a:t>Yes</a:t>
          </a:r>
        </a:p>
        <a:p xmlns:a="http://schemas.openxmlformats.org/drawingml/2006/main">
          <a:r>
            <a:rPr lang="en-US" sz="1200" b="1" dirty="0" smtClean="0">
              <a:solidFill>
                <a:schemeClr val="bg1"/>
              </a:solidFill>
            </a:rPr>
            <a:t>Have been bullied</a:t>
          </a:r>
          <a:endParaRPr lang="en-US" sz="1200" b="1"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30" tIns="45716" rIns="91430" bIns="45716" rtlCol="0"/>
          <a:lstStyle>
            <a:lvl1pPr algn="l">
              <a:defRPr sz="1200"/>
            </a:lvl1pPr>
          </a:lstStyle>
          <a:p>
            <a:endParaRPr lang="en-US"/>
          </a:p>
        </p:txBody>
      </p:sp>
      <p:sp>
        <p:nvSpPr>
          <p:cNvPr id="3" name="Date Placeholder 2"/>
          <p:cNvSpPr>
            <a:spLocks noGrp="1"/>
          </p:cNvSpPr>
          <p:nvPr>
            <p:ph type="dt" sz="quarter" idx="1"/>
          </p:nvPr>
        </p:nvSpPr>
        <p:spPr>
          <a:xfrm>
            <a:off x="3963989" y="0"/>
            <a:ext cx="3032125" cy="463550"/>
          </a:xfrm>
          <a:prstGeom prst="rect">
            <a:avLst/>
          </a:prstGeom>
        </p:spPr>
        <p:txBody>
          <a:bodyPr vert="horz" lIns="91430" tIns="45716" rIns="91430" bIns="45716" rtlCol="0"/>
          <a:lstStyle>
            <a:lvl1pPr algn="r">
              <a:defRPr sz="1200"/>
            </a:lvl1pPr>
          </a:lstStyle>
          <a:p>
            <a:fld id="{30EC4205-8B9B-4CF6-BAB9-EAD46B1EF5C0}" type="datetimeFigureOut">
              <a:rPr lang="en-US" smtClean="0"/>
              <a:pPr/>
              <a:t>4/4/2013</a:t>
            </a:fld>
            <a:endParaRPr lang="en-US"/>
          </a:p>
        </p:txBody>
      </p:sp>
      <p:sp>
        <p:nvSpPr>
          <p:cNvPr id="4" name="Footer Placeholder 3"/>
          <p:cNvSpPr>
            <a:spLocks noGrp="1"/>
          </p:cNvSpPr>
          <p:nvPr>
            <p:ph type="ftr" sz="quarter" idx="2"/>
          </p:nvPr>
        </p:nvSpPr>
        <p:spPr>
          <a:xfrm>
            <a:off x="0" y="8818563"/>
            <a:ext cx="3032125" cy="463550"/>
          </a:xfrm>
          <a:prstGeom prst="rect">
            <a:avLst/>
          </a:prstGeom>
        </p:spPr>
        <p:txBody>
          <a:bodyPr vert="horz" lIns="91430" tIns="45716" rIns="91430"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63989" y="8818563"/>
            <a:ext cx="3032125" cy="463550"/>
          </a:xfrm>
          <a:prstGeom prst="rect">
            <a:avLst/>
          </a:prstGeom>
        </p:spPr>
        <p:txBody>
          <a:bodyPr vert="horz" lIns="91430" tIns="45716" rIns="91430" bIns="45716" rtlCol="0" anchor="b"/>
          <a:lstStyle>
            <a:lvl1pPr algn="r">
              <a:defRPr sz="1200"/>
            </a:lvl1pPr>
          </a:lstStyle>
          <a:p>
            <a:fld id="{01E39FE2-FADF-42EF-8B3D-639BFCE0E660}" type="slidenum">
              <a:rPr lang="en-US" smtClean="0"/>
              <a:pPr/>
              <a:t>‹#›</a:t>
            </a:fld>
            <a:endParaRPr lang="en-US"/>
          </a:p>
        </p:txBody>
      </p:sp>
    </p:spTree>
    <p:extLst>
      <p:ext uri="{BB962C8B-B14F-4D97-AF65-F5344CB8AC3E}">
        <p14:creationId xmlns:p14="http://schemas.microsoft.com/office/powerpoint/2010/main" val="581018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2337" cy="464185"/>
          </a:xfrm>
          <a:prstGeom prst="rect">
            <a:avLst/>
          </a:prstGeom>
        </p:spPr>
        <p:txBody>
          <a:bodyPr vert="horz" lIns="93022" tIns="46511" rIns="93022" bIns="46511" rtlCol="0"/>
          <a:lstStyle>
            <a:lvl1pPr algn="l">
              <a:defRPr sz="1200"/>
            </a:lvl1pPr>
          </a:lstStyle>
          <a:p>
            <a:endParaRPr lang="en-US"/>
          </a:p>
        </p:txBody>
      </p:sp>
      <p:sp>
        <p:nvSpPr>
          <p:cNvPr id="3" name="Date Placeholder 2"/>
          <p:cNvSpPr>
            <a:spLocks noGrp="1"/>
          </p:cNvSpPr>
          <p:nvPr>
            <p:ph type="dt" idx="1"/>
          </p:nvPr>
        </p:nvSpPr>
        <p:spPr>
          <a:xfrm>
            <a:off x="3963744" y="1"/>
            <a:ext cx="3032337" cy="464185"/>
          </a:xfrm>
          <a:prstGeom prst="rect">
            <a:avLst/>
          </a:prstGeom>
        </p:spPr>
        <p:txBody>
          <a:bodyPr vert="horz" lIns="93022" tIns="46511" rIns="93022" bIns="46511" rtlCol="0"/>
          <a:lstStyle>
            <a:lvl1pPr algn="r">
              <a:defRPr sz="1200"/>
            </a:lvl1pPr>
          </a:lstStyle>
          <a:p>
            <a:fld id="{F4B477CE-B623-40BE-B39A-92E0146F4BB8}" type="datetimeFigureOut">
              <a:rPr lang="en-US" smtClean="0"/>
              <a:pPr/>
              <a:t>4/4/2013</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22" tIns="46511" rIns="93022" bIns="46511"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22" tIns="46511" rIns="93022" bIns="465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17904"/>
            <a:ext cx="3032337" cy="464185"/>
          </a:xfrm>
          <a:prstGeom prst="rect">
            <a:avLst/>
          </a:prstGeom>
        </p:spPr>
        <p:txBody>
          <a:bodyPr vert="horz" lIns="93022" tIns="46511" rIns="93022" bIns="46511"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22" tIns="46511" rIns="93022" bIns="46511" rtlCol="0" anchor="b"/>
          <a:lstStyle>
            <a:lvl1pPr algn="r">
              <a:defRPr sz="1200"/>
            </a:lvl1pPr>
          </a:lstStyle>
          <a:p>
            <a:fld id="{96C985A5-2175-4095-891A-91CFFB4C239D}" type="slidenum">
              <a:rPr lang="en-US" smtClean="0"/>
              <a:pPr/>
              <a:t>‹#›</a:t>
            </a:fld>
            <a:endParaRPr lang="en-US"/>
          </a:p>
        </p:txBody>
      </p:sp>
    </p:spTree>
    <p:extLst>
      <p:ext uri="{BB962C8B-B14F-4D97-AF65-F5344CB8AC3E}">
        <p14:creationId xmlns:p14="http://schemas.microsoft.com/office/powerpoint/2010/main" val="862566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mtClean="0"/>
          </a:p>
          <a:p>
            <a:r>
              <a:rPr lang="en-US" smtClean="0"/>
              <a:t>The 2012 Healthy Youth Survey was released in March.</a:t>
            </a:r>
            <a:endParaRPr lang="en-US" smtClean="0"/>
          </a:p>
          <a:p>
            <a:endParaRPr lang="en-US"/>
          </a:p>
          <a:p>
            <a:r>
              <a:rPr lang="en-US" smtClean="0"/>
              <a:t>This presentation will focus on a few of the problem behaviors covered by the survey, and some of the links between them.</a:t>
            </a:r>
          </a:p>
          <a:p>
            <a:endParaRPr lang="en-US"/>
          </a:p>
          <a:p>
            <a:endParaRPr lang="en-US"/>
          </a:p>
        </p:txBody>
      </p:sp>
      <p:sp>
        <p:nvSpPr>
          <p:cNvPr id="4" name="Slide Number Placeholder 3"/>
          <p:cNvSpPr>
            <a:spLocks noGrp="1"/>
          </p:cNvSpPr>
          <p:nvPr>
            <p:ph type="sldNum" sz="quarter" idx="10"/>
          </p:nvPr>
        </p:nvSpPr>
        <p:spPr/>
        <p:txBody>
          <a:bodyPr/>
          <a:lstStyle/>
          <a:p>
            <a:fld id="{96C985A5-2175-4095-891A-91CFFB4C239D}" type="slidenum">
              <a:rPr lang="en-US" smtClean="0"/>
              <a:pPr/>
              <a:t>1</a:t>
            </a:fld>
            <a:endParaRPr lang="en-US"/>
          </a:p>
        </p:txBody>
      </p:sp>
    </p:spTree>
    <p:extLst>
      <p:ext uri="{BB962C8B-B14F-4D97-AF65-F5344CB8AC3E}">
        <p14:creationId xmlns:p14="http://schemas.microsoft.com/office/powerpoint/2010/main" val="1127411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look at the 26% of 10</a:t>
            </a:r>
            <a:r>
              <a:rPr lang="en-US" baseline="30000" dirty="0" smtClean="0"/>
              <a:t>th</a:t>
            </a:r>
            <a:r>
              <a:rPr lang="en-US" dirty="0" smtClean="0"/>
              <a:t> graders with self-reported low grades.  The dark blue bars  represent the youth who report substance use, and the orange bar are those who don’t.  The height of the bar represents the low-grade reports. </a:t>
            </a:r>
          </a:p>
          <a:p>
            <a:endParaRPr lang="en-US" dirty="0" smtClean="0"/>
          </a:p>
          <a:p>
            <a:r>
              <a:rPr lang="en-US" dirty="0" smtClean="0"/>
              <a:t>We can see that around half of </a:t>
            </a:r>
            <a:r>
              <a:rPr lang="en-US" smtClean="0"/>
              <a:t>the </a:t>
            </a:r>
            <a:r>
              <a:rPr lang="en-US" smtClean="0"/>
              <a:t>students (40-54%) </a:t>
            </a:r>
            <a:r>
              <a:rPr lang="en-US" dirty="0" smtClean="0"/>
              <a:t>using substances are getting low grades</a:t>
            </a:r>
            <a:r>
              <a:rPr lang="en-US" smtClean="0"/>
              <a:t>.  </a:t>
            </a:r>
            <a:r>
              <a:rPr lang="en-US" smtClean="0"/>
              <a:t>For example, 48</a:t>
            </a:r>
            <a:r>
              <a:rPr lang="en-US" dirty="0" smtClean="0"/>
              <a:t>% of kids who smoke marijuana report low grades.  </a:t>
            </a:r>
          </a:p>
          <a:p>
            <a:endParaRPr lang="en-US" dirty="0" smtClean="0"/>
          </a:p>
          <a:p>
            <a:r>
              <a:rPr lang="en-US" dirty="0" smtClean="0"/>
              <a:t>Kids who DON’T </a:t>
            </a:r>
            <a:r>
              <a:rPr lang="en-US" smtClean="0"/>
              <a:t>use </a:t>
            </a:r>
            <a:r>
              <a:rPr lang="en-US" smtClean="0"/>
              <a:t>substances (the orange bar) </a:t>
            </a:r>
            <a:r>
              <a:rPr lang="en-US" dirty="0" smtClean="0"/>
              <a:t>have lower rates of poor grades.  That is, among kids who don’t report any substance use, only 19% report low grades.  </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look at the relationship between mental health and grades.  The orange bar represents 10</a:t>
            </a:r>
            <a:r>
              <a:rPr lang="en-US" baseline="30000" dirty="0" smtClean="0"/>
              <a:t>th</a:t>
            </a:r>
            <a:r>
              <a:rPr lang="en-US" dirty="0" smtClean="0"/>
              <a:t> graders who did NOT report any mental health issues.</a:t>
            </a:r>
          </a:p>
          <a:p>
            <a:endParaRPr lang="en-US" dirty="0"/>
          </a:p>
          <a:p>
            <a:r>
              <a:rPr lang="en-US" dirty="0" smtClean="0"/>
              <a:t>For kids who reported no mental health challenges, only 21% reported low grades.  36% percent of kids who report depression also report low grades, and 37% who report that they had suicidal thoughts have low grades.  </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Skipping school is fairly common, and gets more so as kids get older.  In 2012, 18% of 10</a:t>
            </a:r>
            <a:r>
              <a:rPr lang="en-US" baseline="30000" dirty="0" smtClean="0"/>
              <a:t>th</a:t>
            </a:r>
            <a:r>
              <a:rPr lang="en-US" dirty="0" smtClean="0"/>
              <a:t> graders report that they skipped school during the past four</a:t>
            </a:r>
            <a:r>
              <a:rPr lang="en-US" baseline="0" dirty="0" smtClean="0"/>
              <a:t> weeks. </a:t>
            </a:r>
          </a:p>
          <a:p>
            <a:endParaRPr lang="en-US" dirty="0" smtClean="0"/>
          </a:p>
          <a:p>
            <a:r>
              <a:rPr lang="en-US" dirty="0" smtClean="0"/>
              <a:t>This slide shows that skipping school is very common among kids who use substances.   </a:t>
            </a:r>
            <a:endParaRPr lang="en-US" baseline="0" dirty="0" smtClean="0"/>
          </a:p>
          <a:p>
            <a:endParaRPr lang="en-US" dirty="0" smtClean="0"/>
          </a:p>
          <a:p>
            <a:r>
              <a:rPr lang="en-US" baseline="0" dirty="0" smtClean="0"/>
              <a:t>First, look at the orange bar:  Only 11% of </a:t>
            </a:r>
            <a:r>
              <a:rPr lang="en-US" baseline="0" smtClean="0"/>
              <a:t>the </a:t>
            </a:r>
            <a:r>
              <a:rPr lang="en-US" baseline="0" smtClean="0"/>
              <a:t>10</a:t>
            </a:r>
            <a:r>
              <a:rPr lang="en-US" baseline="30000" smtClean="0"/>
              <a:t>th</a:t>
            </a:r>
            <a:r>
              <a:rPr lang="en-US" baseline="0" smtClean="0"/>
              <a:t> graders </a:t>
            </a:r>
            <a:r>
              <a:rPr lang="en-US" baseline="0" dirty="0" smtClean="0"/>
              <a:t>who did</a:t>
            </a:r>
            <a:r>
              <a:rPr lang="en-US" dirty="0" smtClean="0"/>
              <a:t> not use any substances </a:t>
            </a:r>
            <a:r>
              <a:rPr lang="en-US" baseline="0" dirty="0" smtClean="0"/>
              <a:t>skipped school.  On the other</a:t>
            </a:r>
            <a:r>
              <a:rPr lang="en-US" dirty="0" smtClean="0"/>
              <a:t> hand, more than half of the kids who reported using pain killers “to get high” also reported skipping school.</a:t>
            </a:r>
            <a:r>
              <a:rPr lang="en-US" baseline="0"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surprisingly, we see the same pattern for kids with poor mental health status.  27% of kids who report depression have skipped school.  </a:t>
            </a:r>
          </a:p>
          <a:p>
            <a:endParaRPr lang="en-US" dirty="0" smtClean="0"/>
          </a:p>
          <a:p>
            <a:r>
              <a:rPr lang="en-US" dirty="0" smtClean="0"/>
              <a:t>Kids who skip school may call attention to themselves in a variety of ways, but what this suggests is that underlying attendance issues could be some mental health issues.</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other problem behaviors on the Healthy Youth Survey.  Our focus here is on antisocial behaviors</a:t>
            </a:r>
            <a:r>
              <a:rPr lang="en-US" smtClean="0"/>
              <a:t>, </a:t>
            </a:r>
            <a:r>
              <a:rPr lang="en-US" smtClean="0"/>
              <a:t>and in this slide we </a:t>
            </a:r>
            <a:r>
              <a:rPr lang="en-US" dirty="0" smtClean="0"/>
              <a:t>have a question about being bullied, but not a question about bullying someone else.  </a:t>
            </a:r>
          </a:p>
          <a:p>
            <a:endParaRPr lang="en-US" dirty="0"/>
          </a:p>
          <a:p>
            <a:r>
              <a:rPr lang="en-US" dirty="0" smtClean="0"/>
              <a:t>The question reads:  A student is being bullied when another student, or group of students, say or do nasty or unpleasant thing to him or her.  It is also bullying when a student is teased repeatedly in a way he or she doesn’t like.”</a:t>
            </a:r>
          </a:p>
          <a:p>
            <a:endParaRPr lang="en-US" dirty="0"/>
          </a:p>
          <a:p>
            <a:r>
              <a:rPr lang="en-US" dirty="0" smtClean="0"/>
              <a:t>About 30% of 6</a:t>
            </a:r>
            <a:r>
              <a:rPr lang="en-US" baseline="30000" dirty="0" smtClean="0"/>
              <a:t>th</a:t>
            </a:r>
            <a:r>
              <a:rPr lang="en-US" dirty="0" smtClean="0"/>
              <a:t> graders, and 31% of 8</a:t>
            </a:r>
            <a:r>
              <a:rPr lang="en-US" baseline="30000" dirty="0" smtClean="0"/>
              <a:t>th</a:t>
            </a:r>
            <a:r>
              <a:rPr lang="en-US" dirty="0" smtClean="0"/>
              <a:t> graders say they have been bullied in the past 30 days.  By 10</a:t>
            </a:r>
            <a:r>
              <a:rPr lang="en-US" baseline="30000" dirty="0" smtClean="0"/>
              <a:t>th</a:t>
            </a:r>
            <a:r>
              <a:rPr lang="en-US" dirty="0" smtClean="0"/>
              <a:t> grade, bullying is less common---but still,  1 out of 4 students say they have been bullied.  </a:t>
            </a:r>
          </a:p>
          <a:p>
            <a:endParaRPr lang="en-US" dirty="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won’t be surprised to see that bullying is related to mental health challenges.</a:t>
            </a:r>
          </a:p>
          <a:p>
            <a:endParaRPr lang="en-US" dirty="0"/>
          </a:p>
          <a:p>
            <a:r>
              <a:rPr lang="en-US" dirty="0" smtClean="0"/>
              <a:t>The orange bar represents kids who have NOT reported poor mental health.  Of those 10</a:t>
            </a:r>
            <a:r>
              <a:rPr lang="en-US" baseline="30000" dirty="0" smtClean="0"/>
              <a:t>th</a:t>
            </a:r>
            <a:r>
              <a:rPr lang="en-US" dirty="0" smtClean="0"/>
              <a:t> graders, 17% report being bullied.</a:t>
            </a:r>
          </a:p>
          <a:p>
            <a:endParaRPr lang="en-US" dirty="0"/>
          </a:p>
          <a:p>
            <a:r>
              <a:rPr lang="en-US" dirty="0" smtClean="0"/>
              <a:t>But 10</a:t>
            </a:r>
            <a:r>
              <a:rPr lang="en-US" baseline="30000" dirty="0" smtClean="0"/>
              <a:t>th</a:t>
            </a:r>
            <a:r>
              <a:rPr lang="en-US" dirty="0" smtClean="0"/>
              <a:t> graders who have had depressive feelings (the first blue bar)---40% of them report being bullied.  And 47% of kids who have had suicidal thoughts have been bullied in the past 30 days.</a:t>
            </a:r>
          </a:p>
          <a:p>
            <a:endParaRPr lang="en-US" dirty="0"/>
          </a:p>
          <a:p>
            <a:r>
              <a:rPr lang="en-US" dirty="0" smtClean="0"/>
              <a:t>This helps us to understand why bullying is such an important issue.</a:t>
            </a:r>
          </a:p>
          <a:p>
            <a:endParaRPr lang="en-US" dirty="0"/>
          </a:p>
          <a:p>
            <a:r>
              <a:rPr lang="en-US" dirty="0" smtClean="0"/>
              <a:t>There’s more:  the next slide looks at the relationship between bullying and substance use.</a:t>
            </a:r>
          </a:p>
          <a:p>
            <a:endParaRPr lang="en-US" dirty="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15</a:t>
            </a:fld>
            <a:endParaRPr lang="en-US"/>
          </a:p>
        </p:txBody>
      </p:sp>
    </p:spTree>
    <p:extLst>
      <p:ext uri="{BB962C8B-B14F-4D97-AF65-F5344CB8AC3E}">
        <p14:creationId xmlns:p14="http://schemas.microsoft.com/office/powerpoint/2010/main" val="3177332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see that among kids (10</a:t>
            </a:r>
            <a:r>
              <a:rPr lang="en-US" baseline="30000" dirty="0" smtClean="0"/>
              <a:t>th</a:t>
            </a:r>
            <a:r>
              <a:rPr lang="en-US" dirty="0" smtClean="0"/>
              <a:t> graders) who use alcohol, 32% have been bullied.</a:t>
            </a:r>
          </a:p>
          <a:p>
            <a:endParaRPr lang="en-US" dirty="0"/>
          </a:p>
          <a:p>
            <a:r>
              <a:rPr lang="en-US" dirty="0" smtClean="0"/>
              <a:t>That number climbs to 41% among kids who use pain killers.</a:t>
            </a:r>
          </a:p>
          <a:p>
            <a:endParaRPr lang="en-US" dirty="0"/>
          </a:p>
          <a:p>
            <a:r>
              <a:rPr lang="en-US" dirty="0" smtClean="0"/>
              <a:t>For kids who do NOT use substances, 22% have been bullied.</a:t>
            </a:r>
          </a:p>
          <a:p>
            <a:endParaRPr lang="en-US" dirty="0"/>
          </a:p>
          <a:p>
            <a:endParaRPr lang="en-US" dirty="0" smtClean="0"/>
          </a:p>
          <a:p>
            <a:r>
              <a:rPr lang="en-US" dirty="0" smtClean="0"/>
              <a:t>Let’s move on to an issue that has been much in the news.</a:t>
            </a:r>
          </a:p>
          <a:p>
            <a:endParaRPr lang="en-US" dirty="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16</a:t>
            </a:fld>
            <a:endParaRPr lang="en-US"/>
          </a:p>
        </p:txBody>
      </p:sp>
    </p:spTree>
    <p:extLst>
      <p:ext uri="{BB962C8B-B14F-4D97-AF65-F5344CB8AC3E}">
        <p14:creationId xmlns:p14="http://schemas.microsoft.com/office/powerpoint/2010/main" val="4150736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speaks for itself.  </a:t>
            </a:r>
          </a:p>
          <a:p>
            <a:r>
              <a:rPr lang="en-US" dirty="0" smtClean="0"/>
              <a:t>Almost one out of every five 10</a:t>
            </a:r>
            <a:r>
              <a:rPr lang="en-US" baseline="30000" dirty="0" smtClean="0"/>
              <a:t>th</a:t>
            </a:r>
            <a:r>
              <a:rPr lang="en-US" dirty="0" smtClean="0"/>
              <a:t> graders say that it would be easy to get  a handgun.</a:t>
            </a:r>
          </a:p>
          <a:p>
            <a:endParaRPr lang="en-US" dirty="0"/>
          </a:p>
          <a:p>
            <a:r>
              <a:rPr lang="en-US" dirty="0" smtClean="0"/>
              <a:t>That number has remained fairly consistent.</a:t>
            </a:r>
          </a:p>
          <a:p>
            <a:r>
              <a:rPr lang="en-US" dirty="0" smtClean="0"/>
              <a:t>What do we know about these kids?</a:t>
            </a:r>
          </a:p>
          <a:p>
            <a:endParaRPr lang="en-US" dirty="0"/>
          </a:p>
          <a:p>
            <a:r>
              <a:rPr lang="en-US" smtClean="0"/>
              <a:t>The survey does not ask about carrying a gun specifically, but it does ask about carrying a weapon---among which is a gun---specifically for self defense or for a possible fight.</a:t>
            </a:r>
          </a:p>
          <a:p>
            <a:endParaRPr lang="en-US"/>
          </a:p>
          <a:p>
            <a:r>
              <a:rPr lang="en-US" smtClean="0"/>
              <a:t>Next </a:t>
            </a:r>
            <a:r>
              <a:rPr lang="en-US" dirty="0" smtClean="0"/>
              <a:t>slide.</a:t>
            </a:r>
          </a:p>
          <a:p>
            <a:endParaRPr lang="en-US" dirty="0"/>
          </a:p>
          <a:p>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17</a:t>
            </a:fld>
            <a:endParaRPr lang="en-US"/>
          </a:p>
        </p:txBody>
      </p:sp>
    </p:spTree>
    <p:extLst>
      <p:ext uri="{BB962C8B-B14F-4D97-AF65-F5344CB8AC3E}">
        <p14:creationId xmlns:p14="http://schemas.microsoft.com/office/powerpoint/2010/main" val="1122738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Starting with the orange bar again, among kids who do NOT use substances, only 5</a:t>
            </a:r>
            <a:r>
              <a:rPr lang="en-US" smtClean="0"/>
              <a:t>% </a:t>
            </a:r>
            <a:r>
              <a:rPr lang="en-US" smtClean="0"/>
              <a:t>report that they have carried a weapon.</a:t>
            </a:r>
            <a:endParaRPr lang="en-US" dirty="0" smtClean="0"/>
          </a:p>
          <a:p>
            <a:endParaRPr lang="en-US" dirty="0"/>
          </a:p>
          <a:p>
            <a:r>
              <a:rPr lang="en-US" dirty="0" smtClean="0"/>
              <a:t>Among kids who use alcohol or marijuana the number is over 20%, and for those who use tobacco or pain killers, it’s over 30%.</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18</a:t>
            </a:fld>
            <a:endParaRPr lang="en-US"/>
          </a:p>
        </p:txBody>
      </p:sp>
    </p:spTree>
    <p:extLst>
      <p:ext uri="{BB962C8B-B14F-4D97-AF65-F5344CB8AC3E}">
        <p14:creationId xmlns:p14="http://schemas.microsoft.com/office/powerpoint/2010/main" val="2181798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Kids </a:t>
            </a:r>
            <a:r>
              <a:rPr lang="en-US" dirty="0" smtClean="0"/>
              <a:t>with mental health issues are two to three times more likely to carry a weapon.</a:t>
            </a:r>
          </a:p>
          <a:p>
            <a:endParaRPr lang="en-US" dirty="0"/>
          </a:p>
          <a:p>
            <a:r>
              <a:rPr lang="en-US" dirty="0" smtClean="0"/>
              <a:t>The “take home” message in all of this is not new:  all of these behaviors we are looking at interfere with normal healthy development.  But they are all related.  We do not know from these data what the causal relationships are---does being depressed lead to weapon carrying, or do kids who are carrying a weapon have reasons to be depressed?  Or is there yet another linking condition?  Could it be bullying?  </a:t>
            </a:r>
          </a:p>
          <a:p>
            <a:endParaRPr lang="en-US" dirty="0"/>
          </a:p>
          <a:p>
            <a:r>
              <a:rPr lang="en-US" dirty="0" smtClean="0"/>
              <a:t>The point is that these behaviors are risk factors for each other.  </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19</a:t>
            </a:fld>
            <a:endParaRPr lang="en-US"/>
          </a:p>
        </p:txBody>
      </p:sp>
    </p:spTree>
    <p:extLst>
      <p:ext uri="{BB962C8B-B14F-4D97-AF65-F5344CB8AC3E}">
        <p14:creationId xmlns:p14="http://schemas.microsoft.com/office/powerpoint/2010/main" val="185103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In kids, substance use rarely presents as a single, simple problem---it is often linked to other behaviors.  In order for prevention efforts to be successful, we need to understand those links, and to address them.</a:t>
            </a:r>
          </a:p>
          <a:p>
            <a:endParaRPr lang="en-US"/>
          </a:p>
          <a:p>
            <a:r>
              <a:rPr lang="en-US" smtClean="0"/>
              <a:t>These links are reflected in this list of partners who support the Healthy Youth Survey.  Each of these state partners focus on a different set of youth development issues.  By working together we have developed a survey that addresses many aspects of adolescent behavioral health.  Thus, the survey lays the groundwork for your local partnership---information that you use to reach a wide variety of stakeholders.</a:t>
            </a:r>
            <a:endParaRPr lang="en-US"/>
          </a:p>
        </p:txBody>
      </p:sp>
      <p:sp>
        <p:nvSpPr>
          <p:cNvPr id="4" name="Slide Number Placeholder 3"/>
          <p:cNvSpPr>
            <a:spLocks noGrp="1"/>
          </p:cNvSpPr>
          <p:nvPr>
            <p:ph type="sldNum" sz="quarter" idx="10"/>
          </p:nvPr>
        </p:nvSpPr>
        <p:spPr/>
        <p:txBody>
          <a:bodyPr/>
          <a:lstStyle/>
          <a:p>
            <a:fld id="{96C985A5-2175-4095-891A-91CFFB4C239D}" type="slidenum">
              <a:rPr lang="en-US" smtClean="0"/>
              <a:pPr/>
              <a:t>2</a:t>
            </a:fld>
            <a:endParaRPr lang="en-US"/>
          </a:p>
        </p:txBody>
      </p:sp>
    </p:spTree>
    <p:extLst>
      <p:ext uri="{BB962C8B-B14F-4D97-AF65-F5344CB8AC3E}">
        <p14:creationId xmlns:p14="http://schemas.microsoft.com/office/powerpoint/2010/main" val="4455161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fact sheets on AskHYS.net have the 2012 data in them, so you can report on some of these behaviors easily.</a:t>
            </a:r>
          </a:p>
          <a:p>
            <a:endParaRPr lang="en-US" dirty="0"/>
          </a:p>
          <a:p>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20</a:t>
            </a:fld>
            <a:endParaRPr lang="en-US"/>
          </a:p>
        </p:txBody>
      </p:sp>
    </p:spTree>
    <p:extLst>
      <p:ext uri="{BB962C8B-B14F-4D97-AF65-F5344CB8AC3E}">
        <p14:creationId xmlns:p14="http://schemas.microsoft.com/office/powerpoint/2010/main" val="3761779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best good news of the Healthy Youth Survey is that alcohol and tobacco have continued their downward trends!</a:t>
            </a:r>
          </a:p>
          <a:p>
            <a:endParaRPr lang="en-US" dirty="0"/>
          </a:p>
          <a:p>
            <a:r>
              <a:rPr lang="en-US" smtClean="0"/>
              <a:t>The four lines in this graph represent </a:t>
            </a:r>
            <a:r>
              <a:rPr lang="en-US" dirty="0" smtClean="0"/>
              <a:t>the four </a:t>
            </a:r>
            <a:r>
              <a:rPr lang="en-US" smtClean="0"/>
              <a:t>grades </a:t>
            </a:r>
            <a:r>
              <a:rPr lang="en-US" smtClean="0"/>
              <a:t>included in the survey.  </a:t>
            </a:r>
            <a:r>
              <a:rPr lang="en-US" dirty="0" smtClean="0"/>
              <a:t>The table on the left </a:t>
            </a:r>
            <a:r>
              <a:rPr lang="en-US" smtClean="0"/>
              <a:t>has </a:t>
            </a:r>
            <a:r>
              <a:rPr lang="en-US" smtClean="0"/>
              <a:t>date for the 10</a:t>
            </a:r>
            <a:r>
              <a:rPr lang="en-US" baseline="30000" smtClean="0"/>
              <a:t>th</a:t>
            </a:r>
            <a:r>
              <a:rPr lang="en-US" smtClean="0"/>
              <a:t> </a:t>
            </a:r>
            <a:r>
              <a:rPr lang="en-US" dirty="0" smtClean="0"/>
              <a:t>grade data </a:t>
            </a:r>
            <a:r>
              <a:rPr lang="en-US" smtClean="0"/>
              <a:t>from </a:t>
            </a:r>
            <a:r>
              <a:rPr lang="en-US" smtClean="0"/>
              <a:t>1998-2012</a:t>
            </a:r>
            <a:r>
              <a:rPr lang="en-US" dirty="0" smtClean="0"/>
              <a:t>.</a:t>
            </a:r>
          </a:p>
          <a:p>
            <a:endParaRPr lang="en-US" dirty="0" smtClean="0"/>
          </a:p>
          <a:p>
            <a:r>
              <a:rPr lang="en-US" dirty="0" smtClean="0"/>
              <a:t>Here we see that in all grades alcohol use is down, and quite dramatically if you look back at 1998 and 2000.  </a:t>
            </a:r>
          </a:p>
          <a:p>
            <a:endParaRPr lang="en-US" dirty="0"/>
          </a:p>
          <a:p>
            <a:r>
              <a:rPr lang="en-US" dirty="0" smtClean="0"/>
              <a:t>The very </a:t>
            </a:r>
            <a:r>
              <a:rPr lang="en-US" smtClean="0"/>
              <a:t>best </a:t>
            </a:r>
            <a:r>
              <a:rPr lang="en-US" smtClean="0"/>
              <a:t>news for the Washington prevention field is </a:t>
            </a:r>
            <a:r>
              <a:rPr lang="en-US" dirty="0" smtClean="0"/>
              <a:t>the rate for 10</a:t>
            </a:r>
            <a:r>
              <a:rPr lang="en-US" baseline="30000" dirty="0" smtClean="0"/>
              <a:t>th</a:t>
            </a:r>
            <a:r>
              <a:rPr lang="en-US" dirty="0" smtClean="0"/>
              <a:t> grade alcohol use</a:t>
            </a:r>
            <a:r>
              <a:rPr lang="en-US" smtClean="0"/>
              <a:t>. </a:t>
            </a:r>
            <a:r>
              <a:rPr lang="en-US" smtClean="0"/>
              <a:t>Look at the second </a:t>
            </a:r>
            <a:r>
              <a:rPr lang="en-US" dirty="0" smtClean="0"/>
              <a:t>line from </a:t>
            </a:r>
            <a:r>
              <a:rPr lang="en-US" smtClean="0"/>
              <a:t>the </a:t>
            </a:r>
            <a:r>
              <a:rPr lang="en-US" smtClean="0"/>
              <a:t>top.  Between 2002 and 2004, </a:t>
            </a:r>
            <a:r>
              <a:rPr lang="en-US" dirty="0" smtClean="0"/>
              <a:t>10</a:t>
            </a:r>
            <a:r>
              <a:rPr lang="en-US" baseline="30000" dirty="0" smtClean="0"/>
              <a:t>th</a:t>
            </a:r>
            <a:r>
              <a:rPr lang="en-US" dirty="0" smtClean="0"/>
              <a:t> grade alcohol </a:t>
            </a:r>
            <a:r>
              <a:rPr lang="en-US" smtClean="0"/>
              <a:t>use </a:t>
            </a:r>
            <a:r>
              <a:rPr lang="en-US" smtClean="0"/>
              <a:t>increased </a:t>
            </a:r>
            <a:r>
              <a:rPr lang="en-US" dirty="0" smtClean="0"/>
              <a:t>by more than 3 percentage points.   As we can see, since 2008 there has been a </a:t>
            </a:r>
            <a:r>
              <a:rPr lang="en-US" smtClean="0"/>
              <a:t>steady </a:t>
            </a:r>
            <a:r>
              <a:rPr lang="en-US" smtClean="0"/>
              <a:t>decline.  This is a </a:t>
            </a:r>
            <a:r>
              <a:rPr lang="en-US" dirty="0" smtClean="0"/>
              <a:t>drop of 22 percentage points since 1998.</a:t>
            </a:r>
          </a:p>
          <a:p>
            <a:endParaRPr lang="en-US" dirty="0"/>
          </a:p>
          <a:p>
            <a:r>
              <a:rPr lang="en-US" dirty="0" smtClean="0"/>
              <a:t>You may be interested to know that alcohol use among youth has been down across the country---so it’s hard to say that the change we see in this graph is due to </a:t>
            </a:r>
            <a:r>
              <a:rPr lang="en-US" smtClean="0"/>
              <a:t>our </a:t>
            </a:r>
            <a:r>
              <a:rPr lang="en-US" smtClean="0"/>
              <a:t>statewide focus on alcohol.  But </a:t>
            </a:r>
            <a:r>
              <a:rPr lang="en-US" dirty="0" smtClean="0"/>
              <a:t>in fact, the decline in the 10</a:t>
            </a:r>
            <a:r>
              <a:rPr lang="en-US" baseline="30000" dirty="0" smtClean="0"/>
              <a:t>th</a:t>
            </a:r>
            <a:r>
              <a:rPr lang="en-US" dirty="0" smtClean="0"/>
              <a:t> grade rate is </a:t>
            </a:r>
            <a:r>
              <a:rPr lang="en-US" u="sng" dirty="0" smtClean="0"/>
              <a:t>better</a:t>
            </a:r>
            <a:r>
              <a:rPr lang="en-US" dirty="0" smtClean="0"/>
              <a:t> than the </a:t>
            </a:r>
            <a:r>
              <a:rPr lang="en-US" smtClean="0"/>
              <a:t>national </a:t>
            </a:r>
            <a:r>
              <a:rPr lang="en-US" smtClean="0"/>
              <a:t>average---and this DOES suggest that we are doing something right.</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3</a:t>
            </a:fld>
            <a:endParaRPr lang="en-US"/>
          </a:p>
        </p:txBody>
      </p:sp>
    </p:spTree>
    <p:extLst>
      <p:ext uri="{BB962C8B-B14F-4D97-AF65-F5344CB8AC3E}">
        <p14:creationId xmlns:p14="http://schemas.microsoft.com/office/powerpoint/2010/main" val="614582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2004 there is a slow increase in the use of marijuana among 10</a:t>
            </a:r>
            <a:r>
              <a:rPr lang="en-US" baseline="30000" dirty="0" smtClean="0"/>
              <a:t>th</a:t>
            </a:r>
            <a:r>
              <a:rPr lang="en-US" dirty="0" smtClean="0"/>
              <a:t> and 12</a:t>
            </a:r>
            <a:r>
              <a:rPr lang="en-US" baseline="30000" dirty="0" smtClean="0"/>
              <a:t>th</a:t>
            </a:r>
            <a:r>
              <a:rPr lang="en-US" dirty="0" smtClean="0"/>
              <a:t> graders, and since 2006 an increase among 8</a:t>
            </a:r>
            <a:r>
              <a:rPr lang="en-US" baseline="30000" dirty="0" smtClean="0"/>
              <a:t>th</a:t>
            </a:r>
            <a:r>
              <a:rPr lang="en-US" dirty="0" smtClean="0"/>
              <a:t> graders.  </a:t>
            </a:r>
          </a:p>
          <a:p>
            <a:endParaRPr lang="en-US" dirty="0" smtClean="0"/>
          </a:p>
          <a:p>
            <a:r>
              <a:rPr lang="en-US" dirty="0" smtClean="0"/>
              <a:t>Happily, these trends seem to have flattened out---but a closer look will stem our “happiness”.</a:t>
            </a:r>
          </a:p>
          <a:p>
            <a:endParaRPr lang="en-US" dirty="0" smtClean="0"/>
          </a:p>
          <a:p>
            <a:r>
              <a:rPr lang="en-US" smtClean="0"/>
              <a:t>Among </a:t>
            </a:r>
            <a:r>
              <a:rPr lang="en-US" dirty="0" smtClean="0"/>
              <a:t>10</a:t>
            </a:r>
            <a:r>
              <a:rPr lang="en-US" baseline="30000" dirty="0" smtClean="0"/>
              <a:t>th</a:t>
            </a:r>
            <a:r>
              <a:rPr lang="en-US" dirty="0" smtClean="0"/>
              <a:t> graders</a:t>
            </a:r>
            <a:r>
              <a:rPr lang="en-US" smtClean="0"/>
              <a:t>, </a:t>
            </a:r>
            <a:r>
              <a:rPr lang="en-US" smtClean="0"/>
              <a:t>there was a </a:t>
            </a:r>
            <a:r>
              <a:rPr lang="en-US" smtClean="0"/>
              <a:t>slight </a:t>
            </a:r>
            <a:r>
              <a:rPr lang="en-US" u="sng" smtClean="0"/>
              <a:t>decline</a:t>
            </a:r>
            <a:r>
              <a:rPr lang="en-US" smtClean="0"/>
              <a:t> in marijuana use.  (That decline is not statistically significant.)   If you go into the survey data you can look at levels of use---the number of days during the past 30 days.  The </a:t>
            </a:r>
            <a:r>
              <a:rPr lang="en-US" dirty="0" smtClean="0"/>
              <a:t>percent of youth who report using marijuana often (“10 or more </a:t>
            </a:r>
            <a:r>
              <a:rPr lang="en-US" smtClean="0"/>
              <a:t>days</a:t>
            </a:r>
            <a:r>
              <a:rPr lang="en-US" smtClean="0"/>
              <a:t>”) in 2010 </a:t>
            </a:r>
            <a:r>
              <a:rPr lang="en-US" dirty="0" smtClean="0"/>
              <a:t>that rate was </a:t>
            </a:r>
            <a:r>
              <a:rPr lang="en-US" smtClean="0"/>
              <a:t>6.2</a:t>
            </a:r>
            <a:r>
              <a:rPr lang="en-US" smtClean="0"/>
              <a:t>%.  In 2012 that rate was 6.4%.  In other words, when </a:t>
            </a:r>
            <a:r>
              <a:rPr lang="en-US" u="sng" dirty="0" smtClean="0"/>
              <a:t>overall</a:t>
            </a:r>
            <a:r>
              <a:rPr lang="en-US" dirty="0" smtClean="0"/>
              <a:t> use was a bit down, the 10-or-more-days use </a:t>
            </a:r>
            <a:r>
              <a:rPr lang="en-US" smtClean="0"/>
              <a:t>was </a:t>
            </a:r>
            <a:r>
              <a:rPr lang="en-US" smtClean="0"/>
              <a:t>a </a:t>
            </a:r>
            <a:r>
              <a:rPr lang="en-US" dirty="0" smtClean="0"/>
              <a:t>bit up.</a:t>
            </a:r>
          </a:p>
          <a:p>
            <a:endParaRPr lang="en-US" dirty="0" smtClean="0"/>
          </a:p>
          <a:p>
            <a:r>
              <a:rPr lang="en-US" dirty="0" smtClean="0"/>
              <a:t>Also of concern are the issues we see in the next two slides.</a:t>
            </a:r>
          </a:p>
          <a:p>
            <a:endParaRPr lang="en-US" dirty="0" smtClean="0"/>
          </a:p>
        </p:txBody>
      </p:sp>
      <p:sp>
        <p:nvSpPr>
          <p:cNvPr id="4" name="Slide Number Placeholder 3"/>
          <p:cNvSpPr>
            <a:spLocks noGrp="1"/>
          </p:cNvSpPr>
          <p:nvPr>
            <p:ph type="sldNum" sz="quarter" idx="10"/>
          </p:nvPr>
        </p:nvSpPr>
        <p:spPr/>
        <p:txBody>
          <a:bodyPr/>
          <a:lstStyle/>
          <a:p>
            <a:fld id="{96C985A5-2175-4095-891A-91CFFB4C239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Attitudes toward marijuana use have been changing.  This slide shows the trends in answer to the question, How wrong do YOU think it is for someone your age to smoke marijuana.  </a:t>
            </a:r>
          </a:p>
          <a:p>
            <a:endParaRPr lang="en-US" dirty="0" smtClean="0"/>
          </a:p>
          <a:p>
            <a:r>
              <a:rPr lang="en-US" dirty="0" smtClean="0"/>
              <a:t>[the answer options are:  Very wrong, wrong, a little bit wrong, and not wrong at all.]  The lines represent the kids who answer “a little bit wrong” plus the kids who answer “not wrong at all”.</a:t>
            </a:r>
          </a:p>
          <a:p>
            <a:endParaRPr lang="en-US" dirty="0" smtClean="0"/>
          </a:p>
          <a:p>
            <a:r>
              <a:rPr lang="en-US" dirty="0" smtClean="0"/>
              <a:t>The trends indicate that a growing percent of youth do not think marijuana use by kids is </a:t>
            </a:r>
            <a:r>
              <a:rPr lang="en-US" i="1" dirty="0" smtClean="0"/>
              <a:t>all that wrong….</a:t>
            </a:r>
            <a:endParaRPr lang="en-US" dirty="0" smtClean="0"/>
          </a:p>
          <a:p>
            <a:endParaRPr lang="en-US" dirty="0" smtClean="0"/>
          </a:p>
          <a:p>
            <a:r>
              <a:rPr lang="en-US" dirty="0" smtClean="0"/>
              <a:t>In 2004, 23% of 10</a:t>
            </a:r>
            <a:r>
              <a:rPr lang="en-US" baseline="30000" dirty="0" smtClean="0"/>
              <a:t>th</a:t>
            </a:r>
            <a:r>
              <a:rPr lang="en-US" dirty="0" smtClean="0"/>
              <a:t> graders answered  either “a little bit wrong” or “not wrong at all”.    By 2012 that number had grown to 32% of 10</a:t>
            </a:r>
            <a:r>
              <a:rPr lang="en-US" baseline="30000" dirty="0" smtClean="0"/>
              <a:t>th</a:t>
            </a:r>
            <a:r>
              <a:rPr lang="en-US" dirty="0" smtClean="0"/>
              <a:t> graders.</a:t>
            </a:r>
          </a:p>
          <a:p>
            <a:endParaRPr lang="en-US" dirty="0" smtClean="0"/>
          </a:p>
        </p:txBody>
      </p:sp>
      <p:sp>
        <p:nvSpPr>
          <p:cNvPr id="4" name="Slide Number Placeholder 3"/>
          <p:cNvSpPr>
            <a:spLocks noGrp="1"/>
          </p:cNvSpPr>
          <p:nvPr>
            <p:ph type="sldNum" sz="quarter" idx="10"/>
          </p:nvPr>
        </p:nvSpPr>
        <p:spPr/>
        <p:txBody>
          <a:bodyPr/>
          <a:lstStyle/>
          <a:p>
            <a:fld id="{96C985A5-2175-4095-891A-91CFFB4C239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graph we see the trends in youth perception of the risk of harm.  Specifically, the question asks, “How much do you think people risk harming themselves if they---Smoke marijuana regularly (at least once or twice a week)?”</a:t>
            </a:r>
          </a:p>
          <a:p>
            <a:endParaRPr lang="en-US" dirty="0" smtClean="0"/>
          </a:p>
          <a:p>
            <a:r>
              <a:rPr lang="en-US" dirty="0" smtClean="0"/>
              <a:t>The trend lines show the percent of youth who answer that question with “slight risk” or “no risk”.  Since 2006, the rate among 10</a:t>
            </a:r>
            <a:r>
              <a:rPr lang="en-US" baseline="30000" dirty="0" smtClean="0"/>
              <a:t>th</a:t>
            </a:r>
            <a:r>
              <a:rPr lang="en-US" dirty="0" smtClean="0"/>
              <a:t> graders has grown </a:t>
            </a:r>
            <a:r>
              <a:rPr lang="en-US" smtClean="0"/>
              <a:t>from </a:t>
            </a:r>
            <a:r>
              <a:rPr lang="en-US" smtClean="0"/>
              <a:t>18% </a:t>
            </a:r>
            <a:r>
              <a:rPr lang="en-US" dirty="0" smtClean="0"/>
              <a:t>to 30%, and among seniors from 21% to 39%.  </a:t>
            </a:r>
          </a:p>
          <a:p>
            <a:endParaRPr lang="en-US" dirty="0"/>
          </a:p>
          <a:p>
            <a:r>
              <a:rPr lang="en-US" dirty="0" smtClean="0"/>
              <a:t>The last two graphs are clear indicators that the attitudes among youth are growing more tolerant of marijuana---that is, fewer youth think it is wrong for kids their age </a:t>
            </a:r>
            <a:r>
              <a:rPr lang="en-US" smtClean="0"/>
              <a:t>to </a:t>
            </a:r>
            <a:r>
              <a:rPr lang="en-US" smtClean="0"/>
              <a:t>use </a:t>
            </a:r>
            <a:r>
              <a:rPr lang="en-US" dirty="0" smtClean="0"/>
              <a:t>marijuana, and few think there is a great risk of harm posed by marijuana use</a:t>
            </a:r>
            <a:r>
              <a:rPr lang="en-US" smtClean="0"/>
              <a:t>.   </a:t>
            </a:r>
            <a:endParaRPr lang="en-US" smtClean="0"/>
          </a:p>
          <a:p>
            <a:endParaRPr lang="en-US"/>
          </a:p>
          <a:p>
            <a:endParaRPr lang="en-US" smtClean="0"/>
          </a:p>
          <a:p>
            <a:r>
              <a:rPr lang="en-US" smtClean="0"/>
              <a:t>Now we will look at the possible links between substance use and mental health.</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Mental health problems present a challenge for youth and for the adults who care about them.  For one thing, kids often keep their darkest thoughts to themselves, and adults may not notice warning signs.</a:t>
            </a:r>
          </a:p>
          <a:p>
            <a:endParaRPr lang="en-US" dirty="0" smtClean="0"/>
          </a:p>
          <a:p>
            <a:r>
              <a:rPr lang="en-US" dirty="0" smtClean="0"/>
              <a:t>Although an anonymous survey does not help us to identify individual youth, it does help to bring the issue to our attention---and then perhaps to expand our efforts for screening</a:t>
            </a:r>
            <a:r>
              <a:rPr lang="en-US" smtClean="0"/>
              <a:t>.   </a:t>
            </a:r>
            <a:r>
              <a:rPr lang="en-US" smtClean="0"/>
              <a:t>And it encourages us to look at links (or co-occurrence) of problem behaviors.</a:t>
            </a:r>
            <a:endParaRPr lang="en-US" dirty="0" smtClean="0"/>
          </a:p>
          <a:p>
            <a:endParaRPr lang="en-US" dirty="0" smtClean="0"/>
          </a:p>
          <a:p>
            <a:r>
              <a:rPr lang="en-US" dirty="0" smtClean="0"/>
              <a:t>One question in the Healthy Youth Survey  emulates the diagnostic criteria for depression:  “During the past 12 months, did you ever feel so sad or hopeless almost every day for two weeks or more in a row that you stopped doing some usual activities?”</a:t>
            </a:r>
          </a:p>
          <a:p>
            <a:endParaRPr lang="en-US" dirty="0" smtClean="0"/>
          </a:p>
          <a:p>
            <a:r>
              <a:rPr lang="en-US" dirty="0" smtClean="0"/>
              <a:t>The survey also asks youth if they have had thoughts </a:t>
            </a:r>
            <a:r>
              <a:rPr lang="en-US" smtClean="0"/>
              <a:t>about </a:t>
            </a:r>
            <a:r>
              <a:rPr lang="en-US" smtClean="0"/>
              <a:t>suicide (the second set of bars), </a:t>
            </a:r>
            <a:r>
              <a:rPr lang="en-US" dirty="0" smtClean="0"/>
              <a:t>and even gone so far as to make </a:t>
            </a:r>
            <a:r>
              <a:rPr lang="en-US" smtClean="0"/>
              <a:t>a </a:t>
            </a:r>
            <a:r>
              <a:rPr lang="en-US" smtClean="0"/>
              <a:t>plan (third set of bars), </a:t>
            </a:r>
            <a:r>
              <a:rPr lang="en-US" dirty="0" smtClean="0"/>
              <a:t>and if they have made an attempt.  As you can see, around 14% of kids across these grades have made a plan about how to attempt suicide.</a:t>
            </a:r>
          </a:p>
          <a:p>
            <a:endParaRPr lang="en-US" dirty="0" smtClean="0"/>
          </a:p>
          <a:p>
            <a:r>
              <a:rPr lang="en-US" dirty="0" smtClean="0"/>
              <a:t>We have been investigating what we call “co-occurrence”---in treatment it refers to substance abuse and mental illness, but more generally it can refer to a variety of problem behaviors that often appear together.  For instance (next slide)…</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are looking at the “co-occurrence” of mental health problems with substance use.</a:t>
            </a:r>
          </a:p>
          <a:p>
            <a:endParaRPr lang="en-US" dirty="0" smtClean="0"/>
          </a:p>
          <a:p>
            <a:r>
              <a:rPr lang="en-US" dirty="0" smtClean="0"/>
              <a:t>The dark blue bars represent youth who have experienced depressive feelings in the past year, and the light blue bars are those who did NOT have depressive feelings.</a:t>
            </a:r>
          </a:p>
          <a:p>
            <a:endParaRPr lang="en-US" dirty="0" smtClean="0"/>
          </a:p>
          <a:p>
            <a:r>
              <a:rPr lang="en-US" dirty="0" smtClean="0"/>
              <a:t>As we can see, kids who experience depression are more than twice as likely to be using substances.</a:t>
            </a:r>
          </a:p>
          <a:p>
            <a:endParaRPr lang="en-US" dirty="0" smtClean="0"/>
          </a:p>
          <a:p>
            <a:r>
              <a:rPr lang="en-US" dirty="0" smtClean="0"/>
              <a:t>For instance, of kids who did not </a:t>
            </a:r>
            <a:r>
              <a:rPr lang="en-US" smtClean="0"/>
              <a:t>experience </a:t>
            </a:r>
            <a:r>
              <a:rPr lang="en-US" smtClean="0"/>
              <a:t>depression (the light blue bars), </a:t>
            </a:r>
            <a:r>
              <a:rPr lang="en-US" dirty="0" smtClean="0"/>
              <a:t>18% used alcohol.  Among kids who DID experience depression, 36% used alcohol.</a:t>
            </a:r>
          </a:p>
          <a:p>
            <a:endParaRPr lang="en-US" dirty="0" smtClean="0"/>
          </a:p>
          <a:p>
            <a:r>
              <a:rPr lang="en-US" dirty="0" smtClean="0"/>
              <a:t>This pattern holds for all of the substances that are on the survey.  </a:t>
            </a:r>
          </a:p>
          <a:p>
            <a:endParaRPr lang="en-US" dirty="0" smtClean="0"/>
          </a:p>
          <a:p>
            <a:endParaRPr lang="en-US" dirty="0" smtClean="0"/>
          </a:p>
          <a:p>
            <a:r>
              <a:rPr lang="en-US" dirty="0" smtClean="0"/>
              <a:t>In the next slide, we look at the co-occurrence of substance use with academic problems.</a:t>
            </a:r>
          </a:p>
          <a:p>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t>
            </a:r>
            <a:r>
              <a:rPr lang="en-US" smtClean="0"/>
              <a:t>slide </a:t>
            </a:r>
            <a:r>
              <a:rPr lang="en-US" smtClean="0"/>
              <a:t>shows </a:t>
            </a:r>
            <a:r>
              <a:rPr lang="en-US" dirty="0" smtClean="0"/>
              <a:t>the percent of students who report getting “mostly C’s, D’, and F’s.  By 10</a:t>
            </a:r>
            <a:r>
              <a:rPr lang="en-US" baseline="30000" dirty="0" smtClean="0"/>
              <a:t>th</a:t>
            </a:r>
            <a:r>
              <a:rPr lang="en-US" dirty="0" smtClean="0"/>
              <a:t> grade that is more than a quarter of </a:t>
            </a:r>
            <a:r>
              <a:rPr lang="en-US" smtClean="0"/>
              <a:t>all </a:t>
            </a:r>
            <a:r>
              <a:rPr lang="en-US" smtClean="0"/>
              <a:t>students---that is, 26% of 10</a:t>
            </a:r>
            <a:r>
              <a:rPr lang="en-US" baseline="30000" smtClean="0"/>
              <a:t>th</a:t>
            </a:r>
            <a:r>
              <a:rPr lang="en-US" smtClean="0"/>
              <a:t> graders say they make mostly low grades.  Let’s look at those 26%.</a:t>
            </a:r>
            <a:endParaRPr lang="en-US" dirty="0" smtClean="0"/>
          </a:p>
          <a:p>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96C985A5-2175-4095-891A-91CFFB4C239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p:nvSpPr>
        <p:spPr>
          <a:xfrm>
            <a:off x="0" y="0"/>
            <a:ext cx="655737" cy="6858000"/>
          </a:xfrm>
          <a:prstGeom prst="rect">
            <a:avLst/>
          </a:prstGeom>
          <a:solidFill>
            <a:srgbClr val="D5500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9"/>
          <p:cNvSpPr>
            <a:spLocks noChangeArrowheads="1"/>
          </p:cNvSpPr>
          <p:nvPr/>
        </p:nvSpPr>
        <p:spPr bwMode="white">
          <a:xfrm>
            <a:off x="0" y="6349616"/>
            <a:ext cx="9144000" cy="508384"/>
          </a:xfrm>
          <a:prstGeom prst="rect">
            <a:avLst/>
          </a:prstGeom>
          <a:solidFill>
            <a:srgbClr val="666699">
              <a:alpha val="75000"/>
            </a:srgbClr>
          </a:solidFill>
          <a:ln w="9525">
            <a:noFill/>
            <a:miter lim="800000"/>
            <a:headEnd/>
            <a:tailEnd/>
          </a:ln>
        </p:spPr>
        <p:txBody>
          <a:bodyPr wrap="none" anchor="ctr"/>
          <a:lstStyle/>
          <a:p>
            <a:endParaRPr lang="en-US"/>
          </a:p>
        </p:txBody>
      </p:sp>
      <p:sp>
        <p:nvSpPr>
          <p:cNvPr id="9" name="Rectangle 8"/>
          <p:cNvSpPr/>
          <p:nvPr/>
        </p:nvSpPr>
        <p:spPr>
          <a:xfrm>
            <a:off x="0" y="0"/>
            <a:ext cx="655737" cy="6858000"/>
          </a:xfrm>
          <a:prstGeom prst="rect">
            <a:avLst/>
          </a:prstGeom>
          <a:blipFill rotWithShape="1">
            <a:blip r:embed="rId4" cstate="print">
              <a:alphaModFix amt="18000"/>
            </a:blip>
            <a:tile tx="0" ty="0" sx="100000" sy="100000" flip="none" algn="tl"/>
          </a:bli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TextBox 6"/>
          <p:cNvSpPr txBox="1"/>
          <p:nvPr/>
        </p:nvSpPr>
        <p:spPr>
          <a:xfrm>
            <a:off x="8636000" y="6514068"/>
            <a:ext cx="609600" cy="369332"/>
          </a:xfrm>
          <a:prstGeom prst="rect">
            <a:avLst/>
          </a:prstGeom>
          <a:noFill/>
        </p:spPr>
        <p:txBody>
          <a:bodyPr wrap="square" rtlCol="0">
            <a:spAutoFit/>
          </a:bodyPr>
          <a:lstStyle/>
          <a:p>
            <a:pPr algn="ctr"/>
            <a:fld id="{4E85C751-26FF-43BE-ACFE-5CD42AC8B4A9}" type="slidenum">
              <a:rPr lang="en-US" b="1" smtClean="0">
                <a:solidFill>
                  <a:schemeClr val="bg1"/>
                </a:solidFill>
              </a:rPr>
              <a:pPr algn="ctr"/>
              <a:t>‹#›</a:t>
            </a:fld>
            <a:endParaRPr lang="en-US" b="1" dirty="0">
              <a:solidFill>
                <a:schemeClr val="bg1"/>
              </a:solidFill>
            </a:endParaRPr>
          </a:p>
        </p:txBody>
      </p:sp>
      <p:pic>
        <p:nvPicPr>
          <p:cNvPr id="8" name="Picture 21" descr="DSHSlogopeople(w)"/>
          <p:cNvPicPr>
            <a:picLocks noChangeAspect="1" noChangeArrowheads="1"/>
          </p:cNvPicPr>
          <p:nvPr/>
        </p:nvPicPr>
        <p:blipFill>
          <a:blip r:embed="rId5" cstate="print"/>
          <a:srcRect/>
          <a:stretch>
            <a:fillRect/>
          </a:stretch>
        </p:blipFill>
        <p:spPr bwMode="auto">
          <a:xfrm>
            <a:off x="157709" y="6420637"/>
            <a:ext cx="360586" cy="360586"/>
          </a:xfrm>
          <a:prstGeom prst="rect">
            <a:avLst/>
          </a:prstGeom>
          <a:noFill/>
          <a:effectLst/>
        </p:spPr>
      </p:pic>
      <p:sp>
        <p:nvSpPr>
          <p:cNvPr id="12" name="Rectangle 11"/>
          <p:cNvSpPr/>
          <p:nvPr/>
        </p:nvSpPr>
        <p:spPr>
          <a:xfrm>
            <a:off x="740752" y="6400402"/>
            <a:ext cx="8361748" cy="415498"/>
          </a:xfrm>
          <a:prstGeom prst="rect">
            <a:avLst/>
          </a:prstGeom>
        </p:spPr>
        <p:txBody>
          <a:bodyPr wrap="square">
            <a:spAutoFit/>
          </a:bodyPr>
          <a:lstStyle/>
          <a:p>
            <a:endParaRPr lang="en-US" sz="1100" kern="1200" baseline="0" dirty="0" smtClean="0">
              <a:solidFill>
                <a:schemeClr val="accent1">
                  <a:lumMod val="50000"/>
                </a:schemeClr>
              </a:solidFill>
              <a:latin typeface="+mn-lt"/>
              <a:ea typeface="+mn-ea"/>
              <a:cs typeface="+mn-cs"/>
            </a:endParaRPr>
          </a:p>
          <a:p>
            <a:pPr algn="l"/>
            <a:r>
              <a:rPr lang="en-US" sz="1000" b="1" kern="1200" baseline="0" dirty="0" smtClean="0">
                <a:solidFill>
                  <a:schemeClr val="accent1">
                    <a:lumMod val="50000"/>
                  </a:schemeClr>
                </a:solidFill>
                <a:latin typeface="+mn-lt"/>
                <a:ea typeface="+mn-ea"/>
                <a:cs typeface="+mn-cs"/>
              </a:rPr>
              <a:t>Washington State Department</a:t>
            </a:r>
            <a:r>
              <a:rPr lang="en-US" sz="1000" b="1" kern="1200" dirty="0" smtClean="0">
                <a:solidFill>
                  <a:schemeClr val="accent1">
                    <a:lumMod val="50000"/>
                  </a:schemeClr>
                </a:solidFill>
                <a:latin typeface="+mn-lt"/>
                <a:ea typeface="+mn-ea"/>
                <a:cs typeface="+mn-cs"/>
              </a:rPr>
              <a:t> of Social &amp; Health Services • Division of Behavioral Health and Recovery </a:t>
            </a:r>
            <a:endParaRPr lang="en-US" sz="1000" dirty="0">
              <a:solidFill>
                <a:schemeClr val="accent1">
                  <a:lumMod val="50000"/>
                </a:schemeClr>
              </a:solidFill>
            </a:endParaRPr>
          </a:p>
        </p:txBody>
      </p:sp>
      <p:sp>
        <p:nvSpPr>
          <p:cNvPr id="10" name="TextBox 9"/>
          <p:cNvSpPr txBox="1"/>
          <p:nvPr/>
        </p:nvSpPr>
        <p:spPr>
          <a:xfrm>
            <a:off x="95697" y="-42532"/>
            <a:ext cx="1265270" cy="523220"/>
          </a:xfrm>
          <a:prstGeom prst="rect">
            <a:avLst/>
          </a:prstGeom>
          <a:noFill/>
        </p:spPr>
        <p:txBody>
          <a:bodyPr wrap="square">
            <a:spAutoFit/>
          </a:bodyPr>
          <a:lstStyle/>
          <a:p>
            <a:pPr fontAlgn="auto">
              <a:spcBef>
                <a:spcPts val="0"/>
              </a:spcBef>
              <a:spcAft>
                <a:spcPts val="0"/>
              </a:spcAft>
              <a:defRPr/>
            </a:pPr>
            <a:r>
              <a:rPr lang="en-US" sz="2800" spc="100" dirty="0">
                <a:solidFill>
                  <a:schemeClr val="bg1"/>
                </a:solidFill>
                <a:latin typeface="Engravers MT" pitchFamily="18" charset="0"/>
              </a:rPr>
              <a:t>20</a:t>
            </a:r>
            <a:r>
              <a:rPr lang="en-US" sz="2800" spc="100" dirty="0">
                <a:solidFill>
                  <a:schemeClr val="accent6">
                    <a:lumMod val="50000"/>
                  </a:schemeClr>
                </a:solidFill>
                <a:latin typeface="Engravers MT" pitchFamily="18" charset="0"/>
              </a:rPr>
              <a:t>12</a:t>
            </a:r>
          </a:p>
        </p:txBody>
      </p:sp>
      <p:sp>
        <p:nvSpPr>
          <p:cNvPr id="14" name="TextBox 13"/>
          <p:cNvSpPr txBox="1"/>
          <p:nvPr/>
        </p:nvSpPr>
        <p:spPr>
          <a:xfrm rot="16200000">
            <a:off x="-869209" y="1663166"/>
            <a:ext cx="2785720" cy="246221"/>
          </a:xfrm>
          <a:prstGeom prst="rect">
            <a:avLst/>
          </a:prstGeom>
          <a:noFill/>
        </p:spPr>
        <p:txBody>
          <a:bodyPr wrap="square">
            <a:spAutoFit/>
          </a:bodyPr>
          <a:lstStyle/>
          <a:p>
            <a:pPr algn="r">
              <a:defRPr/>
            </a:pPr>
            <a:r>
              <a:rPr lang="en-US" sz="1000" cap="small" dirty="0" smtClean="0">
                <a:solidFill>
                  <a:schemeClr val="bg1"/>
                </a:solidFill>
              </a:rPr>
              <a:t>Washington State Healthy Youth</a:t>
            </a:r>
            <a:r>
              <a:rPr lang="en-US" sz="1000" cap="small" baseline="0" dirty="0" smtClean="0">
                <a:solidFill>
                  <a:schemeClr val="bg1"/>
                </a:solidFill>
              </a:rPr>
              <a:t> Survey</a:t>
            </a:r>
            <a:endParaRPr lang="en-US" sz="1000" dirty="0">
              <a:solidFill>
                <a:schemeClr val="bg1"/>
              </a:solidFill>
            </a:endParaRPr>
          </a:p>
        </p:txBody>
      </p:sp>
      <p:sp>
        <p:nvSpPr>
          <p:cNvPr id="15" name="TextBox 14"/>
          <p:cNvSpPr txBox="1"/>
          <p:nvPr/>
        </p:nvSpPr>
        <p:spPr>
          <a:xfrm rot="16200000">
            <a:off x="-884606" y="1335646"/>
            <a:ext cx="2351205" cy="400110"/>
          </a:xfrm>
          <a:prstGeom prst="rect">
            <a:avLst/>
          </a:prstGeom>
          <a:noFill/>
        </p:spPr>
        <p:txBody>
          <a:bodyPr wrap="square" rtlCol="0">
            <a:spAutoFit/>
          </a:bodyPr>
          <a:lstStyle/>
          <a:p>
            <a:pPr algn="r"/>
            <a:r>
              <a:rPr lang="en-US" sz="2000" spc="100" dirty="0" smtClean="0">
                <a:solidFill>
                  <a:schemeClr val="bg1"/>
                </a:solidFill>
                <a:latin typeface="Engravers MT" pitchFamily="18" charset="0"/>
              </a:rPr>
              <a:t>HYS</a:t>
            </a:r>
            <a:endParaRPr lang="en-US" sz="2000" spc="100" dirty="0">
              <a:solidFill>
                <a:schemeClr val="bg1"/>
              </a:solidFill>
              <a:latin typeface="Engravers MT"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9"/>
          <p:cNvSpPr txBox="1">
            <a:spLocks noChangeArrowheads="1"/>
          </p:cNvSpPr>
          <p:nvPr/>
        </p:nvSpPr>
        <p:spPr bwMode="auto">
          <a:xfrm>
            <a:off x="1024361" y="4315758"/>
            <a:ext cx="4545067" cy="338554"/>
          </a:xfrm>
          <a:prstGeom prst="rect">
            <a:avLst/>
          </a:prstGeom>
          <a:noFill/>
          <a:ln w="9525">
            <a:noFill/>
            <a:miter lim="800000"/>
            <a:headEnd/>
            <a:tailEnd/>
          </a:ln>
          <a:effectLst/>
        </p:spPr>
        <p:txBody>
          <a:bodyPr wrap="square">
            <a:spAutoFit/>
          </a:bodyPr>
          <a:lstStyle/>
          <a:p>
            <a:pPr>
              <a:defRPr/>
            </a:pPr>
            <a:r>
              <a:rPr lang="en-US" sz="1600" b="1" dirty="0" smtClean="0">
                <a:solidFill>
                  <a:srgbClr val="000066"/>
                </a:solidFill>
              </a:rPr>
              <a:t>April 2013</a:t>
            </a:r>
          </a:p>
        </p:txBody>
      </p:sp>
      <p:sp>
        <p:nvSpPr>
          <p:cNvPr id="13" name="Text Box 8"/>
          <p:cNvSpPr txBox="1">
            <a:spLocks noChangeArrowheads="1"/>
          </p:cNvSpPr>
          <p:nvPr/>
        </p:nvSpPr>
        <p:spPr bwMode="auto">
          <a:xfrm>
            <a:off x="1050118" y="1777631"/>
            <a:ext cx="5585921" cy="1646605"/>
          </a:xfrm>
          <a:prstGeom prst="rect">
            <a:avLst/>
          </a:prstGeom>
          <a:noFill/>
          <a:ln w="9525">
            <a:noFill/>
            <a:miter lim="800000"/>
            <a:headEnd/>
            <a:tailEnd/>
          </a:ln>
          <a:effectLst/>
        </p:spPr>
        <p:txBody>
          <a:bodyPr wrap="square">
            <a:spAutoFit/>
          </a:bodyPr>
          <a:lstStyle/>
          <a:p>
            <a:pPr fontAlgn="auto">
              <a:spcBef>
                <a:spcPts val="0"/>
              </a:spcBef>
              <a:spcAft>
                <a:spcPts val="600"/>
              </a:spcAft>
              <a:defRPr/>
            </a:pPr>
            <a:r>
              <a:rPr lang="en-US" sz="2800" b="1" dirty="0" smtClean="0">
                <a:solidFill>
                  <a:srgbClr val="000066"/>
                </a:solidFill>
              </a:rPr>
              <a:t>Results from the 2012 Washington State Health Youth Survey</a:t>
            </a:r>
            <a:endParaRPr lang="en-US" sz="2800" b="1" dirty="0" smtClean="0">
              <a:solidFill>
                <a:srgbClr val="000066"/>
              </a:solidFill>
              <a:latin typeface="+mn-lt"/>
            </a:endParaRPr>
          </a:p>
          <a:p>
            <a:pPr fontAlgn="auto">
              <a:spcBef>
                <a:spcPts val="0"/>
              </a:spcBef>
              <a:spcAft>
                <a:spcPts val="600"/>
              </a:spcAft>
              <a:defRPr/>
            </a:pPr>
            <a:r>
              <a:rPr lang="en-US" sz="2000" b="1" i="1" dirty="0" smtClean="0">
                <a:solidFill>
                  <a:schemeClr val="accent6">
                    <a:lumMod val="50000"/>
                  </a:schemeClr>
                </a:solidFill>
              </a:rPr>
              <a:t>Substance Use, Mental Health Status, and Education Outcomes</a:t>
            </a:r>
            <a:endParaRPr lang="en-US" sz="2000" b="1" i="1" dirty="0">
              <a:solidFill>
                <a:schemeClr val="accent6">
                  <a:lumMod val="50000"/>
                </a:schemeClr>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Substance Use and Poor Academic Performance</a:t>
            </a:r>
          </a:p>
        </p:txBody>
      </p:sp>
      <p:graphicFrame>
        <p:nvGraphicFramePr>
          <p:cNvPr id="5" name="Chart 4"/>
          <p:cNvGraphicFramePr/>
          <p:nvPr>
            <p:extLst>
              <p:ext uri="{D42A27DB-BD31-4B8C-83A1-F6EECF244321}">
                <p14:modId xmlns:p14="http://schemas.microsoft.com/office/powerpoint/2010/main" val="3364331298"/>
              </p:ext>
            </p:extLst>
          </p:nvPr>
        </p:nvGraphicFramePr>
        <p:xfrm>
          <a:off x="1113424" y="1064797"/>
          <a:ext cx="7571381" cy="485753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829339" y="5919506"/>
            <a:ext cx="7921255" cy="230832"/>
          </a:xfrm>
          <a:prstGeom prst="rect">
            <a:avLst/>
          </a:prstGeom>
          <a:noFill/>
        </p:spPr>
        <p:txBody>
          <a:bodyPr wrap="square" rtlCol="0">
            <a:spAutoFit/>
          </a:bodyPr>
          <a:lstStyle/>
          <a:p>
            <a:r>
              <a:rPr lang="en-US" sz="900" b="1" dirty="0" smtClean="0"/>
              <a:t>NOTES: </a:t>
            </a:r>
            <a:r>
              <a:rPr lang="en-US" sz="900" dirty="0" smtClean="0"/>
              <a:t>* Did not use alcohol, marijuana, tobacco products (cigarettes or chewing tobacco), or pain killers in the past 30 days.</a:t>
            </a:r>
            <a:endParaRPr lang="en-US" sz="900" dirty="0"/>
          </a:p>
        </p:txBody>
      </p:sp>
      <p:sp>
        <p:nvSpPr>
          <p:cNvPr id="12" name="TextBox 11"/>
          <p:cNvSpPr txBox="1"/>
          <p:nvPr/>
        </p:nvSpPr>
        <p:spPr>
          <a:xfrm>
            <a:off x="7373710" y="4396158"/>
            <a:ext cx="794189" cy="584775"/>
          </a:xfrm>
          <a:prstGeom prst="rect">
            <a:avLst/>
          </a:prstGeom>
          <a:noFill/>
        </p:spPr>
        <p:txBody>
          <a:bodyPr wrap="square" rtlCol="0">
            <a:spAutoFit/>
          </a:bodyPr>
          <a:lstStyle/>
          <a:p>
            <a:r>
              <a:rPr lang="en-US" sz="1600" b="1" dirty="0" smtClean="0">
                <a:solidFill>
                  <a:schemeClr val="bg1"/>
                </a:solidFill>
              </a:rPr>
              <a:t>Low Grades</a:t>
            </a:r>
            <a:endParaRPr lang="en-US" sz="16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a:t>
            </a:r>
            <a:r>
              <a:rPr lang="en-US" b="1" baseline="30000" dirty="0" smtClean="0"/>
              <a:t>th</a:t>
            </a:r>
            <a:r>
              <a:rPr lang="en-US" b="1" dirty="0" smtClean="0"/>
              <a:t> graders who reported substance use are twice more likely to have low grades in school than those who do not use substances</a:t>
            </a:r>
            <a:endParaRPr lang="en-US" b="1" dirty="0"/>
          </a:p>
        </p:txBody>
      </p:sp>
      <p:sp>
        <p:nvSpPr>
          <p:cNvPr id="19" name="TextBox 18"/>
          <p:cNvSpPr txBox="1"/>
          <p:nvPr/>
        </p:nvSpPr>
        <p:spPr>
          <a:xfrm>
            <a:off x="965569" y="1528834"/>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632949" y="2737658"/>
            <a:ext cx="978196" cy="584775"/>
          </a:xfrm>
          <a:prstGeom prst="rect">
            <a:avLst/>
          </a:prstGeom>
          <a:noFill/>
        </p:spPr>
        <p:txBody>
          <a:bodyPr wrap="square" rtlCol="0">
            <a:spAutoFit/>
          </a:bodyPr>
          <a:lstStyle/>
          <a:p>
            <a:r>
              <a:rPr lang="en-US" sz="1600" b="1" dirty="0" smtClean="0">
                <a:solidFill>
                  <a:schemeClr val="bg1"/>
                </a:solidFill>
              </a:rPr>
              <a:t>Low Grades</a:t>
            </a:r>
            <a:endParaRPr lang="en-US" sz="1600" b="1" dirty="0">
              <a:solidFill>
                <a:schemeClr val="bg1"/>
              </a:solidFill>
            </a:endParaRPr>
          </a:p>
        </p:txBody>
      </p:sp>
      <p:sp>
        <p:nvSpPr>
          <p:cNvPr id="13" name="TextBox 12"/>
          <p:cNvSpPr txBox="1"/>
          <p:nvPr/>
        </p:nvSpPr>
        <p:spPr>
          <a:xfrm>
            <a:off x="1624788" y="1691903"/>
            <a:ext cx="6069104" cy="477054"/>
          </a:xfrm>
          <a:prstGeom prst="rect">
            <a:avLst/>
          </a:prstGeom>
          <a:noFill/>
        </p:spPr>
        <p:txBody>
          <a:bodyPr wrap="square" rtlCol="0">
            <a:spAutoFit/>
          </a:bodyPr>
          <a:lstStyle/>
          <a:p>
            <a:r>
              <a:rPr lang="en-US" sz="1600" b="1" i="1" dirty="0" smtClean="0"/>
              <a:t>Putting them all together, what were your grades like last year?</a:t>
            </a:r>
          </a:p>
          <a:p>
            <a:pPr>
              <a:tabLst>
                <a:tab pos="117475" algn="l"/>
              </a:tabLst>
            </a:pPr>
            <a:r>
              <a:rPr lang="en-US" sz="900" dirty="0" smtClean="0">
                <a:latin typeface="Calibri"/>
                <a:cs typeface="Calibri"/>
              </a:rPr>
              <a:t>Percent of students who report receiving </a:t>
            </a:r>
            <a:r>
              <a:rPr lang="en-US" sz="900" b="1" dirty="0" smtClean="0">
                <a:latin typeface="Calibri"/>
                <a:cs typeface="Calibri"/>
              </a:rPr>
              <a:t>“C”, “D”, or “F” mostly.</a:t>
            </a:r>
          </a:p>
        </p:txBody>
      </p:sp>
    </p:spTree>
    <p:extLst>
      <p:ext uri="{BB962C8B-B14F-4D97-AF65-F5344CB8AC3E}">
        <p14:creationId xmlns:p14="http://schemas.microsoft.com/office/powerpoint/2010/main" val="3160728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Poor Mental Health and Low Grades at School</a:t>
            </a:r>
          </a:p>
        </p:txBody>
      </p:sp>
      <p:graphicFrame>
        <p:nvGraphicFramePr>
          <p:cNvPr id="5" name="Chart 4"/>
          <p:cNvGraphicFramePr/>
          <p:nvPr>
            <p:extLst>
              <p:ext uri="{D42A27DB-BD31-4B8C-83A1-F6EECF244321}">
                <p14:modId xmlns:p14="http://schemas.microsoft.com/office/powerpoint/2010/main" val="2248060961"/>
              </p:ext>
            </p:extLst>
          </p:nvPr>
        </p:nvGraphicFramePr>
        <p:xfrm>
          <a:off x="1113423" y="1064797"/>
          <a:ext cx="7571381" cy="4857539"/>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4581236" y="2712086"/>
            <a:ext cx="590851"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3" name="TextBox 2"/>
          <p:cNvSpPr txBox="1"/>
          <p:nvPr/>
        </p:nvSpPr>
        <p:spPr>
          <a:xfrm>
            <a:off x="965569" y="882503"/>
            <a:ext cx="7719236" cy="369332"/>
          </a:xfrm>
          <a:prstGeom prst="rect">
            <a:avLst/>
          </a:prstGeom>
          <a:noFill/>
        </p:spPr>
        <p:txBody>
          <a:bodyPr wrap="square" rtlCol="0">
            <a:spAutoFit/>
          </a:bodyPr>
          <a:lstStyle/>
          <a:p>
            <a:pPr algn="ctr"/>
            <a:r>
              <a:rPr lang="en-US" b="1" dirty="0" smtClean="0"/>
              <a:t>Students with poor mental health are more likely to have low grades at school</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387563" y="3483285"/>
            <a:ext cx="978196" cy="584775"/>
          </a:xfrm>
          <a:prstGeom prst="rect">
            <a:avLst/>
          </a:prstGeom>
          <a:noFill/>
        </p:spPr>
        <p:txBody>
          <a:bodyPr wrap="square" rtlCol="0">
            <a:spAutoFit/>
          </a:bodyPr>
          <a:lstStyle/>
          <a:p>
            <a:r>
              <a:rPr lang="en-US" sz="1600" b="1" dirty="0" smtClean="0">
                <a:solidFill>
                  <a:schemeClr val="bg1"/>
                </a:solidFill>
              </a:rPr>
              <a:t>Low Grades</a:t>
            </a:r>
            <a:endParaRPr lang="en-US" sz="1600" b="1" dirty="0">
              <a:solidFill>
                <a:schemeClr val="bg1"/>
              </a:solidFill>
            </a:endParaRPr>
          </a:p>
        </p:txBody>
      </p:sp>
      <p:sp>
        <p:nvSpPr>
          <p:cNvPr id="18" name="TextBox 17"/>
          <p:cNvSpPr txBox="1"/>
          <p:nvPr/>
        </p:nvSpPr>
        <p:spPr>
          <a:xfrm>
            <a:off x="6715696" y="4378540"/>
            <a:ext cx="978196" cy="584775"/>
          </a:xfrm>
          <a:prstGeom prst="rect">
            <a:avLst/>
          </a:prstGeom>
          <a:noFill/>
        </p:spPr>
        <p:txBody>
          <a:bodyPr wrap="square" rtlCol="0">
            <a:spAutoFit/>
          </a:bodyPr>
          <a:lstStyle/>
          <a:p>
            <a:r>
              <a:rPr lang="en-US" sz="1600" b="1" dirty="0" smtClean="0">
                <a:solidFill>
                  <a:schemeClr val="bg1"/>
                </a:solidFill>
              </a:rPr>
              <a:t>Low Grades</a:t>
            </a:r>
            <a:endParaRPr lang="en-US" sz="1600" b="1" dirty="0">
              <a:solidFill>
                <a:schemeClr val="bg1"/>
              </a:solidFill>
            </a:endParaRPr>
          </a:p>
        </p:txBody>
      </p:sp>
      <p:sp>
        <p:nvSpPr>
          <p:cNvPr id="13" name="TextBox 12"/>
          <p:cNvSpPr txBox="1"/>
          <p:nvPr/>
        </p:nvSpPr>
        <p:spPr>
          <a:xfrm>
            <a:off x="1624788" y="1839685"/>
            <a:ext cx="6069104" cy="477054"/>
          </a:xfrm>
          <a:prstGeom prst="rect">
            <a:avLst/>
          </a:prstGeom>
          <a:noFill/>
        </p:spPr>
        <p:txBody>
          <a:bodyPr wrap="square" rtlCol="0">
            <a:spAutoFit/>
          </a:bodyPr>
          <a:lstStyle/>
          <a:p>
            <a:r>
              <a:rPr lang="en-US" sz="1600" b="1" i="1" dirty="0" smtClean="0"/>
              <a:t>Putting them all together, what were your grades like last year?</a:t>
            </a:r>
          </a:p>
          <a:p>
            <a:pPr>
              <a:tabLst>
                <a:tab pos="117475" algn="l"/>
              </a:tabLst>
            </a:pPr>
            <a:r>
              <a:rPr lang="en-US" sz="900" dirty="0" smtClean="0">
                <a:latin typeface="Calibri"/>
                <a:cs typeface="Calibri"/>
              </a:rPr>
              <a:t>Percent of 10</a:t>
            </a:r>
            <a:r>
              <a:rPr lang="en-US" sz="900" baseline="30000" dirty="0" smtClean="0">
                <a:latin typeface="Calibri"/>
                <a:cs typeface="Calibri"/>
              </a:rPr>
              <a:t>th</a:t>
            </a:r>
            <a:r>
              <a:rPr lang="en-US" sz="900" dirty="0" smtClean="0">
                <a:latin typeface="Calibri"/>
                <a:cs typeface="Calibri"/>
              </a:rPr>
              <a:t> grade students who report receiving </a:t>
            </a:r>
            <a:r>
              <a:rPr lang="en-US" sz="900" b="1" dirty="0" smtClean="0">
                <a:latin typeface="Calibri"/>
                <a:cs typeface="Calibri"/>
              </a:rPr>
              <a:t>“C”, “D”, or “F” mostly.</a:t>
            </a:r>
          </a:p>
        </p:txBody>
      </p:sp>
      <p:sp>
        <p:nvSpPr>
          <p:cNvPr id="14" name="TextBox 13"/>
          <p:cNvSpPr txBox="1"/>
          <p:nvPr/>
        </p:nvSpPr>
        <p:spPr>
          <a:xfrm>
            <a:off x="829340" y="5802263"/>
            <a:ext cx="7921255" cy="230832"/>
          </a:xfrm>
          <a:prstGeom prst="rect">
            <a:avLst/>
          </a:prstGeom>
          <a:noFill/>
        </p:spPr>
        <p:txBody>
          <a:bodyPr wrap="square" rtlCol="0">
            <a:spAutoFit/>
          </a:bodyPr>
          <a:lstStyle/>
          <a:p>
            <a:r>
              <a:rPr lang="en-US" sz="900" b="1" dirty="0" smtClean="0"/>
              <a:t>NOTES: *Did not report having depressive feelings, have not seriously considered suicide in the past year.</a:t>
            </a:r>
          </a:p>
        </p:txBody>
      </p:sp>
    </p:spTree>
    <p:extLst>
      <p:ext uri="{BB962C8B-B14F-4D97-AF65-F5344CB8AC3E}">
        <p14:creationId xmlns:p14="http://schemas.microsoft.com/office/powerpoint/2010/main" val="2878936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Substance Use and Absenteeism</a:t>
            </a:r>
          </a:p>
        </p:txBody>
      </p:sp>
      <p:graphicFrame>
        <p:nvGraphicFramePr>
          <p:cNvPr id="5" name="Chart 4"/>
          <p:cNvGraphicFramePr/>
          <p:nvPr>
            <p:extLst>
              <p:ext uri="{D42A27DB-BD31-4B8C-83A1-F6EECF244321}">
                <p14:modId xmlns:p14="http://schemas.microsoft.com/office/powerpoint/2010/main" val="1384551789"/>
              </p:ext>
            </p:extLst>
          </p:nvPr>
        </p:nvGraphicFramePr>
        <p:xfrm>
          <a:off x="1113424" y="1064797"/>
          <a:ext cx="7571381" cy="485753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829339" y="5919506"/>
            <a:ext cx="7921255" cy="369332"/>
          </a:xfrm>
          <a:prstGeom prst="rect">
            <a:avLst/>
          </a:prstGeom>
          <a:noFill/>
        </p:spPr>
        <p:txBody>
          <a:bodyPr wrap="square" rtlCol="0">
            <a:spAutoFit/>
          </a:bodyPr>
          <a:lstStyle/>
          <a:p>
            <a:r>
              <a:rPr lang="en-US" sz="900" b="1" dirty="0" smtClean="0"/>
              <a:t>NOTES</a:t>
            </a:r>
            <a:r>
              <a:rPr lang="en-US" sz="900" b="1" dirty="0"/>
              <a:t>: The complete HYS question is the following: During the LAST 4 WEEKS, how many whole days of school have you missed because you skipped or “cut</a:t>
            </a:r>
            <a:r>
              <a:rPr lang="en-US" sz="900" b="1" dirty="0" smtClean="0"/>
              <a:t>”?</a:t>
            </a:r>
          </a:p>
          <a:p>
            <a:r>
              <a:rPr lang="en-US" sz="900" b="1" dirty="0" smtClean="0"/>
              <a:t> </a:t>
            </a:r>
            <a:r>
              <a:rPr lang="en-US" sz="900" dirty="0" smtClean="0"/>
              <a:t>* Did not use alcohol, marijuana, tobacco products (cigarettes or chewing tobacco), or pain killers in the past 30 days.</a:t>
            </a:r>
            <a:endParaRPr lang="en-US" sz="900" dirty="0"/>
          </a:p>
        </p:txBody>
      </p:sp>
      <p:sp>
        <p:nvSpPr>
          <p:cNvPr id="12" name="TextBox 11"/>
          <p:cNvSpPr txBox="1"/>
          <p:nvPr/>
        </p:nvSpPr>
        <p:spPr>
          <a:xfrm>
            <a:off x="7373709" y="4660991"/>
            <a:ext cx="794189"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Skipped school</a:t>
            </a:r>
            <a:endParaRPr lang="en-US" sz="12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a:t>
            </a:r>
            <a:r>
              <a:rPr lang="en-US" b="1" baseline="30000" dirty="0" smtClean="0"/>
              <a:t>th</a:t>
            </a:r>
            <a:r>
              <a:rPr lang="en-US" b="1" dirty="0" smtClean="0"/>
              <a:t> graders who reported substance use are three to four times as likely to skip school </a:t>
            </a:r>
            <a:endParaRPr lang="en-US" b="1" dirty="0"/>
          </a:p>
        </p:txBody>
      </p:sp>
      <p:sp>
        <p:nvSpPr>
          <p:cNvPr id="19" name="TextBox 18"/>
          <p:cNvSpPr txBox="1"/>
          <p:nvPr/>
        </p:nvSpPr>
        <p:spPr>
          <a:xfrm>
            <a:off x="965569" y="1528834"/>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632949" y="2870281"/>
            <a:ext cx="978196"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Skipped School</a:t>
            </a:r>
            <a:endParaRPr lang="en-US" sz="1200" b="1" dirty="0">
              <a:solidFill>
                <a:schemeClr val="bg1"/>
              </a:solidFill>
            </a:endParaRPr>
          </a:p>
        </p:txBody>
      </p:sp>
      <p:sp>
        <p:nvSpPr>
          <p:cNvPr id="13" name="TextBox 12"/>
          <p:cNvSpPr txBox="1"/>
          <p:nvPr/>
        </p:nvSpPr>
        <p:spPr>
          <a:xfrm>
            <a:off x="1624787" y="1807319"/>
            <a:ext cx="6069104" cy="477054"/>
          </a:xfrm>
          <a:prstGeom prst="rect">
            <a:avLst/>
          </a:prstGeom>
          <a:noFill/>
        </p:spPr>
        <p:txBody>
          <a:bodyPr wrap="square" rtlCol="0">
            <a:spAutoFit/>
          </a:bodyPr>
          <a:lstStyle/>
          <a:p>
            <a:r>
              <a:rPr lang="en-US" sz="1600" b="1" i="1" dirty="0" smtClean="0"/>
              <a:t>Skipped school in the past 4 weeks?</a:t>
            </a:r>
          </a:p>
          <a:p>
            <a:pPr>
              <a:tabLst>
                <a:tab pos="117475" algn="l"/>
              </a:tabLst>
            </a:pPr>
            <a:r>
              <a:rPr lang="en-US" sz="900" dirty="0" smtClean="0">
                <a:latin typeface="Calibri"/>
                <a:cs typeface="Calibri"/>
              </a:rPr>
              <a:t>Percent of students </a:t>
            </a:r>
            <a:endParaRPr lang="en-US" sz="900" b="1" dirty="0" smtClean="0">
              <a:latin typeface="Calibri"/>
              <a:cs typeface="Calibri"/>
            </a:endParaRPr>
          </a:p>
        </p:txBody>
      </p:sp>
    </p:spTree>
    <p:extLst>
      <p:ext uri="{BB962C8B-B14F-4D97-AF65-F5344CB8AC3E}">
        <p14:creationId xmlns:p14="http://schemas.microsoft.com/office/powerpoint/2010/main" val="290059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582436" cy="461665"/>
          </a:xfrm>
          <a:prstGeom prst="rect">
            <a:avLst/>
          </a:prstGeom>
          <a:noFill/>
        </p:spPr>
        <p:txBody>
          <a:bodyPr wrap="square" rtlCol="0">
            <a:spAutoFit/>
          </a:bodyPr>
          <a:lstStyle/>
          <a:p>
            <a:pPr algn="ctr"/>
            <a:r>
              <a:rPr lang="en-US" sz="2400" b="1" dirty="0" smtClean="0">
                <a:solidFill>
                  <a:srgbClr val="000066"/>
                </a:solidFill>
              </a:rPr>
              <a:t>Poor Mental Health and Absenteeism</a:t>
            </a:r>
          </a:p>
        </p:txBody>
      </p:sp>
      <p:graphicFrame>
        <p:nvGraphicFramePr>
          <p:cNvPr id="5" name="Chart 4"/>
          <p:cNvGraphicFramePr/>
          <p:nvPr>
            <p:extLst>
              <p:ext uri="{D42A27DB-BD31-4B8C-83A1-F6EECF244321}">
                <p14:modId xmlns:p14="http://schemas.microsoft.com/office/powerpoint/2010/main" val="369530917"/>
              </p:ext>
            </p:extLst>
          </p:nvPr>
        </p:nvGraphicFramePr>
        <p:xfrm>
          <a:off x="1113424" y="1046324"/>
          <a:ext cx="7571381" cy="485753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a:t>
            </a:r>
            <a:r>
              <a:rPr lang="en-US" b="1" baseline="30000" dirty="0" smtClean="0"/>
              <a:t>th</a:t>
            </a:r>
            <a:r>
              <a:rPr lang="en-US" b="1" dirty="0" smtClean="0"/>
              <a:t> graders who reported poor mental health are twice as likely to skip school than students who did not report poor mental health </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387563" y="2892157"/>
            <a:ext cx="978196"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Skipped School</a:t>
            </a:r>
            <a:endParaRPr lang="en-US" sz="1200" b="1" dirty="0">
              <a:solidFill>
                <a:schemeClr val="bg1"/>
              </a:solidFill>
            </a:endParaRPr>
          </a:p>
        </p:txBody>
      </p:sp>
      <p:sp>
        <p:nvSpPr>
          <p:cNvPr id="18" name="TextBox 17"/>
          <p:cNvSpPr txBox="1"/>
          <p:nvPr/>
        </p:nvSpPr>
        <p:spPr>
          <a:xfrm>
            <a:off x="6715695" y="4243016"/>
            <a:ext cx="978196"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Skipped School</a:t>
            </a:r>
            <a:endParaRPr lang="en-US" sz="1200" b="1" dirty="0">
              <a:solidFill>
                <a:schemeClr val="bg1"/>
              </a:solidFill>
            </a:endParaRPr>
          </a:p>
        </p:txBody>
      </p:sp>
      <p:sp>
        <p:nvSpPr>
          <p:cNvPr id="14" name="TextBox 13"/>
          <p:cNvSpPr txBox="1"/>
          <p:nvPr/>
        </p:nvSpPr>
        <p:spPr>
          <a:xfrm>
            <a:off x="829340" y="5802263"/>
            <a:ext cx="7921255" cy="369332"/>
          </a:xfrm>
          <a:prstGeom prst="rect">
            <a:avLst/>
          </a:prstGeom>
          <a:noFill/>
        </p:spPr>
        <p:txBody>
          <a:bodyPr wrap="square" rtlCol="0">
            <a:spAutoFit/>
          </a:bodyPr>
          <a:lstStyle/>
          <a:p>
            <a:r>
              <a:rPr lang="en-US" sz="900" b="1" dirty="0" smtClean="0"/>
              <a:t>NOTES: </a:t>
            </a:r>
            <a:r>
              <a:rPr lang="en-US" sz="900" b="1" dirty="0"/>
              <a:t>The complete HYS question is the following: During the LAST 4 WEEKS, how many whole days of school have you missed because you skipped or “cut”?</a:t>
            </a:r>
          </a:p>
          <a:p>
            <a:r>
              <a:rPr lang="en-US" sz="900" dirty="0" smtClean="0"/>
              <a:t>*Did not report having depressive feelings, have not seriously considered suicide in the past year.</a:t>
            </a:r>
          </a:p>
        </p:txBody>
      </p:sp>
      <p:sp>
        <p:nvSpPr>
          <p:cNvPr id="11" name="TextBox 10"/>
          <p:cNvSpPr txBox="1"/>
          <p:nvPr/>
        </p:nvSpPr>
        <p:spPr>
          <a:xfrm>
            <a:off x="1624787" y="1807319"/>
            <a:ext cx="6069104" cy="477054"/>
          </a:xfrm>
          <a:prstGeom prst="rect">
            <a:avLst/>
          </a:prstGeom>
          <a:noFill/>
        </p:spPr>
        <p:txBody>
          <a:bodyPr wrap="square" rtlCol="0">
            <a:spAutoFit/>
          </a:bodyPr>
          <a:lstStyle/>
          <a:p>
            <a:r>
              <a:rPr lang="en-US" sz="1600" b="1" i="1" dirty="0" smtClean="0"/>
              <a:t>Skipped school in the past 4 weeks?</a:t>
            </a:r>
          </a:p>
          <a:p>
            <a:pPr>
              <a:tabLst>
                <a:tab pos="117475" algn="l"/>
              </a:tabLst>
            </a:pPr>
            <a:r>
              <a:rPr lang="en-US" sz="900" dirty="0" smtClean="0">
                <a:latin typeface="Calibri"/>
                <a:cs typeface="Calibri"/>
              </a:rPr>
              <a:t>Percent of students </a:t>
            </a:r>
            <a:endParaRPr lang="en-US" sz="900" b="1" dirty="0" smtClean="0">
              <a:latin typeface="Calibri"/>
              <a:cs typeface="Calibri"/>
            </a:endParaRPr>
          </a:p>
        </p:txBody>
      </p:sp>
    </p:spTree>
    <p:extLst>
      <p:ext uri="{BB962C8B-B14F-4D97-AF65-F5344CB8AC3E}">
        <p14:creationId xmlns:p14="http://schemas.microsoft.com/office/powerpoint/2010/main" val="795783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Being Bullied by Other Students</a:t>
            </a:r>
          </a:p>
        </p:txBody>
      </p:sp>
      <p:graphicFrame>
        <p:nvGraphicFramePr>
          <p:cNvPr id="5" name="Chart 4"/>
          <p:cNvGraphicFramePr/>
          <p:nvPr>
            <p:extLst>
              <p:ext uri="{D42A27DB-BD31-4B8C-83A1-F6EECF244321}">
                <p14:modId xmlns:p14="http://schemas.microsoft.com/office/powerpoint/2010/main" val="1607212837"/>
              </p:ext>
            </p:extLst>
          </p:nvPr>
        </p:nvGraphicFramePr>
        <p:xfrm>
          <a:off x="1113423" y="1064797"/>
          <a:ext cx="7571381" cy="4857539"/>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4581236" y="2712086"/>
            <a:ext cx="590851"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Almost one in every three 6</a:t>
            </a:r>
            <a:r>
              <a:rPr lang="en-US" b="1" baseline="30000" dirty="0" smtClean="0"/>
              <a:t>th</a:t>
            </a:r>
            <a:r>
              <a:rPr lang="en-US" b="1" dirty="0" smtClean="0"/>
              <a:t> and 8</a:t>
            </a:r>
            <a:r>
              <a:rPr lang="en-US" b="1" baseline="30000" dirty="0" smtClean="0"/>
              <a:t>th</a:t>
            </a:r>
            <a:r>
              <a:rPr lang="en-US" b="1" dirty="0" smtClean="0"/>
              <a:t> graders in Washington State reported being bullied by other students in the past month</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1624787" y="1807319"/>
            <a:ext cx="6069104" cy="477054"/>
          </a:xfrm>
          <a:prstGeom prst="rect">
            <a:avLst/>
          </a:prstGeom>
          <a:noFill/>
        </p:spPr>
        <p:txBody>
          <a:bodyPr wrap="square" rtlCol="0">
            <a:spAutoFit/>
          </a:bodyPr>
          <a:lstStyle/>
          <a:p>
            <a:r>
              <a:rPr lang="en-US" sz="1600" b="1" i="1" dirty="0" smtClean="0"/>
              <a:t>Been bullied in the past 30 days?</a:t>
            </a:r>
          </a:p>
          <a:p>
            <a:pPr>
              <a:tabLst>
                <a:tab pos="117475" algn="l"/>
              </a:tabLst>
            </a:pPr>
            <a:r>
              <a:rPr lang="en-US" sz="900" dirty="0" smtClean="0">
                <a:latin typeface="Calibri"/>
                <a:cs typeface="Calibri"/>
              </a:rPr>
              <a:t>Percent of students </a:t>
            </a:r>
            <a:endParaRPr lang="en-US" sz="900" b="1" dirty="0" smtClean="0">
              <a:latin typeface="Calibri"/>
              <a:cs typeface="Calibri"/>
            </a:endParaRPr>
          </a:p>
        </p:txBody>
      </p:sp>
      <p:sp>
        <p:nvSpPr>
          <p:cNvPr id="9" name="TextBox 8"/>
          <p:cNvSpPr txBox="1"/>
          <p:nvPr/>
        </p:nvSpPr>
        <p:spPr>
          <a:xfrm>
            <a:off x="829340" y="5802263"/>
            <a:ext cx="7921255" cy="646331"/>
          </a:xfrm>
          <a:prstGeom prst="rect">
            <a:avLst/>
          </a:prstGeom>
          <a:noFill/>
        </p:spPr>
        <p:txBody>
          <a:bodyPr wrap="square" rtlCol="0">
            <a:spAutoFit/>
          </a:bodyPr>
          <a:lstStyle/>
          <a:p>
            <a:pPr marL="0" lvl="1"/>
            <a:r>
              <a:rPr lang="en-US" sz="900" b="1" dirty="0" smtClean="0"/>
              <a:t>NOTES: The complete HYS </a:t>
            </a:r>
            <a:r>
              <a:rPr lang="en-US" sz="900" b="1" dirty="0"/>
              <a:t>question asks: “A student is being bullied when another student, or group of students, say or do nasty or unpleasant things to him or her. It is also bullying when a student is teased repeatedly in a way he or she doesn’t like. It is NOT bullying when two students of about the same strength argue or fight. In the last 30 days, how often have you been bullied</a:t>
            </a:r>
            <a:r>
              <a:rPr lang="en-US" sz="900" b="1" dirty="0" smtClean="0"/>
              <a:t>?”</a:t>
            </a:r>
            <a:endParaRPr lang="en-US" sz="900" b="1" dirty="0"/>
          </a:p>
          <a:p>
            <a:r>
              <a:rPr lang="en-US" sz="900" b="1" dirty="0" smtClean="0"/>
              <a:t> </a:t>
            </a:r>
          </a:p>
        </p:txBody>
      </p:sp>
    </p:spTree>
    <p:extLst>
      <p:ext uri="{BB962C8B-B14F-4D97-AF65-F5344CB8AC3E}">
        <p14:creationId xmlns:p14="http://schemas.microsoft.com/office/powerpoint/2010/main" val="4237557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582436" cy="461665"/>
          </a:xfrm>
          <a:prstGeom prst="rect">
            <a:avLst/>
          </a:prstGeom>
          <a:noFill/>
        </p:spPr>
        <p:txBody>
          <a:bodyPr wrap="square" rtlCol="0">
            <a:spAutoFit/>
          </a:bodyPr>
          <a:lstStyle/>
          <a:p>
            <a:pPr algn="ctr"/>
            <a:r>
              <a:rPr lang="en-US" sz="2400" b="1" dirty="0" smtClean="0">
                <a:solidFill>
                  <a:srgbClr val="000066"/>
                </a:solidFill>
              </a:rPr>
              <a:t>Poor Mental Health and Being Bullied</a:t>
            </a:r>
          </a:p>
        </p:txBody>
      </p:sp>
      <p:graphicFrame>
        <p:nvGraphicFramePr>
          <p:cNvPr id="5" name="Chart 4"/>
          <p:cNvGraphicFramePr/>
          <p:nvPr>
            <p:extLst>
              <p:ext uri="{D42A27DB-BD31-4B8C-83A1-F6EECF244321}">
                <p14:modId xmlns:p14="http://schemas.microsoft.com/office/powerpoint/2010/main" val="4038749843"/>
              </p:ext>
            </p:extLst>
          </p:nvPr>
        </p:nvGraphicFramePr>
        <p:xfrm>
          <a:off x="1113424" y="1000142"/>
          <a:ext cx="7571381" cy="485753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52597" y="882503"/>
            <a:ext cx="7832208" cy="646331"/>
          </a:xfrm>
          <a:prstGeom prst="rect">
            <a:avLst/>
          </a:prstGeom>
          <a:noFill/>
        </p:spPr>
        <p:txBody>
          <a:bodyPr wrap="square" rtlCol="0">
            <a:spAutoFit/>
          </a:bodyPr>
          <a:lstStyle/>
          <a:p>
            <a:pPr algn="ctr"/>
            <a:r>
              <a:rPr lang="en-US" b="1" dirty="0" smtClean="0"/>
              <a:t>Washington State 10</a:t>
            </a:r>
            <a:r>
              <a:rPr lang="en-US" b="1" baseline="30000" dirty="0" smtClean="0"/>
              <a:t>th</a:t>
            </a:r>
            <a:r>
              <a:rPr lang="en-US" b="1" dirty="0" smtClean="0"/>
              <a:t> graders who reported poor mental health are 2.5 times as likely to have been bullied than students who did not report poor mental health </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387563" y="2892157"/>
            <a:ext cx="978196"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Have been bullied</a:t>
            </a:r>
            <a:endParaRPr lang="en-US" sz="1200" b="1" dirty="0">
              <a:solidFill>
                <a:schemeClr val="bg1"/>
              </a:solidFill>
            </a:endParaRPr>
          </a:p>
        </p:txBody>
      </p:sp>
      <p:sp>
        <p:nvSpPr>
          <p:cNvPr id="18" name="TextBox 17"/>
          <p:cNvSpPr txBox="1"/>
          <p:nvPr/>
        </p:nvSpPr>
        <p:spPr>
          <a:xfrm>
            <a:off x="6715695" y="4357375"/>
            <a:ext cx="978196" cy="707886"/>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Have been bullied</a:t>
            </a:r>
            <a:endParaRPr lang="en-US" sz="1200" b="1" dirty="0">
              <a:solidFill>
                <a:schemeClr val="bg1"/>
              </a:solidFill>
            </a:endParaRPr>
          </a:p>
        </p:txBody>
      </p:sp>
      <p:sp>
        <p:nvSpPr>
          <p:cNvPr id="14" name="TextBox 13"/>
          <p:cNvSpPr txBox="1"/>
          <p:nvPr/>
        </p:nvSpPr>
        <p:spPr>
          <a:xfrm>
            <a:off x="852597" y="5672954"/>
            <a:ext cx="7921255" cy="646331"/>
          </a:xfrm>
          <a:prstGeom prst="rect">
            <a:avLst/>
          </a:prstGeom>
          <a:noFill/>
        </p:spPr>
        <p:txBody>
          <a:bodyPr wrap="square" rtlCol="0">
            <a:spAutoFit/>
          </a:bodyPr>
          <a:lstStyle/>
          <a:p>
            <a:pPr marL="0" lvl="1"/>
            <a:r>
              <a:rPr lang="en-US" sz="900" b="1" dirty="0" smtClean="0"/>
              <a:t>NOTES: </a:t>
            </a:r>
            <a:r>
              <a:rPr lang="en-US" sz="900" b="1" dirty="0"/>
              <a:t>The complete HYS question asks: “A student is being bullied when another student, or group of students, say or do nasty or unpleasant things to him or her. It is also bullying when a student is teased repeatedly in a way he or she doesn’t like. It is NOT bullying when two students of about the same strength argue or fight. In the last 30 days, how often have you been bullied?”</a:t>
            </a:r>
          </a:p>
          <a:p>
            <a:r>
              <a:rPr lang="en-US" sz="900" dirty="0" smtClean="0"/>
              <a:t>*Did not report having depressive feelings, have not seriously considered suicide in the past year.</a:t>
            </a:r>
          </a:p>
        </p:txBody>
      </p:sp>
      <p:sp>
        <p:nvSpPr>
          <p:cNvPr id="12" name="TextBox 11"/>
          <p:cNvSpPr txBox="1"/>
          <p:nvPr/>
        </p:nvSpPr>
        <p:spPr>
          <a:xfrm>
            <a:off x="1624787" y="1807319"/>
            <a:ext cx="6069104" cy="477054"/>
          </a:xfrm>
          <a:prstGeom prst="rect">
            <a:avLst/>
          </a:prstGeom>
          <a:noFill/>
        </p:spPr>
        <p:txBody>
          <a:bodyPr wrap="square" rtlCol="0">
            <a:spAutoFit/>
          </a:bodyPr>
          <a:lstStyle/>
          <a:p>
            <a:r>
              <a:rPr lang="en-US" sz="1600" b="1" i="1" dirty="0" smtClean="0"/>
              <a:t>Been bullied in the past 30 days?</a:t>
            </a:r>
          </a:p>
          <a:p>
            <a:pPr>
              <a:tabLst>
                <a:tab pos="117475" algn="l"/>
              </a:tabLst>
            </a:pPr>
            <a:r>
              <a:rPr lang="en-US" sz="900" dirty="0" smtClean="0">
                <a:latin typeface="Calibri"/>
                <a:cs typeface="Calibri"/>
              </a:rPr>
              <a:t>Percent of students </a:t>
            </a:r>
            <a:endParaRPr lang="en-US" sz="900" b="1" dirty="0" smtClean="0">
              <a:latin typeface="Calibri"/>
              <a:cs typeface="Calibri"/>
            </a:endParaRPr>
          </a:p>
        </p:txBody>
      </p:sp>
    </p:spTree>
    <p:extLst>
      <p:ext uri="{BB962C8B-B14F-4D97-AF65-F5344CB8AC3E}">
        <p14:creationId xmlns:p14="http://schemas.microsoft.com/office/powerpoint/2010/main" val="3153201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Substance Use and Being Bullied</a:t>
            </a:r>
          </a:p>
        </p:txBody>
      </p:sp>
      <p:graphicFrame>
        <p:nvGraphicFramePr>
          <p:cNvPr id="5" name="Chart 4"/>
          <p:cNvGraphicFramePr/>
          <p:nvPr>
            <p:extLst>
              <p:ext uri="{D42A27DB-BD31-4B8C-83A1-F6EECF244321}">
                <p14:modId xmlns:p14="http://schemas.microsoft.com/office/powerpoint/2010/main" val="2709325468"/>
              </p:ext>
            </p:extLst>
          </p:nvPr>
        </p:nvGraphicFramePr>
        <p:xfrm>
          <a:off x="1113424" y="1153576"/>
          <a:ext cx="7571381" cy="461556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864559" y="5679360"/>
            <a:ext cx="7921255" cy="646331"/>
          </a:xfrm>
          <a:prstGeom prst="rect">
            <a:avLst/>
          </a:prstGeom>
          <a:noFill/>
        </p:spPr>
        <p:txBody>
          <a:bodyPr wrap="square" rtlCol="0">
            <a:spAutoFit/>
          </a:bodyPr>
          <a:lstStyle/>
          <a:p>
            <a:r>
              <a:rPr lang="en-US" sz="900" b="1" dirty="0" smtClean="0"/>
              <a:t>NOTES</a:t>
            </a:r>
            <a:r>
              <a:rPr lang="en-US" sz="900" b="1" dirty="0"/>
              <a:t>: The complete HYS question asks: “A student is being bullied when another student, or group of students, say or do nasty or unpleasant things to him or her. It is also bullying when a student is teased repeatedly in a way he or she doesn’t like. It is NOT bullying when two students of about the same strength argue or fight. In the last 30 days, how often have you been bullied?”</a:t>
            </a:r>
          </a:p>
          <a:p>
            <a:r>
              <a:rPr lang="en-US" sz="900" b="1" dirty="0" smtClean="0"/>
              <a:t> </a:t>
            </a:r>
            <a:r>
              <a:rPr lang="en-US" sz="900" dirty="0" smtClean="0"/>
              <a:t>* Did not use alcohol, marijuana, tobacco products (cigarettes or chewing tobacco), or pain killers in the past 30 days.</a:t>
            </a:r>
            <a:endParaRPr lang="en-US" sz="900" dirty="0"/>
          </a:p>
        </p:txBody>
      </p:sp>
      <p:sp>
        <p:nvSpPr>
          <p:cNvPr id="12" name="TextBox 11"/>
          <p:cNvSpPr txBox="1"/>
          <p:nvPr/>
        </p:nvSpPr>
        <p:spPr>
          <a:xfrm>
            <a:off x="7373708" y="3922873"/>
            <a:ext cx="794189" cy="892552"/>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Have been bullied</a:t>
            </a:r>
            <a:endParaRPr lang="en-US" sz="12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a:t>
            </a:r>
            <a:r>
              <a:rPr lang="en-US" b="1" baseline="30000" dirty="0" smtClean="0"/>
              <a:t>th</a:t>
            </a:r>
            <a:r>
              <a:rPr lang="en-US" b="1" dirty="0" smtClean="0"/>
              <a:t> graders who reported substance use are more likely to have been bullied than students who do not use substances</a:t>
            </a:r>
            <a:endParaRPr lang="en-US" b="1" dirty="0"/>
          </a:p>
        </p:txBody>
      </p:sp>
      <p:sp>
        <p:nvSpPr>
          <p:cNvPr id="19" name="TextBox 18"/>
          <p:cNvSpPr txBox="1"/>
          <p:nvPr/>
        </p:nvSpPr>
        <p:spPr>
          <a:xfrm>
            <a:off x="965569" y="1528834"/>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4632949" y="3122624"/>
            <a:ext cx="807269" cy="892552"/>
          </a:xfrm>
          <a:prstGeom prst="rect">
            <a:avLst/>
          </a:prstGeom>
          <a:noFill/>
        </p:spPr>
        <p:txBody>
          <a:bodyPr wrap="square" rtlCol="0">
            <a:spAutoFit/>
          </a:bodyPr>
          <a:lstStyle/>
          <a:p>
            <a:r>
              <a:rPr lang="en-US" sz="1600" b="1" dirty="0" smtClean="0">
                <a:solidFill>
                  <a:schemeClr val="bg1"/>
                </a:solidFill>
              </a:rPr>
              <a:t>Yes</a:t>
            </a:r>
          </a:p>
          <a:p>
            <a:r>
              <a:rPr lang="en-US" sz="1200" b="1" dirty="0" smtClean="0">
                <a:solidFill>
                  <a:schemeClr val="bg1"/>
                </a:solidFill>
              </a:rPr>
              <a:t>Have been bullied</a:t>
            </a:r>
            <a:endParaRPr lang="en-US" sz="1200" b="1" dirty="0">
              <a:solidFill>
                <a:schemeClr val="bg1"/>
              </a:solidFill>
            </a:endParaRPr>
          </a:p>
        </p:txBody>
      </p:sp>
      <p:sp>
        <p:nvSpPr>
          <p:cNvPr id="11" name="TextBox 10"/>
          <p:cNvSpPr txBox="1"/>
          <p:nvPr/>
        </p:nvSpPr>
        <p:spPr>
          <a:xfrm>
            <a:off x="1624787" y="1807319"/>
            <a:ext cx="6069104" cy="477054"/>
          </a:xfrm>
          <a:prstGeom prst="rect">
            <a:avLst/>
          </a:prstGeom>
          <a:noFill/>
        </p:spPr>
        <p:txBody>
          <a:bodyPr wrap="square" rtlCol="0">
            <a:spAutoFit/>
          </a:bodyPr>
          <a:lstStyle/>
          <a:p>
            <a:r>
              <a:rPr lang="en-US" sz="1600" b="1" i="1" dirty="0" smtClean="0"/>
              <a:t>Been bullied in the past 30 days?</a:t>
            </a:r>
          </a:p>
          <a:p>
            <a:pPr>
              <a:tabLst>
                <a:tab pos="117475" algn="l"/>
              </a:tabLst>
            </a:pPr>
            <a:r>
              <a:rPr lang="en-US" sz="900" dirty="0" smtClean="0">
                <a:latin typeface="Calibri"/>
                <a:cs typeface="Calibri"/>
              </a:rPr>
              <a:t>Percent of students </a:t>
            </a:r>
            <a:endParaRPr lang="en-US" sz="900" b="1" dirty="0" smtClean="0">
              <a:latin typeface="Calibri"/>
              <a:cs typeface="Calibri"/>
            </a:endParaRPr>
          </a:p>
        </p:txBody>
      </p:sp>
    </p:spTree>
    <p:extLst>
      <p:ext uri="{BB962C8B-B14F-4D97-AF65-F5344CB8AC3E}">
        <p14:creationId xmlns:p14="http://schemas.microsoft.com/office/powerpoint/2010/main" val="41421956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hys logo - no date.bmp"/>
          <p:cNvPicPr>
            <a:picLocks noChangeAspect="1" noChangeArrowheads="1"/>
          </p:cNvPicPr>
          <p:nvPr/>
        </p:nvPicPr>
        <p:blipFill>
          <a:blip r:embed="rId3" cstate="print"/>
          <a:srcRect l="707" t="1037" r="87408" b="83395"/>
          <a:stretch>
            <a:fillRect/>
          </a:stretch>
        </p:blipFill>
        <p:spPr bwMode="auto">
          <a:xfrm>
            <a:off x="7963228" y="192000"/>
            <a:ext cx="725015" cy="733647"/>
          </a:xfrm>
          <a:prstGeom prst="rect">
            <a:avLst/>
          </a:prstGeom>
          <a:noFill/>
          <a:ln w="9525">
            <a:noFill/>
            <a:miter lim="800000"/>
            <a:headEnd/>
            <a:tailEnd/>
          </a:ln>
        </p:spPr>
      </p:pic>
      <p:sp>
        <p:nvSpPr>
          <p:cNvPr id="3" name="TextBox 2"/>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Access To Handguns</a:t>
            </a:r>
          </a:p>
        </p:txBody>
      </p:sp>
      <p:sp>
        <p:nvSpPr>
          <p:cNvPr id="4" name="TextBox 3"/>
          <p:cNvSpPr txBox="1"/>
          <p:nvPr/>
        </p:nvSpPr>
        <p:spPr>
          <a:xfrm>
            <a:off x="733647" y="882503"/>
            <a:ext cx="8272129" cy="369332"/>
          </a:xfrm>
          <a:prstGeom prst="rect">
            <a:avLst/>
          </a:prstGeom>
          <a:noFill/>
        </p:spPr>
        <p:txBody>
          <a:bodyPr wrap="square" rtlCol="0">
            <a:spAutoFit/>
          </a:bodyPr>
          <a:lstStyle/>
          <a:p>
            <a:pPr algn="ctr"/>
            <a:r>
              <a:rPr lang="en-US" b="1" dirty="0" smtClean="0"/>
              <a:t>Almost 1 in 5 Washington State 10</a:t>
            </a:r>
            <a:r>
              <a:rPr lang="en-US" b="1" baseline="30000" dirty="0" smtClean="0"/>
              <a:t>th</a:t>
            </a:r>
            <a:r>
              <a:rPr lang="en-US" b="1" dirty="0" smtClean="0"/>
              <a:t> graders think handguns are easy to get</a:t>
            </a:r>
            <a:endParaRPr lang="en-US" b="1" dirty="0"/>
          </a:p>
        </p:txBody>
      </p:sp>
      <p:grpSp>
        <p:nvGrpSpPr>
          <p:cNvPr id="37" name="Group 36"/>
          <p:cNvGrpSpPr/>
          <p:nvPr/>
        </p:nvGrpSpPr>
        <p:grpSpPr>
          <a:xfrm>
            <a:off x="1034948" y="1967021"/>
            <a:ext cx="1847428" cy="808076"/>
            <a:chOff x="1279506" y="1927831"/>
            <a:chExt cx="2034261" cy="889798"/>
          </a:xfrm>
        </p:grpSpPr>
        <p:grpSp>
          <p:nvGrpSpPr>
            <p:cNvPr id="6" name="Group 159"/>
            <p:cNvGrpSpPr>
              <a:grpSpLocks/>
            </p:cNvGrpSpPr>
            <p:nvPr/>
          </p:nvGrpSpPr>
          <p:grpSpPr bwMode="auto">
            <a:xfrm flipH="1">
              <a:off x="2528341" y="1927911"/>
              <a:ext cx="316691" cy="889718"/>
              <a:chOff x="2776" y="2894"/>
              <a:chExt cx="236" cy="663"/>
            </a:xfrm>
            <a:solidFill>
              <a:schemeClr val="bg1">
                <a:lumMod val="75000"/>
              </a:schemeClr>
            </a:solidFill>
          </p:grpSpPr>
          <p:sp>
            <p:nvSpPr>
              <p:cNvPr id="7" name="Freeform 85"/>
              <p:cNvSpPr>
                <a:spLocks/>
              </p:cNvSpPr>
              <p:nvPr/>
            </p:nvSpPr>
            <p:spPr bwMode="auto">
              <a:xfrm>
                <a:off x="2834" y="2894"/>
                <a:ext cx="120" cy="123"/>
              </a:xfrm>
              <a:custGeom>
                <a:avLst/>
                <a:gdLst/>
                <a:ahLst/>
                <a:cxnLst>
                  <a:cxn ang="0">
                    <a:pos x="182" y="52"/>
                  </a:cxn>
                  <a:cxn ang="0">
                    <a:pos x="190" y="76"/>
                  </a:cxn>
                  <a:cxn ang="0">
                    <a:pos x="193" y="101"/>
                  </a:cxn>
                  <a:cxn ang="0">
                    <a:pos x="189" y="127"/>
                  </a:cxn>
                  <a:cxn ang="0">
                    <a:pos x="181" y="148"/>
                  </a:cxn>
                  <a:cxn ang="0">
                    <a:pos x="175" y="158"/>
                  </a:cxn>
                  <a:cxn ang="0">
                    <a:pos x="168" y="166"/>
                  </a:cxn>
                  <a:cxn ang="0">
                    <a:pos x="160" y="174"/>
                  </a:cxn>
                  <a:cxn ang="0">
                    <a:pos x="151" y="181"/>
                  </a:cxn>
                  <a:cxn ang="0">
                    <a:pos x="142" y="185"/>
                  </a:cxn>
                  <a:cxn ang="0">
                    <a:pos x="130" y="190"/>
                  </a:cxn>
                  <a:cxn ang="0">
                    <a:pos x="119" y="194"/>
                  </a:cxn>
                  <a:cxn ang="0">
                    <a:pos x="106" y="197"/>
                  </a:cxn>
                  <a:cxn ang="0">
                    <a:pos x="90" y="197"/>
                  </a:cxn>
                  <a:cxn ang="0">
                    <a:pos x="76" y="195"/>
                  </a:cxn>
                  <a:cxn ang="0">
                    <a:pos x="61" y="190"/>
                  </a:cxn>
                  <a:cxn ang="0">
                    <a:pos x="49" y="184"/>
                  </a:cxn>
                  <a:cxn ang="0">
                    <a:pos x="37" y="176"/>
                  </a:cxn>
                  <a:cxn ang="0">
                    <a:pos x="27" y="166"/>
                  </a:cxn>
                  <a:cxn ang="0">
                    <a:pos x="18" y="156"/>
                  </a:cxn>
                  <a:cxn ang="0">
                    <a:pos x="9" y="144"/>
                  </a:cxn>
                  <a:cxn ang="0">
                    <a:pos x="3" y="127"/>
                  </a:cxn>
                  <a:cxn ang="0">
                    <a:pos x="0" y="106"/>
                  </a:cxn>
                  <a:cxn ang="0">
                    <a:pos x="0" y="85"/>
                  </a:cxn>
                  <a:cxn ang="0">
                    <a:pos x="5" y="66"/>
                  </a:cxn>
                  <a:cxn ang="0">
                    <a:pos x="12" y="52"/>
                  </a:cxn>
                  <a:cxn ang="0">
                    <a:pos x="19" y="40"/>
                  </a:cxn>
                  <a:cxn ang="0">
                    <a:pos x="28" y="29"/>
                  </a:cxn>
                  <a:cxn ang="0">
                    <a:pos x="39" y="20"/>
                  </a:cxn>
                  <a:cxn ang="0">
                    <a:pos x="51" y="12"/>
                  </a:cxn>
                  <a:cxn ang="0">
                    <a:pos x="65" y="6"/>
                  </a:cxn>
                  <a:cxn ang="0">
                    <a:pos x="79" y="1"/>
                  </a:cxn>
                  <a:cxn ang="0">
                    <a:pos x="95" y="0"/>
                  </a:cxn>
                  <a:cxn ang="0">
                    <a:pos x="109" y="1"/>
                  </a:cxn>
                  <a:cxn ang="0">
                    <a:pos x="122" y="4"/>
                  </a:cxn>
                  <a:cxn ang="0">
                    <a:pos x="135" y="8"/>
                  </a:cxn>
                  <a:cxn ang="0">
                    <a:pos x="147" y="14"/>
                  </a:cxn>
                  <a:cxn ang="0">
                    <a:pos x="157" y="22"/>
                  </a:cxn>
                  <a:cxn ang="0">
                    <a:pos x="167" y="31"/>
                  </a:cxn>
                  <a:cxn ang="0">
                    <a:pos x="175" y="42"/>
                  </a:cxn>
                  <a:cxn ang="0">
                    <a:pos x="182" y="52"/>
                  </a:cxn>
                </a:cxnLst>
                <a:rect l="0" t="0" r="r" b="b"/>
                <a:pathLst>
                  <a:path w="193" h="197">
                    <a:moveTo>
                      <a:pt x="182" y="52"/>
                    </a:moveTo>
                    <a:lnTo>
                      <a:pt x="190" y="76"/>
                    </a:lnTo>
                    <a:lnTo>
                      <a:pt x="193" y="101"/>
                    </a:lnTo>
                    <a:lnTo>
                      <a:pt x="189" y="127"/>
                    </a:lnTo>
                    <a:lnTo>
                      <a:pt x="181" y="148"/>
                    </a:lnTo>
                    <a:lnTo>
                      <a:pt x="175" y="158"/>
                    </a:lnTo>
                    <a:lnTo>
                      <a:pt x="168" y="166"/>
                    </a:lnTo>
                    <a:lnTo>
                      <a:pt x="160" y="174"/>
                    </a:lnTo>
                    <a:lnTo>
                      <a:pt x="151" y="181"/>
                    </a:lnTo>
                    <a:lnTo>
                      <a:pt x="142" y="185"/>
                    </a:lnTo>
                    <a:lnTo>
                      <a:pt x="130" y="190"/>
                    </a:lnTo>
                    <a:lnTo>
                      <a:pt x="119" y="194"/>
                    </a:lnTo>
                    <a:lnTo>
                      <a:pt x="106" y="197"/>
                    </a:lnTo>
                    <a:lnTo>
                      <a:pt x="90" y="197"/>
                    </a:lnTo>
                    <a:lnTo>
                      <a:pt x="76" y="195"/>
                    </a:lnTo>
                    <a:lnTo>
                      <a:pt x="61" y="190"/>
                    </a:lnTo>
                    <a:lnTo>
                      <a:pt x="49" y="184"/>
                    </a:lnTo>
                    <a:lnTo>
                      <a:pt x="37" y="176"/>
                    </a:lnTo>
                    <a:lnTo>
                      <a:pt x="27" y="166"/>
                    </a:lnTo>
                    <a:lnTo>
                      <a:pt x="18" y="156"/>
                    </a:lnTo>
                    <a:lnTo>
                      <a:pt x="9" y="144"/>
                    </a:lnTo>
                    <a:lnTo>
                      <a:pt x="3" y="127"/>
                    </a:lnTo>
                    <a:lnTo>
                      <a:pt x="0" y="106"/>
                    </a:lnTo>
                    <a:lnTo>
                      <a:pt x="0" y="85"/>
                    </a:lnTo>
                    <a:lnTo>
                      <a:pt x="5" y="66"/>
                    </a:lnTo>
                    <a:lnTo>
                      <a:pt x="12" y="52"/>
                    </a:lnTo>
                    <a:lnTo>
                      <a:pt x="19" y="40"/>
                    </a:lnTo>
                    <a:lnTo>
                      <a:pt x="28" y="29"/>
                    </a:lnTo>
                    <a:lnTo>
                      <a:pt x="39" y="20"/>
                    </a:lnTo>
                    <a:lnTo>
                      <a:pt x="51" y="12"/>
                    </a:lnTo>
                    <a:lnTo>
                      <a:pt x="65" y="6"/>
                    </a:lnTo>
                    <a:lnTo>
                      <a:pt x="79" y="1"/>
                    </a:lnTo>
                    <a:lnTo>
                      <a:pt x="95" y="0"/>
                    </a:lnTo>
                    <a:lnTo>
                      <a:pt x="109" y="1"/>
                    </a:lnTo>
                    <a:lnTo>
                      <a:pt x="122" y="4"/>
                    </a:lnTo>
                    <a:lnTo>
                      <a:pt x="135" y="8"/>
                    </a:lnTo>
                    <a:lnTo>
                      <a:pt x="147" y="14"/>
                    </a:lnTo>
                    <a:lnTo>
                      <a:pt x="157" y="22"/>
                    </a:lnTo>
                    <a:lnTo>
                      <a:pt x="167" y="31"/>
                    </a:lnTo>
                    <a:lnTo>
                      <a:pt x="175" y="42"/>
                    </a:lnTo>
                    <a:lnTo>
                      <a:pt x="182" y="52"/>
                    </a:lnTo>
                    <a:close/>
                  </a:path>
                </a:pathLst>
              </a:custGeom>
              <a:solidFill>
                <a:schemeClr val="bg1">
                  <a:lumMod val="65000"/>
                </a:schemeClr>
              </a:solidFill>
              <a:ln w="3175" cmpd="sng">
                <a:noFill/>
                <a:round/>
                <a:headEnd/>
                <a:tailEnd/>
              </a:ln>
            </p:spPr>
            <p:txBody>
              <a:bodyPr/>
              <a:lstStyle/>
              <a:p>
                <a:endParaRPr lang="en-US" dirty="0"/>
              </a:p>
            </p:txBody>
          </p:sp>
          <p:sp>
            <p:nvSpPr>
              <p:cNvPr id="8" name="Freeform 86"/>
              <p:cNvSpPr>
                <a:spLocks/>
              </p:cNvSpPr>
              <p:nvPr/>
            </p:nvSpPr>
            <p:spPr bwMode="auto">
              <a:xfrm>
                <a:off x="2776" y="3032"/>
                <a:ext cx="236" cy="525"/>
              </a:xfrm>
              <a:custGeom>
                <a:avLst/>
                <a:gdLst/>
                <a:ahLst/>
                <a:cxnLst>
                  <a:cxn ang="0">
                    <a:pos x="201" y="416"/>
                  </a:cxn>
                  <a:cxn ang="0">
                    <a:pos x="195" y="410"/>
                  </a:cxn>
                  <a:cxn ang="0">
                    <a:pos x="184" y="408"/>
                  </a:cxn>
                  <a:cxn ang="0">
                    <a:pos x="176" y="411"/>
                  </a:cxn>
                  <a:cxn ang="0">
                    <a:pos x="171" y="483"/>
                  </a:cxn>
                  <a:cxn ang="0">
                    <a:pos x="171" y="766"/>
                  </a:cxn>
                  <a:cxn ang="0">
                    <a:pos x="159" y="835"/>
                  </a:cxn>
                  <a:cxn ang="0">
                    <a:pos x="138" y="835"/>
                  </a:cxn>
                  <a:cxn ang="0">
                    <a:pos x="118" y="835"/>
                  </a:cxn>
                  <a:cxn ang="0">
                    <a:pos x="98" y="834"/>
                  </a:cxn>
                  <a:cxn ang="0">
                    <a:pos x="89" y="730"/>
                  </a:cxn>
                  <a:cxn ang="0">
                    <a:pos x="90" y="264"/>
                  </a:cxn>
                  <a:cxn ang="0">
                    <a:pos x="83" y="130"/>
                  </a:cxn>
                  <a:cxn ang="0">
                    <a:pos x="69" y="135"/>
                  </a:cxn>
                  <a:cxn ang="0">
                    <a:pos x="65" y="192"/>
                  </a:cxn>
                  <a:cxn ang="0">
                    <a:pos x="62" y="354"/>
                  </a:cxn>
                  <a:cxn ang="0">
                    <a:pos x="54" y="389"/>
                  </a:cxn>
                  <a:cxn ang="0">
                    <a:pos x="39" y="389"/>
                  </a:cxn>
                  <a:cxn ang="0">
                    <a:pos x="23" y="388"/>
                  </a:cxn>
                  <a:cxn ang="0">
                    <a:pos x="8" y="388"/>
                  </a:cxn>
                  <a:cxn ang="0">
                    <a:pos x="0" y="331"/>
                  </a:cxn>
                  <a:cxn ang="0">
                    <a:pos x="1" y="141"/>
                  </a:cxn>
                  <a:cxn ang="0">
                    <a:pos x="1" y="88"/>
                  </a:cxn>
                  <a:cxn ang="0">
                    <a:pos x="7" y="65"/>
                  </a:cxn>
                  <a:cxn ang="0">
                    <a:pos x="22" y="45"/>
                  </a:cxn>
                  <a:cxn ang="0">
                    <a:pos x="42" y="28"/>
                  </a:cxn>
                  <a:cxn ang="0">
                    <a:pos x="66" y="15"/>
                  </a:cxn>
                  <a:cxn ang="0">
                    <a:pos x="91" y="7"/>
                  </a:cxn>
                  <a:cxn ang="0">
                    <a:pos x="120" y="2"/>
                  </a:cxn>
                  <a:cxn ang="0">
                    <a:pos x="149" y="0"/>
                  </a:cxn>
                  <a:cxn ang="0">
                    <a:pos x="177" y="0"/>
                  </a:cxn>
                  <a:cxn ang="0">
                    <a:pos x="207" y="1"/>
                  </a:cxn>
                  <a:cxn ang="0">
                    <a:pos x="237" y="4"/>
                  </a:cxn>
                  <a:cxn ang="0">
                    <a:pos x="266" y="4"/>
                  </a:cxn>
                  <a:cxn ang="0">
                    <a:pos x="293" y="7"/>
                  </a:cxn>
                  <a:cxn ang="0">
                    <a:pos x="316" y="16"/>
                  </a:cxn>
                  <a:cxn ang="0">
                    <a:pos x="335" y="28"/>
                  </a:cxn>
                  <a:cxn ang="0">
                    <a:pos x="353" y="45"/>
                  </a:cxn>
                  <a:cxn ang="0">
                    <a:pos x="372" y="128"/>
                  </a:cxn>
                  <a:cxn ang="0">
                    <a:pos x="373" y="347"/>
                  </a:cxn>
                  <a:cxn ang="0">
                    <a:pos x="311" y="393"/>
                  </a:cxn>
                  <a:cxn ang="0">
                    <a:pos x="307" y="130"/>
                  </a:cxn>
                  <a:cxn ang="0">
                    <a:pos x="295" y="129"/>
                  </a:cxn>
                  <a:cxn ang="0">
                    <a:pos x="283" y="153"/>
                  </a:cxn>
                  <a:cxn ang="0">
                    <a:pos x="283" y="213"/>
                  </a:cxn>
                  <a:cxn ang="0">
                    <a:pos x="283" y="356"/>
                  </a:cxn>
                  <a:cxn ang="0">
                    <a:pos x="282" y="751"/>
                  </a:cxn>
                  <a:cxn ang="0">
                    <a:pos x="203" y="835"/>
                  </a:cxn>
                </a:cxnLst>
                <a:rect l="0" t="0" r="r" b="b"/>
                <a:pathLst>
                  <a:path w="376" h="835">
                    <a:moveTo>
                      <a:pt x="202" y="420"/>
                    </a:moveTo>
                    <a:lnTo>
                      <a:pt x="201" y="416"/>
                    </a:lnTo>
                    <a:lnTo>
                      <a:pt x="198" y="412"/>
                    </a:lnTo>
                    <a:lnTo>
                      <a:pt x="195" y="410"/>
                    </a:lnTo>
                    <a:lnTo>
                      <a:pt x="190" y="409"/>
                    </a:lnTo>
                    <a:lnTo>
                      <a:pt x="184" y="408"/>
                    </a:lnTo>
                    <a:lnTo>
                      <a:pt x="180" y="409"/>
                    </a:lnTo>
                    <a:lnTo>
                      <a:pt x="176" y="411"/>
                    </a:lnTo>
                    <a:lnTo>
                      <a:pt x="173" y="415"/>
                    </a:lnTo>
                    <a:lnTo>
                      <a:pt x="171" y="483"/>
                    </a:lnTo>
                    <a:lnTo>
                      <a:pt x="171" y="624"/>
                    </a:lnTo>
                    <a:lnTo>
                      <a:pt x="171" y="766"/>
                    </a:lnTo>
                    <a:lnTo>
                      <a:pt x="171" y="835"/>
                    </a:lnTo>
                    <a:lnTo>
                      <a:pt x="159" y="835"/>
                    </a:lnTo>
                    <a:lnTo>
                      <a:pt x="149" y="835"/>
                    </a:lnTo>
                    <a:lnTo>
                      <a:pt x="138" y="835"/>
                    </a:lnTo>
                    <a:lnTo>
                      <a:pt x="128" y="835"/>
                    </a:lnTo>
                    <a:lnTo>
                      <a:pt x="118" y="835"/>
                    </a:lnTo>
                    <a:lnTo>
                      <a:pt x="108" y="835"/>
                    </a:lnTo>
                    <a:lnTo>
                      <a:pt x="98" y="834"/>
                    </a:lnTo>
                    <a:lnTo>
                      <a:pt x="88" y="833"/>
                    </a:lnTo>
                    <a:lnTo>
                      <a:pt x="89" y="730"/>
                    </a:lnTo>
                    <a:lnTo>
                      <a:pt x="90" y="502"/>
                    </a:lnTo>
                    <a:lnTo>
                      <a:pt x="90" y="264"/>
                    </a:lnTo>
                    <a:lnTo>
                      <a:pt x="88" y="135"/>
                    </a:lnTo>
                    <a:lnTo>
                      <a:pt x="83" y="130"/>
                    </a:lnTo>
                    <a:lnTo>
                      <a:pt x="75" y="130"/>
                    </a:lnTo>
                    <a:lnTo>
                      <a:pt x="69" y="135"/>
                    </a:lnTo>
                    <a:lnTo>
                      <a:pt x="66" y="146"/>
                    </a:lnTo>
                    <a:lnTo>
                      <a:pt x="65" y="192"/>
                    </a:lnTo>
                    <a:lnTo>
                      <a:pt x="63" y="274"/>
                    </a:lnTo>
                    <a:lnTo>
                      <a:pt x="62" y="354"/>
                    </a:lnTo>
                    <a:lnTo>
                      <a:pt x="61" y="388"/>
                    </a:lnTo>
                    <a:lnTo>
                      <a:pt x="54" y="389"/>
                    </a:lnTo>
                    <a:lnTo>
                      <a:pt x="46" y="389"/>
                    </a:lnTo>
                    <a:lnTo>
                      <a:pt x="39" y="389"/>
                    </a:lnTo>
                    <a:lnTo>
                      <a:pt x="31" y="388"/>
                    </a:lnTo>
                    <a:lnTo>
                      <a:pt x="23" y="388"/>
                    </a:lnTo>
                    <a:lnTo>
                      <a:pt x="16" y="388"/>
                    </a:lnTo>
                    <a:lnTo>
                      <a:pt x="8" y="388"/>
                    </a:lnTo>
                    <a:lnTo>
                      <a:pt x="1" y="389"/>
                    </a:lnTo>
                    <a:lnTo>
                      <a:pt x="0" y="331"/>
                    </a:lnTo>
                    <a:lnTo>
                      <a:pt x="0" y="233"/>
                    </a:lnTo>
                    <a:lnTo>
                      <a:pt x="1" y="141"/>
                    </a:lnTo>
                    <a:lnTo>
                      <a:pt x="1" y="100"/>
                    </a:lnTo>
                    <a:lnTo>
                      <a:pt x="1" y="88"/>
                    </a:lnTo>
                    <a:lnTo>
                      <a:pt x="4" y="75"/>
                    </a:lnTo>
                    <a:lnTo>
                      <a:pt x="7" y="65"/>
                    </a:lnTo>
                    <a:lnTo>
                      <a:pt x="14" y="54"/>
                    </a:lnTo>
                    <a:lnTo>
                      <a:pt x="22" y="45"/>
                    </a:lnTo>
                    <a:lnTo>
                      <a:pt x="31" y="36"/>
                    </a:lnTo>
                    <a:lnTo>
                      <a:pt x="42" y="28"/>
                    </a:lnTo>
                    <a:lnTo>
                      <a:pt x="53" y="21"/>
                    </a:lnTo>
                    <a:lnTo>
                      <a:pt x="66" y="15"/>
                    </a:lnTo>
                    <a:lnTo>
                      <a:pt x="78" y="11"/>
                    </a:lnTo>
                    <a:lnTo>
                      <a:pt x="91" y="7"/>
                    </a:lnTo>
                    <a:lnTo>
                      <a:pt x="105" y="4"/>
                    </a:lnTo>
                    <a:lnTo>
                      <a:pt x="120" y="2"/>
                    </a:lnTo>
                    <a:lnTo>
                      <a:pt x="134" y="1"/>
                    </a:lnTo>
                    <a:lnTo>
                      <a:pt x="149" y="0"/>
                    </a:lnTo>
                    <a:lnTo>
                      <a:pt x="164" y="0"/>
                    </a:lnTo>
                    <a:lnTo>
                      <a:pt x="177" y="0"/>
                    </a:lnTo>
                    <a:lnTo>
                      <a:pt x="192" y="1"/>
                    </a:lnTo>
                    <a:lnTo>
                      <a:pt x="207" y="1"/>
                    </a:lnTo>
                    <a:lnTo>
                      <a:pt x="222" y="2"/>
                    </a:lnTo>
                    <a:lnTo>
                      <a:pt x="237" y="4"/>
                    </a:lnTo>
                    <a:lnTo>
                      <a:pt x="251" y="4"/>
                    </a:lnTo>
                    <a:lnTo>
                      <a:pt x="266" y="4"/>
                    </a:lnTo>
                    <a:lnTo>
                      <a:pt x="280" y="4"/>
                    </a:lnTo>
                    <a:lnTo>
                      <a:pt x="293" y="7"/>
                    </a:lnTo>
                    <a:lnTo>
                      <a:pt x="304" y="11"/>
                    </a:lnTo>
                    <a:lnTo>
                      <a:pt x="316" y="16"/>
                    </a:lnTo>
                    <a:lnTo>
                      <a:pt x="326" y="22"/>
                    </a:lnTo>
                    <a:lnTo>
                      <a:pt x="335" y="28"/>
                    </a:lnTo>
                    <a:lnTo>
                      <a:pt x="345" y="36"/>
                    </a:lnTo>
                    <a:lnTo>
                      <a:pt x="353" y="45"/>
                    </a:lnTo>
                    <a:lnTo>
                      <a:pt x="360" y="54"/>
                    </a:lnTo>
                    <a:lnTo>
                      <a:pt x="372" y="128"/>
                    </a:lnTo>
                    <a:lnTo>
                      <a:pt x="376" y="242"/>
                    </a:lnTo>
                    <a:lnTo>
                      <a:pt x="373" y="347"/>
                    </a:lnTo>
                    <a:lnTo>
                      <a:pt x="371" y="393"/>
                    </a:lnTo>
                    <a:lnTo>
                      <a:pt x="311" y="393"/>
                    </a:lnTo>
                    <a:lnTo>
                      <a:pt x="311" y="136"/>
                    </a:lnTo>
                    <a:lnTo>
                      <a:pt x="307" y="130"/>
                    </a:lnTo>
                    <a:lnTo>
                      <a:pt x="301" y="128"/>
                    </a:lnTo>
                    <a:lnTo>
                      <a:pt x="295" y="129"/>
                    </a:lnTo>
                    <a:lnTo>
                      <a:pt x="288" y="130"/>
                    </a:lnTo>
                    <a:lnTo>
                      <a:pt x="283" y="153"/>
                    </a:lnTo>
                    <a:lnTo>
                      <a:pt x="282" y="184"/>
                    </a:lnTo>
                    <a:lnTo>
                      <a:pt x="283" y="213"/>
                    </a:lnTo>
                    <a:lnTo>
                      <a:pt x="283" y="226"/>
                    </a:lnTo>
                    <a:lnTo>
                      <a:pt x="283" y="356"/>
                    </a:lnTo>
                    <a:lnTo>
                      <a:pt x="283" y="561"/>
                    </a:lnTo>
                    <a:lnTo>
                      <a:pt x="282" y="751"/>
                    </a:lnTo>
                    <a:lnTo>
                      <a:pt x="282" y="835"/>
                    </a:lnTo>
                    <a:lnTo>
                      <a:pt x="203" y="835"/>
                    </a:lnTo>
                    <a:lnTo>
                      <a:pt x="202" y="420"/>
                    </a:lnTo>
                    <a:close/>
                  </a:path>
                </a:pathLst>
              </a:custGeom>
              <a:solidFill>
                <a:schemeClr val="bg1">
                  <a:lumMod val="65000"/>
                </a:schemeClr>
              </a:solidFill>
              <a:ln w="3175" cmpd="sng">
                <a:noFill/>
                <a:round/>
                <a:headEnd/>
                <a:tailEnd/>
              </a:ln>
            </p:spPr>
            <p:txBody>
              <a:bodyPr/>
              <a:lstStyle/>
              <a:p>
                <a:endParaRPr lang="en-US" dirty="0"/>
              </a:p>
            </p:txBody>
          </p:sp>
        </p:grpSp>
        <p:grpSp>
          <p:nvGrpSpPr>
            <p:cNvPr id="9" name="Group 158"/>
            <p:cNvGrpSpPr>
              <a:grpSpLocks/>
            </p:cNvGrpSpPr>
            <p:nvPr/>
          </p:nvGrpSpPr>
          <p:grpSpPr bwMode="auto">
            <a:xfrm flipH="1">
              <a:off x="1279506" y="1927831"/>
              <a:ext cx="398563" cy="885675"/>
              <a:chOff x="2430" y="2897"/>
              <a:chExt cx="297" cy="660"/>
            </a:xfrm>
            <a:solidFill>
              <a:schemeClr val="bg1">
                <a:lumMod val="75000"/>
              </a:schemeClr>
            </a:solidFill>
          </p:grpSpPr>
          <p:sp>
            <p:nvSpPr>
              <p:cNvPr id="10" name="Freeform 91"/>
              <p:cNvSpPr>
                <a:spLocks/>
              </p:cNvSpPr>
              <p:nvPr/>
            </p:nvSpPr>
            <p:spPr bwMode="auto">
              <a:xfrm>
                <a:off x="2518" y="2897"/>
                <a:ext cx="122" cy="122"/>
              </a:xfrm>
              <a:custGeom>
                <a:avLst/>
                <a:gdLst/>
                <a:ahLst/>
                <a:cxnLst>
                  <a:cxn ang="0">
                    <a:pos x="192" y="39"/>
                  </a:cxn>
                  <a:cxn ang="0">
                    <a:pos x="206" y="63"/>
                  </a:cxn>
                  <a:cxn ang="0">
                    <a:pos x="214" y="92"/>
                  </a:cxn>
                  <a:cxn ang="0">
                    <a:pos x="214" y="120"/>
                  </a:cxn>
                  <a:cxn ang="0">
                    <a:pos x="207" y="149"/>
                  </a:cxn>
                  <a:cxn ang="0">
                    <a:pos x="201" y="161"/>
                  </a:cxn>
                  <a:cxn ang="0">
                    <a:pos x="195" y="171"/>
                  </a:cxn>
                  <a:cxn ang="0">
                    <a:pos x="185" y="181"/>
                  </a:cxn>
                  <a:cxn ang="0">
                    <a:pos x="176" y="189"/>
                  </a:cxn>
                  <a:cxn ang="0">
                    <a:pos x="165" y="198"/>
                  </a:cxn>
                  <a:cxn ang="0">
                    <a:pos x="153" y="204"/>
                  </a:cxn>
                  <a:cxn ang="0">
                    <a:pos x="139" y="210"/>
                  </a:cxn>
                  <a:cxn ang="0">
                    <a:pos x="125" y="214"/>
                  </a:cxn>
                  <a:cxn ang="0">
                    <a:pos x="112" y="215"/>
                  </a:cxn>
                  <a:cxn ang="0">
                    <a:pos x="99" y="214"/>
                  </a:cxn>
                  <a:cxn ang="0">
                    <a:pos x="85" y="211"/>
                  </a:cxn>
                  <a:cxn ang="0">
                    <a:pos x="71" y="208"/>
                  </a:cxn>
                  <a:cxn ang="0">
                    <a:pos x="57" y="202"/>
                  </a:cxn>
                  <a:cxn ang="0">
                    <a:pos x="46" y="195"/>
                  </a:cxn>
                  <a:cxn ang="0">
                    <a:pos x="34" y="186"/>
                  </a:cxn>
                  <a:cxn ang="0">
                    <a:pos x="25" y="177"/>
                  </a:cxn>
                  <a:cxn ang="0">
                    <a:pos x="15" y="162"/>
                  </a:cxn>
                  <a:cxn ang="0">
                    <a:pos x="8" y="147"/>
                  </a:cxn>
                  <a:cxn ang="0">
                    <a:pos x="3" y="130"/>
                  </a:cxn>
                  <a:cxn ang="0">
                    <a:pos x="0" y="112"/>
                  </a:cxn>
                  <a:cxn ang="0">
                    <a:pos x="1" y="112"/>
                  </a:cxn>
                  <a:cxn ang="0">
                    <a:pos x="3" y="86"/>
                  </a:cxn>
                  <a:cxn ang="0">
                    <a:pos x="4" y="85"/>
                  </a:cxn>
                  <a:cxn ang="0">
                    <a:pos x="3" y="82"/>
                  </a:cxn>
                  <a:cxn ang="0">
                    <a:pos x="3" y="80"/>
                  </a:cxn>
                  <a:cxn ang="0">
                    <a:pos x="4" y="79"/>
                  </a:cxn>
                  <a:cxn ang="0">
                    <a:pos x="10" y="64"/>
                  </a:cxn>
                  <a:cxn ang="0">
                    <a:pos x="17" y="50"/>
                  </a:cxn>
                  <a:cxn ang="0">
                    <a:pos x="26" y="39"/>
                  </a:cxn>
                  <a:cxn ang="0">
                    <a:pos x="37" y="27"/>
                  </a:cxn>
                  <a:cxn ang="0">
                    <a:pos x="49" y="18"/>
                  </a:cxn>
                  <a:cxn ang="0">
                    <a:pos x="62" y="11"/>
                  </a:cxn>
                  <a:cxn ang="0">
                    <a:pos x="78" y="4"/>
                  </a:cxn>
                  <a:cxn ang="0">
                    <a:pos x="94" y="1"/>
                  </a:cxn>
                  <a:cxn ang="0">
                    <a:pos x="109" y="0"/>
                  </a:cxn>
                  <a:cxn ang="0">
                    <a:pos x="123" y="1"/>
                  </a:cxn>
                  <a:cxn ang="0">
                    <a:pos x="137" y="4"/>
                  </a:cxn>
                  <a:cxn ang="0">
                    <a:pos x="150" y="9"/>
                  </a:cxn>
                  <a:cxn ang="0">
                    <a:pos x="162" y="14"/>
                  </a:cxn>
                  <a:cxn ang="0">
                    <a:pos x="173" y="21"/>
                  </a:cxn>
                  <a:cxn ang="0">
                    <a:pos x="183" y="29"/>
                  </a:cxn>
                  <a:cxn ang="0">
                    <a:pos x="192" y="39"/>
                  </a:cxn>
                </a:cxnLst>
                <a:rect l="0" t="0" r="r" b="b"/>
                <a:pathLst>
                  <a:path w="214" h="215">
                    <a:moveTo>
                      <a:pt x="192" y="39"/>
                    </a:moveTo>
                    <a:lnTo>
                      <a:pt x="206" y="63"/>
                    </a:lnTo>
                    <a:lnTo>
                      <a:pt x="214" y="92"/>
                    </a:lnTo>
                    <a:lnTo>
                      <a:pt x="214" y="120"/>
                    </a:lnTo>
                    <a:lnTo>
                      <a:pt x="207" y="149"/>
                    </a:lnTo>
                    <a:lnTo>
                      <a:pt x="201" y="161"/>
                    </a:lnTo>
                    <a:lnTo>
                      <a:pt x="195" y="171"/>
                    </a:lnTo>
                    <a:lnTo>
                      <a:pt x="185" y="181"/>
                    </a:lnTo>
                    <a:lnTo>
                      <a:pt x="176" y="189"/>
                    </a:lnTo>
                    <a:lnTo>
                      <a:pt x="165" y="198"/>
                    </a:lnTo>
                    <a:lnTo>
                      <a:pt x="153" y="204"/>
                    </a:lnTo>
                    <a:lnTo>
                      <a:pt x="139" y="210"/>
                    </a:lnTo>
                    <a:lnTo>
                      <a:pt x="125" y="214"/>
                    </a:lnTo>
                    <a:lnTo>
                      <a:pt x="112" y="215"/>
                    </a:lnTo>
                    <a:lnTo>
                      <a:pt x="99" y="214"/>
                    </a:lnTo>
                    <a:lnTo>
                      <a:pt x="85" y="211"/>
                    </a:lnTo>
                    <a:lnTo>
                      <a:pt x="71" y="208"/>
                    </a:lnTo>
                    <a:lnTo>
                      <a:pt x="57" y="202"/>
                    </a:lnTo>
                    <a:lnTo>
                      <a:pt x="46" y="195"/>
                    </a:lnTo>
                    <a:lnTo>
                      <a:pt x="34" y="186"/>
                    </a:lnTo>
                    <a:lnTo>
                      <a:pt x="25" y="177"/>
                    </a:lnTo>
                    <a:lnTo>
                      <a:pt x="15" y="162"/>
                    </a:lnTo>
                    <a:lnTo>
                      <a:pt x="8" y="147"/>
                    </a:lnTo>
                    <a:lnTo>
                      <a:pt x="3" y="130"/>
                    </a:lnTo>
                    <a:lnTo>
                      <a:pt x="0" y="112"/>
                    </a:lnTo>
                    <a:lnTo>
                      <a:pt x="1" y="112"/>
                    </a:lnTo>
                    <a:lnTo>
                      <a:pt x="3" y="86"/>
                    </a:lnTo>
                    <a:lnTo>
                      <a:pt x="4" y="85"/>
                    </a:lnTo>
                    <a:lnTo>
                      <a:pt x="3" y="82"/>
                    </a:lnTo>
                    <a:lnTo>
                      <a:pt x="3" y="80"/>
                    </a:lnTo>
                    <a:lnTo>
                      <a:pt x="4" y="79"/>
                    </a:lnTo>
                    <a:lnTo>
                      <a:pt x="10" y="64"/>
                    </a:lnTo>
                    <a:lnTo>
                      <a:pt x="17" y="50"/>
                    </a:lnTo>
                    <a:lnTo>
                      <a:pt x="26" y="39"/>
                    </a:lnTo>
                    <a:lnTo>
                      <a:pt x="37" y="27"/>
                    </a:lnTo>
                    <a:lnTo>
                      <a:pt x="49" y="18"/>
                    </a:lnTo>
                    <a:lnTo>
                      <a:pt x="62" y="11"/>
                    </a:lnTo>
                    <a:lnTo>
                      <a:pt x="78" y="4"/>
                    </a:lnTo>
                    <a:lnTo>
                      <a:pt x="94" y="1"/>
                    </a:lnTo>
                    <a:lnTo>
                      <a:pt x="109" y="0"/>
                    </a:lnTo>
                    <a:lnTo>
                      <a:pt x="123" y="1"/>
                    </a:lnTo>
                    <a:lnTo>
                      <a:pt x="137" y="4"/>
                    </a:lnTo>
                    <a:lnTo>
                      <a:pt x="150" y="9"/>
                    </a:lnTo>
                    <a:lnTo>
                      <a:pt x="162" y="14"/>
                    </a:lnTo>
                    <a:lnTo>
                      <a:pt x="173" y="21"/>
                    </a:lnTo>
                    <a:lnTo>
                      <a:pt x="183" y="29"/>
                    </a:lnTo>
                    <a:lnTo>
                      <a:pt x="192" y="39"/>
                    </a:lnTo>
                    <a:close/>
                  </a:path>
                </a:pathLst>
              </a:custGeom>
              <a:solidFill>
                <a:schemeClr val="bg1">
                  <a:lumMod val="65000"/>
                </a:schemeClr>
              </a:solidFill>
              <a:ln w="3175" cmpd="sng">
                <a:noFill/>
                <a:round/>
                <a:headEnd/>
                <a:tailEnd/>
              </a:ln>
            </p:spPr>
            <p:txBody>
              <a:bodyPr/>
              <a:lstStyle/>
              <a:p>
                <a:endParaRPr lang="en-US" dirty="0"/>
              </a:p>
            </p:txBody>
          </p:sp>
          <p:sp>
            <p:nvSpPr>
              <p:cNvPr id="11" name="Freeform 92"/>
              <p:cNvSpPr>
                <a:spLocks/>
              </p:cNvSpPr>
              <p:nvPr/>
            </p:nvSpPr>
            <p:spPr bwMode="auto">
              <a:xfrm>
                <a:off x="2430" y="3032"/>
                <a:ext cx="297" cy="525"/>
              </a:xfrm>
              <a:custGeom>
                <a:avLst/>
                <a:gdLst/>
                <a:ahLst/>
                <a:cxnLst>
                  <a:cxn ang="0">
                    <a:pos x="430" y="70"/>
                  </a:cxn>
                  <a:cxn ang="0">
                    <a:pos x="445" y="110"/>
                  </a:cxn>
                  <a:cxn ang="0">
                    <a:pos x="458" y="152"/>
                  </a:cxn>
                  <a:cxn ang="0">
                    <a:pos x="482" y="240"/>
                  </a:cxn>
                  <a:cxn ang="0">
                    <a:pos x="505" y="328"/>
                  </a:cxn>
                  <a:cxn ang="0">
                    <a:pos x="512" y="388"/>
                  </a:cxn>
                  <a:cxn ang="0">
                    <a:pos x="486" y="396"/>
                  </a:cxn>
                  <a:cxn ang="0">
                    <a:pos x="458" y="403"/>
                  </a:cxn>
                  <a:cxn ang="0">
                    <a:pos x="434" y="342"/>
                  </a:cxn>
                  <a:cxn ang="0">
                    <a:pos x="410" y="247"/>
                  </a:cxn>
                  <a:cxn ang="0">
                    <a:pos x="383" y="153"/>
                  </a:cxn>
                  <a:cxn ang="0">
                    <a:pos x="373" y="178"/>
                  </a:cxn>
                  <a:cxn ang="0">
                    <a:pos x="361" y="267"/>
                  </a:cxn>
                  <a:cxn ang="0">
                    <a:pos x="387" y="374"/>
                  </a:cxn>
                  <a:cxn ang="0">
                    <a:pos x="411" y="450"/>
                  </a:cxn>
                  <a:cxn ang="0">
                    <a:pos x="435" y="527"/>
                  </a:cxn>
                  <a:cxn ang="0">
                    <a:pos x="424" y="553"/>
                  </a:cxn>
                  <a:cxn ang="0">
                    <a:pos x="397" y="552"/>
                  </a:cxn>
                  <a:cxn ang="0">
                    <a:pos x="371" y="555"/>
                  </a:cxn>
                  <a:cxn ang="0">
                    <a:pos x="278" y="567"/>
                  </a:cxn>
                  <a:cxn ang="0">
                    <a:pos x="261" y="558"/>
                  </a:cxn>
                  <a:cxn ang="0">
                    <a:pos x="246" y="915"/>
                  </a:cxn>
                  <a:cxn ang="0">
                    <a:pos x="146" y="553"/>
                  </a:cxn>
                  <a:cxn ang="0">
                    <a:pos x="116" y="552"/>
                  </a:cxn>
                  <a:cxn ang="0">
                    <a:pos x="87" y="552"/>
                  </a:cxn>
                  <a:cxn ang="0">
                    <a:pos x="91" y="511"/>
                  </a:cxn>
                  <a:cxn ang="0">
                    <a:pos x="128" y="401"/>
                  </a:cxn>
                  <a:cxn ang="0">
                    <a:pos x="156" y="314"/>
                  </a:cxn>
                  <a:cxn ang="0">
                    <a:pos x="151" y="172"/>
                  </a:cxn>
                  <a:cxn ang="0">
                    <a:pos x="136" y="184"/>
                  </a:cxn>
                  <a:cxn ang="0">
                    <a:pos x="101" y="294"/>
                  </a:cxn>
                  <a:cxn ang="0">
                    <a:pos x="69" y="413"/>
                  </a:cxn>
                  <a:cxn ang="0">
                    <a:pos x="22" y="317"/>
                  </a:cxn>
                  <a:cxn ang="0">
                    <a:pos x="53" y="207"/>
                  </a:cxn>
                  <a:cxn ang="0">
                    <a:pos x="85" y="98"/>
                  </a:cxn>
                  <a:cxn ang="0">
                    <a:pos x="110" y="50"/>
                  </a:cxn>
                  <a:cxn ang="0">
                    <a:pos x="148" y="14"/>
                  </a:cxn>
                  <a:cxn ang="0">
                    <a:pos x="205" y="1"/>
                  </a:cxn>
                  <a:cxn ang="0">
                    <a:pos x="270" y="0"/>
                  </a:cxn>
                  <a:cxn ang="0">
                    <a:pos x="335" y="2"/>
                  </a:cxn>
                  <a:cxn ang="0">
                    <a:pos x="374" y="9"/>
                  </a:cxn>
                  <a:cxn ang="0">
                    <a:pos x="397" y="25"/>
                  </a:cxn>
                  <a:cxn ang="0">
                    <a:pos x="416" y="47"/>
                  </a:cxn>
                </a:cxnLst>
                <a:rect l="0" t="0" r="r" b="b"/>
                <a:pathLst>
                  <a:path w="519" h="916">
                    <a:moveTo>
                      <a:pt x="416" y="47"/>
                    </a:moveTo>
                    <a:lnTo>
                      <a:pt x="424" y="57"/>
                    </a:lnTo>
                    <a:lnTo>
                      <a:pt x="430" y="70"/>
                    </a:lnTo>
                    <a:lnTo>
                      <a:pt x="436" y="83"/>
                    </a:lnTo>
                    <a:lnTo>
                      <a:pt x="441" y="96"/>
                    </a:lnTo>
                    <a:lnTo>
                      <a:pt x="445" y="110"/>
                    </a:lnTo>
                    <a:lnTo>
                      <a:pt x="450" y="124"/>
                    </a:lnTo>
                    <a:lnTo>
                      <a:pt x="455" y="138"/>
                    </a:lnTo>
                    <a:lnTo>
                      <a:pt x="458" y="152"/>
                    </a:lnTo>
                    <a:lnTo>
                      <a:pt x="466" y="182"/>
                    </a:lnTo>
                    <a:lnTo>
                      <a:pt x="473" y="212"/>
                    </a:lnTo>
                    <a:lnTo>
                      <a:pt x="482" y="240"/>
                    </a:lnTo>
                    <a:lnTo>
                      <a:pt x="490" y="269"/>
                    </a:lnTo>
                    <a:lnTo>
                      <a:pt x="498" y="299"/>
                    </a:lnTo>
                    <a:lnTo>
                      <a:pt x="505" y="328"/>
                    </a:lnTo>
                    <a:lnTo>
                      <a:pt x="512" y="357"/>
                    </a:lnTo>
                    <a:lnTo>
                      <a:pt x="519" y="387"/>
                    </a:lnTo>
                    <a:lnTo>
                      <a:pt x="512" y="388"/>
                    </a:lnTo>
                    <a:lnTo>
                      <a:pt x="503" y="390"/>
                    </a:lnTo>
                    <a:lnTo>
                      <a:pt x="495" y="393"/>
                    </a:lnTo>
                    <a:lnTo>
                      <a:pt x="486" y="396"/>
                    </a:lnTo>
                    <a:lnTo>
                      <a:pt x="475" y="398"/>
                    </a:lnTo>
                    <a:lnTo>
                      <a:pt x="467" y="400"/>
                    </a:lnTo>
                    <a:lnTo>
                      <a:pt x="458" y="403"/>
                    </a:lnTo>
                    <a:lnTo>
                      <a:pt x="451" y="403"/>
                    </a:lnTo>
                    <a:lnTo>
                      <a:pt x="443" y="373"/>
                    </a:lnTo>
                    <a:lnTo>
                      <a:pt x="434" y="342"/>
                    </a:lnTo>
                    <a:lnTo>
                      <a:pt x="426" y="311"/>
                    </a:lnTo>
                    <a:lnTo>
                      <a:pt x="418" y="278"/>
                    </a:lnTo>
                    <a:lnTo>
                      <a:pt x="410" y="247"/>
                    </a:lnTo>
                    <a:lnTo>
                      <a:pt x="401" y="215"/>
                    </a:lnTo>
                    <a:lnTo>
                      <a:pt x="392" y="184"/>
                    </a:lnTo>
                    <a:lnTo>
                      <a:pt x="383" y="153"/>
                    </a:lnTo>
                    <a:lnTo>
                      <a:pt x="377" y="161"/>
                    </a:lnTo>
                    <a:lnTo>
                      <a:pt x="375" y="169"/>
                    </a:lnTo>
                    <a:lnTo>
                      <a:pt x="373" y="178"/>
                    </a:lnTo>
                    <a:lnTo>
                      <a:pt x="371" y="187"/>
                    </a:lnTo>
                    <a:lnTo>
                      <a:pt x="364" y="225"/>
                    </a:lnTo>
                    <a:lnTo>
                      <a:pt x="361" y="267"/>
                    </a:lnTo>
                    <a:lnTo>
                      <a:pt x="365" y="308"/>
                    </a:lnTo>
                    <a:lnTo>
                      <a:pt x="379" y="347"/>
                    </a:lnTo>
                    <a:lnTo>
                      <a:pt x="387" y="374"/>
                    </a:lnTo>
                    <a:lnTo>
                      <a:pt x="395" y="399"/>
                    </a:lnTo>
                    <a:lnTo>
                      <a:pt x="403" y="425"/>
                    </a:lnTo>
                    <a:lnTo>
                      <a:pt x="411" y="450"/>
                    </a:lnTo>
                    <a:lnTo>
                      <a:pt x="419" y="475"/>
                    </a:lnTo>
                    <a:lnTo>
                      <a:pt x="427" y="500"/>
                    </a:lnTo>
                    <a:lnTo>
                      <a:pt x="435" y="527"/>
                    </a:lnTo>
                    <a:lnTo>
                      <a:pt x="443" y="553"/>
                    </a:lnTo>
                    <a:lnTo>
                      <a:pt x="434" y="553"/>
                    </a:lnTo>
                    <a:lnTo>
                      <a:pt x="424" y="553"/>
                    </a:lnTo>
                    <a:lnTo>
                      <a:pt x="414" y="553"/>
                    </a:lnTo>
                    <a:lnTo>
                      <a:pt x="406" y="552"/>
                    </a:lnTo>
                    <a:lnTo>
                      <a:pt x="397" y="552"/>
                    </a:lnTo>
                    <a:lnTo>
                      <a:pt x="388" y="552"/>
                    </a:lnTo>
                    <a:lnTo>
                      <a:pt x="380" y="553"/>
                    </a:lnTo>
                    <a:lnTo>
                      <a:pt x="371" y="555"/>
                    </a:lnTo>
                    <a:lnTo>
                      <a:pt x="371" y="915"/>
                    </a:lnTo>
                    <a:lnTo>
                      <a:pt x="280" y="915"/>
                    </a:lnTo>
                    <a:lnTo>
                      <a:pt x="278" y="567"/>
                    </a:lnTo>
                    <a:lnTo>
                      <a:pt x="274" y="563"/>
                    </a:lnTo>
                    <a:lnTo>
                      <a:pt x="268" y="559"/>
                    </a:lnTo>
                    <a:lnTo>
                      <a:pt x="261" y="558"/>
                    </a:lnTo>
                    <a:lnTo>
                      <a:pt x="254" y="560"/>
                    </a:lnTo>
                    <a:lnTo>
                      <a:pt x="247" y="571"/>
                    </a:lnTo>
                    <a:lnTo>
                      <a:pt x="246" y="915"/>
                    </a:lnTo>
                    <a:lnTo>
                      <a:pt x="156" y="916"/>
                    </a:lnTo>
                    <a:lnTo>
                      <a:pt x="156" y="555"/>
                    </a:lnTo>
                    <a:lnTo>
                      <a:pt x="146" y="553"/>
                    </a:lnTo>
                    <a:lnTo>
                      <a:pt x="136" y="552"/>
                    </a:lnTo>
                    <a:lnTo>
                      <a:pt x="125" y="552"/>
                    </a:lnTo>
                    <a:lnTo>
                      <a:pt x="116" y="552"/>
                    </a:lnTo>
                    <a:lnTo>
                      <a:pt x="106" y="552"/>
                    </a:lnTo>
                    <a:lnTo>
                      <a:pt x="96" y="552"/>
                    </a:lnTo>
                    <a:lnTo>
                      <a:pt x="87" y="552"/>
                    </a:lnTo>
                    <a:lnTo>
                      <a:pt x="77" y="552"/>
                    </a:lnTo>
                    <a:lnTo>
                      <a:pt x="81" y="536"/>
                    </a:lnTo>
                    <a:lnTo>
                      <a:pt x="91" y="511"/>
                    </a:lnTo>
                    <a:lnTo>
                      <a:pt x="102" y="477"/>
                    </a:lnTo>
                    <a:lnTo>
                      <a:pt x="115" y="439"/>
                    </a:lnTo>
                    <a:lnTo>
                      <a:pt x="128" y="401"/>
                    </a:lnTo>
                    <a:lnTo>
                      <a:pt x="140" y="366"/>
                    </a:lnTo>
                    <a:lnTo>
                      <a:pt x="149" y="336"/>
                    </a:lnTo>
                    <a:lnTo>
                      <a:pt x="156" y="314"/>
                    </a:lnTo>
                    <a:lnTo>
                      <a:pt x="162" y="270"/>
                    </a:lnTo>
                    <a:lnTo>
                      <a:pt x="159" y="217"/>
                    </a:lnTo>
                    <a:lnTo>
                      <a:pt x="151" y="172"/>
                    </a:lnTo>
                    <a:lnTo>
                      <a:pt x="146" y="153"/>
                    </a:lnTo>
                    <a:lnTo>
                      <a:pt x="142" y="162"/>
                    </a:lnTo>
                    <a:lnTo>
                      <a:pt x="136" y="184"/>
                    </a:lnTo>
                    <a:lnTo>
                      <a:pt x="125" y="215"/>
                    </a:lnTo>
                    <a:lnTo>
                      <a:pt x="114" y="253"/>
                    </a:lnTo>
                    <a:lnTo>
                      <a:pt x="101" y="294"/>
                    </a:lnTo>
                    <a:lnTo>
                      <a:pt x="89" y="337"/>
                    </a:lnTo>
                    <a:lnTo>
                      <a:pt x="78" y="377"/>
                    </a:lnTo>
                    <a:lnTo>
                      <a:pt x="69" y="413"/>
                    </a:lnTo>
                    <a:lnTo>
                      <a:pt x="0" y="396"/>
                    </a:lnTo>
                    <a:lnTo>
                      <a:pt x="11" y="355"/>
                    </a:lnTo>
                    <a:lnTo>
                      <a:pt x="22" y="317"/>
                    </a:lnTo>
                    <a:lnTo>
                      <a:pt x="32" y="281"/>
                    </a:lnTo>
                    <a:lnTo>
                      <a:pt x="42" y="244"/>
                    </a:lnTo>
                    <a:lnTo>
                      <a:pt x="53" y="207"/>
                    </a:lnTo>
                    <a:lnTo>
                      <a:pt x="63" y="171"/>
                    </a:lnTo>
                    <a:lnTo>
                      <a:pt x="73" y="134"/>
                    </a:lnTo>
                    <a:lnTo>
                      <a:pt x="85" y="98"/>
                    </a:lnTo>
                    <a:lnTo>
                      <a:pt x="92" y="81"/>
                    </a:lnTo>
                    <a:lnTo>
                      <a:pt x="101" y="65"/>
                    </a:lnTo>
                    <a:lnTo>
                      <a:pt x="110" y="50"/>
                    </a:lnTo>
                    <a:lnTo>
                      <a:pt x="121" y="37"/>
                    </a:lnTo>
                    <a:lnTo>
                      <a:pt x="133" y="24"/>
                    </a:lnTo>
                    <a:lnTo>
                      <a:pt x="148" y="14"/>
                    </a:lnTo>
                    <a:lnTo>
                      <a:pt x="164" y="5"/>
                    </a:lnTo>
                    <a:lnTo>
                      <a:pt x="183" y="1"/>
                    </a:lnTo>
                    <a:lnTo>
                      <a:pt x="205" y="1"/>
                    </a:lnTo>
                    <a:lnTo>
                      <a:pt x="228" y="1"/>
                    </a:lnTo>
                    <a:lnTo>
                      <a:pt x="248" y="1"/>
                    </a:lnTo>
                    <a:lnTo>
                      <a:pt x="270" y="0"/>
                    </a:lnTo>
                    <a:lnTo>
                      <a:pt x="292" y="1"/>
                    </a:lnTo>
                    <a:lnTo>
                      <a:pt x="314" y="1"/>
                    </a:lnTo>
                    <a:lnTo>
                      <a:pt x="335" y="2"/>
                    </a:lnTo>
                    <a:lnTo>
                      <a:pt x="357" y="3"/>
                    </a:lnTo>
                    <a:lnTo>
                      <a:pt x="366" y="5"/>
                    </a:lnTo>
                    <a:lnTo>
                      <a:pt x="374" y="9"/>
                    </a:lnTo>
                    <a:lnTo>
                      <a:pt x="382" y="14"/>
                    </a:lnTo>
                    <a:lnTo>
                      <a:pt x="390" y="19"/>
                    </a:lnTo>
                    <a:lnTo>
                      <a:pt x="397" y="25"/>
                    </a:lnTo>
                    <a:lnTo>
                      <a:pt x="404" y="32"/>
                    </a:lnTo>
                    <a:lnTo>
                      <a:pt x="410" y="39"/>
                    </a:lnTo>
                    <a:lnTo>
                      <a:pt x="416" y="47"/>
                    </a:lnTo>
                    <a:close/>
                  </a:path>
                </a:pathLst>
              </a:custGeom>
              <a:solidFill>
                <a:schemeClr val="bg1">
                  <a:lumMod val="65000"/>
                </a:schemeClr>
              </a:solidFill>
              <a:ln w="3175" cmpd="sng">
                <a:noFill/>
                <a:round/>
                <a:headEnd/>
                <a:tailEnd/>
              </a:ln>
            </p:spPr>
            <p:txBody>
              <a:bodyPr/>
              <a:lstStyle/>
              <a:p>
                <a:endParaRPr lang="en-US" dirty="0"/>
              </a:p>
            </p:txBody>
          </p:sp>
        </p:grpSp>
        <p:grpSp>
          <p:nvGrpSpPr>
            <p:cNvPr id="12" name="Group 158"/>
            <p:cNvGrpSpPr>
              <a:grpSpLocks/>
            </p:cNvGrpSpPr>
            <p:nvPr/>
          </p:nvGrpSpPr>
          <p:grpSpPr bwMode="auto">
            <a:xfrm flipH="1">
              <a:off x="1706504" y="1927831"/>
              <a:ext cx="398563" cy="885675"/>
              <a:chOff x="2430" y="2897"/>
              <a:chExt cx="297" cy="660"/>
            </a:xfrm>
            <a:solidFill>
              <a:schemeClr val="bg1">
                <a:lumMod val="75000"/>
              </a:schemeClr>
            </a:solidFill>
          </p:grpSpPr>
          <p:sp>
            <p:nvSpPr>
              <p:cNvPr id="13" name="Freeform 91"/>
              <p:cNvSpPr>
                <a:spLocks/>
              </p:cNvSpPr>
              <p:nvPr/>
            </p:nvSpPr>
            <p:spPr bwMode="auto">
              <a:xfrm>
                <a:off x="2518" y="2897"/>
                <a:ext cx="122" cy="122"/>
              </a:xfrm>
              <a:custGeom>
                <a:avLst/>
                <a:gdLst/>
                <a:ahLst/>
                <a:cxnLst>
                  <a:cxn ang="0">
                    <a:pos x="192" y="39"/>
                  </a:cxn>
                  <a:cxn ang="0">
                    <a:pos x="206" y="63"/>
                  </a:cxn>
                  <a:cxn ang="0">
                    <a:pos x="214" y="92"/>
                  </a:cxn>
                  <a:cxn ang="0">
                    <a:pos x="214" y="120"/>
                  </a:cxn>
                  <a:cxn ang="0">
                    <a:pos x="207" y="149"/>
                  </a:cxn>
                  <a:cxn ang="0">
                    <a:pos x="201" y="161"/>
                  </a:cxn>
                  <a:cxn ang="0">
                    <a:pos x="195" y="171"/>
                  </a:cxn>
                  <a:cxn ang="0">
                    <a:pos x="185" y="181"/>
                  </a:cxn>
                  <a:cxn ang="0">
                    <a:pos x="176" y="189"/>
                  </a:cxn>
                  <a:cxn ang="0">
                    <a:pos x="165" y="198"/>
                  </a:cxn>
                  <a:cxn ang="0">
                    <a:pos x="153" y="204"/>
                  </a:cxn>
                  <a:cxn ang="0">
                    <a:pos x="139" y="210"/>
                  </a:cxn>
                  <a:cxn ang="0">
                    <a:pos x="125" y="214"/>
                  </a:cxn>
                  <a:cxn ang="0">
                    <a:pos x="112" y="215"/>
                  </a:cxn>
                  <a:cxn ang="0">
                    <a:pos x="99" y="214"/>
                  </a:cxn>
                  <a:cxn ang="0">
                    <a:pos x="85" y="211"/>
                  </a:cxn>
                  <a:cxn ang="0">
                    <a:pos x="71" y="208"/>
                  </a:cxn>
                  <a:cxn ang="0">
                    <a:pos x="57" y="202"/>
                  </a:cxn>
                  <a:cxn ang="0">
                    <a:pos x="46" y="195"/>
                  </a:cxn>
                  <a:cxn ang="0">
                    <a:pos x="34" y="186"/>
                  </a:cxn>
                  <a:cxn ang="0">
                    <a:pos x="25" y="177"/>
                  </a:cxn>
                  <a:cxn ang="0">
                    <a:pos x="15" y="162"/>
                  </a:cxn>
                  <a:cxn ang="0">
                    <a:pos x="8" y="147"/>
                  </a:cxn>
                  <a:cxn ang="0">
                    <a:pos x="3" y="130"/>
                  </a:cxn>
                  <a:cxn ang="0">
                    <a:pos x="0" y="112"/>
                  </a:cxn>
                  <a:cxn ang="0">
                    <a:pos x="1" y="112"/>
                  </a:cxn>
                  <a:cxn ang="0">
                    <a:pos x="3" y="86"/>
                  </a:cxn>
                  <a:cxn ang="0">
                    <a:pos x="4" y="85"/>
                  </a:cxn>
                  <a:cxn ang="0">
                    <a:pos x="3" y="82"/>
                  </a:cxn>
                  <a:cxn ang="0">
                    <a:pos x="3" y="80"/>
                  </a:cxn>
                  <a:cxn ang="0">
                    <a:pos x="4" y="79"/>
                  </a:cxn>
                  <a:cxn ang="0">
                    <a:pos x="10" y="64"/>
                  </a:cxn>
                  <a:cxn ang="0">
                    <a:pos x="17" y="50"/>
                  </a:cxn>
                  <a:cxn ang="0">
                    <a:pos x="26" y="39"/>
                  </a:cxn>
                  <a:cxn ang="0">
                    <a:pos x="37" y="27"/>
                  </a:cxn>
                  <a:cxn ang="0">
                    <a:pos x="49" y="18"/>
                  </a:cxn>
                  <a:cxn ang="0">
                    <a:pos x="62" y="11"/>
                  </a:cxn>
                  <a:cxn ang="0">
                    <a:pos x="78" y="4"/>
                  </a:cxn>
                  <a:cxn ang="0">
                    <a:pos x="94" y="1"/>
                  </a:cxn>
                  <a:cxn ang="0">
                    <a:pos x="109" y="0"/>
                  </a:cxn>
                  <a:cxn ang="0">
                    <a:pos x="123" y="1"/>
                  </a:cxn>
                  <a:cxn ang="0">
                    <a:pos x="137" y="4"/>
                  </a:cxn>
                  <a:cxn ang="0">
                    <a:pos x="150" y="9"/>
                  </a:cxn>
                  <a:cxn ang="0">
                    <a:pos x="162" y="14"/>
                  </a:cxn>
                  <a:cxn ang="0">
                    <a:pos x="173" y="21"/>
                  </a:cxn>
                  <a:cxn ang="0">
                    <a:pos x="183" y="29"/>
                  </a:cxn>
                  <a:cxn ang="0">
                    <a:pos x="192" y="39"/>
                  </a:cxn>
                </a:cxnLst>
                <a:rect l="0" t="0" r="r" b="b"/>
                <a:pathLst>
                  <a:path w="214" h="215">
                    <a:moveTo>
                      <a:pt x="192" y="39"/>
                    </a:moveTo>
                    <a:lnTo>
                      <a:pt x="206" y="63"/>
                    </a:lnTo>
                    <a:lnTo>
                      <a:pt x="214" y="92"/>
                    </a:lnTo>
                    <a:lnTo>
                      <a:pt x="214" y="120"/>
                    </a:lnTo>
                    <a:lnTo>
                      <a:pt x="207" y="149"/>
                    </a:lnTo>
                    <a:lnTo>
                      <a:pt x="201" y="161"/>
                    </a:lnTo>
                    <a:lnTo>
                      <a:pt x="195" y="171"/>
                    </a:lnTo>
                    <a:lnTo>
                      <a:pt x="185" y="181"/>
                    </a:lnTo>
                    <a:lnTo>
                      <a:pt x="176" y="189"/>
                    </a:lnTo>
                    <a:lnTo>
                      <a:pt x="165" y="198"/>
                    </a:lnTo>
                    <a:lnTo>
                      <a:pt x="153" y="204"/>
                    </a:lnTo>
                    <a:lnTo>
                      <a:pt x="139" y="210"/>
                    </a:lnTo>
                    <a:lnTo>
                      <a:pt x="125" y="214"/>
                    </a:lnTo>
                    <a:lnTo>
                      <a:pt x="112" y="215"/>
                    </a:lnTo>
                    <a:lnTo>
                      <a:pt x="99" y="214"/>
                    </a:lnTo>
                    <a:lnTo>
                      <a:pt x="85" y="211"/>
                    </a:lnTo>
                    <a:lnTo>
                      <a:pt x="71" y="208"/>
                    </a:lnTo>
                    <a:lnTo>
                      <a:pt x="57" y="202"/>
                    </a:lnTo>
                    <a:lnTo>
                      <a:pt x="46" y="195"/>
                    </a:lnTo>
                    <a:lnTo>
                      <a:pt x="34" y="186"/>
                    </a:lnTo>
                    <a:lnTo>
                      <a:pt x="25" y="177"/>
                    </a:lnTo>
                    <a:lnTo>
                      <a:pt x="15" y="162"/>
                    </a:lnTo>
                    <a:lnTo>
                      <a:pt x="8" y="147"/>
                    </a:lnTo>
                    <a:lnTo>
                      <a:pt x="3" y="130"/>
                    </a:lnTo>
                    <a:lnTo>
                      <a:pt x="0" y="112"/>
                    </a:lnTo>
                    <a:lnTo>
                      <a:pt x="1" y="112"/>
                    </a:lnTo>
                    <a:lnTo>
                      <a:pt x="3" y="86"/>
                    </a:lnTo>
                    <a:lnTo>
                      <a:pt x="4" y="85"/>
                    </a:lnTo>
                    <a:lnTo>
                      <a:pt x="3" y="82"/>
                    </a:lnTo>
                    <a:lnTo>
                      <a:pt x="3" y="80"/>
                    </a:lnTo>
                    <a:lnTo>
                      <a:pt x="4" y="79"/>
                    </a:lnTo>
                    <a:lnTo>
                      <a:pt x="10" y="64"/>
                    </a:lnTo>
                    <a:lnTo>
                      <a:pt x="17" y="50"/>
                    </a:lnTo>
                    <a:lnTo>
                      <a:pt x="26" y="39"/>
                    </a:lnTo>
                    <a:lnTo>
                      <a:pt x="37" y="27"/>
                    </a:lnTo>
                    <a:lnTo>
                      <a:pt x="49" y="18"/>
                    </a:lnTo>
                    <a:lnTo>
                      <a:pt x="62" y="11"/>
                    </a:lnTo>
                    <a:lnTo>
                      <a:pt x="78" y="4"/>
                    </a:lnTo>
                    <a:lnTo>
                      <a:pt x="94" y="1"/>
                    </a:lnTo>
                    <a:lnTo>
                      <a:pt x="109" y="0"/>
                    </a:lnTo>
                    <a:lnTo>
                      <a:pt x="123" y="1"/>
                    </a:lnTo>
                    <a:lnTo>
                      <a:pt x="137" y="4"/>
                    </a:lnTo>
                    <a:lnTo>
                      <a:pt x="150" y="9"/>
                    </a:lnTo>
                    <a:lnTo>
                      <a:pt x="162" y="14"/>
                    </a:lnTo>
                    <a:lnTo>
                      <a:pt x="173" y="21"/>
                    </a:lnTo>
                    <a:lnTo>
                      <a:pt x="183" y="29"/>
                    </a:lnTo>
                    <a:lnTo>
                      <a:pt x="192" y="39"/>
                    </a:lnTo>
                    <a:close/>
                  </a:path>
                </a:pathLst>
              </a:custGeom>
              <a:solidFill>
                <a:schemeClr val="bg1">
                  <a:lumMod val="65000"/>
                </a:schemeClr>
              </a:solidFill>
              <a:ln w="3175" cmpd="sng">
                <a:noFill/>
                <a:round/>
                <a:headEnd/>
                <a:tailEnd/>
              </a:ln>
            </p:spPr>
            <p:txBody>
              <a:bodyPr/>
              <a:lstStyle/>
              <a:p>
                <a:endParaRPr lang="en-US" dirty="0"/>
              </a:p>
            </p:txBody>
          </p:sp>
          <p:sp>
            <p:nvSpPr>
              <p:cNvPr id="14" name="Freeform 92"/>
              <p:cNvSpPr>
                <a:spLocks/>
              </p:cNvSpPr>
              <p:nvPr/>
            </p:nvSpPr>
            <p:spPr bwMode="auto">
              <a:xfrm>
                <a:off x="2430" y="3032"/>
                <a:ext cx="297" cy="525"/>
              </a:xfrm>
              <a:custGeom>
                <a:avLst/>
                <a:gdLst/>
                <a:ahLst/>
                <a:cxnLst>
                  <a:cxn ang="0">
                    <a:pos x="430" y="70"/>
                  </a:cxn>
                  <a:cxn ang="0">
                    <a:pos x="445" y="110"/>
                  </a:cxn>
                  <a:cxn ang="0">
                    <a:pos x="458" y="152"/>
                  </a:cxn>
                  <a:cxn ang="0">
                    <a:pos x="482" y="240"/>
                  </a:cxn>
                  <a:cxn ang="0">
                    <a:pos x="505" y="328"/>
                  </a:cxn>
                  <a:cxn ang="0">
                    <a:pos x="512" y="388"/>
                  </a:cxn>
                  <a:cxn ang="0">
                    <a:pos x="486" y="396"/>
                  </a:cxn>
                  <a:cxn ang="0">
                    <a:pos x="458" y="403"/>
                  </a:cxn>
                  <a:cxn ang="0">
                    <a:pos x="434" y="342"/>
                  </a:cxn>
                  <a:cxn ang="0">
                    <a:pos x="410" y="247"/>
                  </a:cxn>
                  <a:cxn ang="0">
                    <a:pos x="383" y="153"/>
                  </a:cxn>
                  <a:cxn ang="0">
                    <a:pos x="373" y="178"/>
                  </a:cxn>
                  <a:cxn ang="0">
                    <a:pos x="361" y="267"/>
                  </a:cxn>
                  <a:cxn ang="0">
                    <a:pos x="387" y="374"/>
                  </a:cxn>
                  <a:cxn ang="0">
                    <a:pos x="411" y="450"/>
                  </a:cxn>
                  <a:cxn ang="0">
                    <a:pos x="435" y="527"/>
                  </a:cxn>
                  <a:cxn ang="0">
                    <a:pos x="424" y="553"/>
                  </a:cxn>
                  <a:cxn ang="0">
                    <a:pos x="397" y="552"/>
                  </a:cxn>
                  <a:cxn ang="0">
                    <a:pos x="371" y="555"/>
                  </a:cxn>
                  <a:cxn ang="0">
                    <a:pos x="278" y="567"/>
                  </a:cxn>
                  <a:cxn ang="0">
                    <a:pos x="261" y="558"/>
                  </a:cxn>
                  <a:cxn ang="0">
                    <a:pos x="246" y="915"/>
                  </a:cxn>
                  <a:cxn ang="0">
                    <a:pos x="146" y="553"/>
                  </a:cxn>
                  <a:cxn ang="0">
                    <a:pos x="116" y="552"/>
                  </a:cxn>
                  <a:cxn ang="0">
                    <a:pos x="87" y="552"/>
                  </a:cxn>
                  <a:cxn ang="0">
                    <a:pos x="91" y="511"/>
                  </a:cxn>
                  <a:cxn ang="0">
                    <a:pos x="128" y="401"/>
                  </a:cxn>
                  <a:cxn ang="0">
                    <a:pos x="156" y="314"/>
                  </a:cxn>
                  <a:cxn ang="0">
                    <a:pos x="151" y="172"/>
                  </a:cxn>
                  <a:cxn ang="0">
                    <a:pos x="136" y="184"/>
                  </a:cxn>
                  <a:cxn ang="0">
                    <a:pos x="101" y="294"/>
                  </a:cxn>
                  <a:cxn ang="0">
                    <a:pos x="69" y="413"/>
                  </a:cxn>
                  <a:cxn ang="0">
                    <a:pos x="22" y="317"/>
                  </a:cxn>
                  <a:cxn ang="0">
                    <a:pos x="53" y="207"/>
                  </a:cxn>
                  <a:cxn ang="0">
                    <a:pos x="85" y="98"/>
                  </a:cxn>
                  <a:cxn ang="0">
                    <a:pos x="110" y="50"/>
                  </a:cxn>
                  <a:cxn ang="0">
                    <a:pos x="148" y="14"/>
                  </a:cxn>
                  <a:cxn ang="0">
                    <a:pos x="205" y="1"/>
                  </a:cxn>
                  <a:cxn ang="0">
                    <a:pos x="270" y="0"/>
                  </a:cxn>
                  <a:cxn ang="0">
                    <a:pos x="335" y="2"/>
                  </a:cxn>
                  <a:cxn ang="0">
                    <a:pos x="374" y="9"/>
                  </a:cxn>
                  <a:cxn ang="0">
                    <a:pos x="397" y="25"/>
                  </a:cxn>
                  <a:cxn ang="0">
                    <a:pos x="416" y="47"/>
                  </a:cxn>
                </a:cxnLst>
                <a:rect l="0" t="0" r="r" b="b"/>
                <a:pathLst>
                  <a:path w="519" h="916">
                    <a:moveTo>
                      <a:pt x="416" y="47"/>
                    </a:moveTo>
                    <a:lnTo>
                      <a:pt x="424" y="57"/>
                    </a:lnTo>
                    <a:lnTo>
                      <a:pt x="430" y="70"/>
                    </a:lnTo>
                    <a:lnTo>
                      <a:pt x="436" y="83"/>
                    </a:lnTo>
                    <a:lnTo>
                      <a:pt x="441" y="96"/>
                    </a:lnTo>
                    <a:lnTo>
                      <a:pt x="445" y="110"/>
                    </a:lnTo>
                    <a:lnTo>
                      <a:pt x="450" y="124"/>
                    </a:lnTo>
                    <a:lnTo>
                      <a:pt x="455" y="138"/>
                    </a:lnTo>
                    <a:lnTo>
                      <a:pt x="458" y="152"/>
                    </a:lnTo>
                    <a:lnTo>
                      <a:pt x="466" y="182"/>
                    </a:lnTo>
                    <a:lnTo>
                      <a:pt x="473" y="212"/>
                    </a:lnTo>
                    <a:lnTo>
                      <a:pt x="482" y="240"/>
                    </a:lnTo>
                    <a:lnTo>
                      <a:pt x="490" y="269"/>
                    </a:lnTo>
                    <a:lnTo>
                      <a:pt x="498" y="299"/>
                    </a:lnTo>
                    <a:lnTo>
                      <a:pt x="505" y="328"/>
                    </a:lnTo>
                    <a:lnTo>
                      <a:pt x="512" y="357"/>
                    </a:lnTo>
                    <a:lnTo>
                      <a:pt x="519" y="387"/>
                    </a:lnTo>
                    <a:lnTo>
                      <a:pt x="512" y="388"/>
                    </a:lnTo>
                    <a:lnTo>
                      <a:pt x="503" y="390"/>
                    </a:lnTo>
                    <a:lnTo>
                      <a:pt x="495" y="393"/>
                    </a:lnTo>
                    <a:lnTo>
                      <a:pt x="486" y="396"/>
                    </a:lnTo>
                    <a:lnTo>
                      <a:pt x="475" y="398"/>
                    </a:lnTo>
                    <a:lnTo>
                      <a:pt x="467" y="400"/>
                    </a:lnTo>
                    <a:lnTo>
                      <a:pt x="458" y="403"/>
                    </a:lnTo>
                    <a:lnTo>
                      <a:pt x="451" y="403"/>
                    </a:lnTo>
                    <a:lnTo>
                      <a:pt x="443" y="373"/>
                    </a:lnTo>
                    <a:lnTo>
                      <a:pt x="434" y="342"/>
                    </a:lnTo>
                    <a:lnTo>
                      <a:pt x="426" y="311"/>
                    </a:lnTo>
                    <a:lnTo>
                      <a:pt x="418" y="278"/>
                    </a:lnTo>
                    <a:lnTo>
                      <a:pt x="410" y="247"/>
                    </a:lnTo>
                    <a:lnTo>
                      <a:pt x="401" y="215"/>
                    </a:lnTo>
                    <a:lnTo>
                      <a:pt x="392" y="184"/>
                    </a:lnTo>
                    <a:lnTo>
                      <a:pt x="383" y="153"/>
                    </a:lnTo>
                    <a:lnTo>
                      <a:pt x="377" y="161"/>
                    </a:lnTo>
                    <a:lnTo>
                      <a:pt x="375" y="169"/>
                    </a:lnTo>
                    <a:lnTo>
                      <a:pt x="373" y="178"/>
                    </a:lnTo>
                    <a:lnTo>
                      <a:pt x="371" y="187"/>
                    </a:lnTo>
                    <a:lnTo>
                      <a:pt x="364" y="225"/>
                    </a:lnTo>
                    <a:lnTo>
                      <a:pt x="361" y="267"/>
                    </a:lnTo>
                    <a:lnTo>
                      <a:pt x="365" y="308"/>
                    </a:lnTo>
                    <a:lnTo>
                      <a:pt x="379" y="347"/>
                    </a:lnTo>
                    <a:lnTo>
                      <a:pt x="387" y="374"/>
                    </a:lnTo>
                    <a:lnTo>
                      <a:pt x="395" y="399"/>
                    </a:lnTo>
                    <a:lnTo>
                      <a:pt x="403" y="425"/>
                    </a:lnTo>
                    <a:lnTo>
                      <a:pt x="411" y="450"/>
                    </a:lnTo>
                    <a:lnTo>
                      <a:pt x="419" y="475"/>
                    </a:lnTo>
                    <a:lnTo>
                      <a:pt x="427" y="500"/>
                    </a:lnTo>
                    <a:lnTo>
                      <a:pt x="435" y="527"/>
                    </a:lnTo>
                    <a:lnTo>
                      <a:pt x="443" y="553"/>
                    </a:lnTo>
                    <a:lnTo>
                      <a:pt x="434" y="553"/>
                    </a:lnTo>
                    <a:lnTo>
                      <a:pt x="424" y="553"/>
                    </a:lnTo>
                    <a:lnTo>
                      <a:pt x="414" y="553"/>
                    </a:lnTo>
                    <a:lnTo>
                      <a:pt x="406" y="552"/>
                    </a:lnTo>
                    <a:lnTo>
                      <a:pt x="397" y="552"/>
                    </a:lnTo>
                    <a:lnTo>
                      <a:pt x="388" y="552"/>
                    </a:lnTo>
                    <a:lnTo>
                      <a:pt x="380" y="553"/>
                    </a:lnTo>
                    <a:lnTo>
                      <a:pt x="371" y="555"/>
                    </a:lnTo>
                    <a:lnTo>
                      <a:pt x="371" y="915"/>
                    </a:lnTo>
                    <a:lnTo>
                      <a:pt x="280" y="915"/>
                    </a:lnTo>
                    <a:lnTo>
                      <a:pt x="278" y="567"/>
                    </a:lnTo>
                    <a:lnTo>
                      <a:pt x="274" y="563"/>
                    </a:lnTo>
                    <a:lnTo>
                      <a:pt x="268" y="559"/>
                    </a:lnTo>
                    <a:lnTo>
                      <a:pt x="261" y="558"/>
                    </a:lnTo>
                    <a:lnTo>
                      <a:pt x="254" y="560"/>
                    </a:lnTo>
                    <a:lnTo>
                      <a:pt x="247" y="571"/>
                    </a:lnTo>
                    <a:lnTo>
                      <a:pt x="246" y="915"/>
                    </a:lnTo>
                    <a:lnTo>
                      <a:pt x="156" y="916"/>
                    </a:lnTo>
                    <a:lnTo>
                      <a:pt x="156" y="555"/>
                    </a:lnTo>
                    <a:lnTo>
                      <a:pt x="146" y="553"/>
                    </a:lnTo>
                    <a:lnTo>
                      <a:pt x="136" y="552"/>
                    </a:lnTo>
                    <a:lnTo>
                      <a:pt x="125" y="552"/>
                    </a:lnTo>
                    <a:lnTo>
                      <a:pt x="116" y="552"/>
                    </a:lnTo>
                    <a:lnTo>
                      <a:pt x="106" y="552"/>
                    </a:lnTo>
                    <a:lnTo>
                      <a:pt x="96" y="552"/>
                    </a:lnTo>
                    <a:lnTo>
                      <a:pt x="87" y="552"/>
                    </a:lnTo>
                    <a:lnTo>
                      <a:pt x="77" y="552"/>
                    </a:lnTo>
                    <a:lnTo>
                      <a:pt x="81" y="536"/>
                    </a:lnTo>
                    <a:lnTo>
                      <a:pt x="91" y="511"/>
                    </a:lnTo>
                    <a:lnTo>
                      <a:pt x="102" y="477"/>
                    </a:lnTo>
                    <a:lnTo>
                      <a:pt x="115" y="439"/>
                    </a:lnTo>
                    <a:lnTo>
                      <a:pt x="128" y="401"/>
                    </a:lnTo>
                    <a:lnTo>
                      <a:pt x="140" y="366"/>
                    </a:lnTo>
                    <a:lnTo>
                      <a:pt x="149" y="336"/>
                    </a:lnTo>
                    <a:lnTo>
                      <a:pt x="156" y="314"/>
                    </a:lnTo>
                    <a:lnTo>
                      <a:pt x="162" y="270"/>
                    </a:lnTo>
                    <a:lnTo>
                      <a:pt x="159" y="217"/>
                    </a:lnTo>
                    <a:lnTo>
                      <a:pt x="151" y="172"/>
                    </a:lnTo>
                    <a:lnTo>
                      <a:pt x="146" y="153"/>
                    </a:lnTo>
                    <a:lnTo>
                      <a:pt x="142" y="162"/>
                    </a:lnTo>
                    <a:lnTo>
                      <a:pt x="136" y="184"/>
                    </a:lnTo>
                    <a:lnTo>
                      <a:pt x="125" y="215"/>
                    </a:lnTo>
                    <a:lnTo>
                      <a:pt x="114" y="253"/>
                    </a:lnTo>
                    <a:lnTo>
                      <a:pt x="101" y="294"/>
                    </a:lnTo>
                    <a:lnTo>
                      <a:pt x="89" y="337"/>
                    </a:lnTo>
                    <a:lnTo>
                      <a:pt x="78" y="377"/>
                    </a:lnTo>
                    <a:lnTo>
                      <a:pt x="69" y="413"/>
                    </a:lnTo>
                    <a:lnTo>
                      <a:pt x="0" y="396"/>
                    </a:lnTo>
                    <a:lnTo>
                      <a:pt x="11" y="355"/>
                    </a:lnTo>
                    <a:lnTo>
                      <a:pt x="22" y="317"/>
                    </a:lnTo>
                    <a:lnTo>
                      <a:pt x="32" y="281"/>
                    </a:lnTo>
                    <a:lnTo>
                      <a:pt x="42" y="244"/>
                    </a:lnTo>
                    <a:lnTo>
                      <a:pt x="53" y="207"/>
                    </a:lnTo>
                    <a:lnTo>
                      <a:pt x="63" y="171"/>
                    </a:lnTo>
                    <a:lnTo>
                      <a:pt x="73" y="134"/>
                    </a:lnTo>
                    <a:lnTo>
                      <a:pt x="85" y="98"/>
                    </a:lnTo>
                    <a:lnTo>
                      <a:pt x="92" y="81"/>
                    </a:lnTo>
                    <a:lnTo>
                      <a:pt x="101" y="65"/>
                    </a:lnTo>
                    <a:lnTo>
                      <a:pt x="110" y="50"/>
                    </a:lnTo>
                    <a:lnTo>
                      <a:pt x="121" y="37"/>
                    </a:lnTo>
                    <a:lnTo>
                      <a:pt x="133" y="24"/>
                    </a:lnTo>
                    <a:lnTo>
                      <a:pt x="148" y="14"/>
                    </a:lnTo>
                    <a:lnTo>
                      <a:pt x="164" y="5"/>
                    </a:lnTo>
                    <a:lnTo>
                      <a:pt x="183" y="1"/>
                    </a:lnTo>
                    <a:lnTo>
                      <a:pt x="205" y="1"/>
                    </a:lnTo>
                    <a:lnTo>
                      <a:pt x="228" y="1"/>
                    </a:lnTo>
                    <a:lnTo>
                      <a:pt x="248" y="1"/>
                    </a:lnTo>
                    <a:lnTo>
                      <a:pt x="270" y="0"/>
                    </a:lnTo>
                    <a:lnTo>
                      <a:pt x="292" y="1"/>
                    </a:lnTo>
                    <a:lnTo>
                      <a:pt x="314" y="1"/>
                    </a:lnTo>
                    <a:lnTo>
                      <a:pt x="335" y="2"/>
                    </a:lnTo>
                    <a:lnTo>
                      <a:pt x="357" y="3"/>
                    </a:lnTo>
                    <a:lnTo>
                      <a:pt x="366" y="5"/>
                    </a:lnTo>
                    <a:lnTo>
                      <a:pt x="374" y="9"/>
                    </a:lnTo>
                    <a:lnTo>
                      <a:pt x="382" y="14"/>
                    </a:lnTo>
                    <a:lnTo>
                      <a:pt x="390" y="19"/>
                    </a:lnTo>
                    <a:lnTo>
                      <a:pt x="397" y="25"/>
                    </a:lnTo>
                    <a:lnTo>
                      <a:pt x="404" y="32"/>
                    </a:lnTo>
                    <a:lnTo>
                      <a:pt x="410" y="39"/>
                    </a:lnTo>
                    <a:lnTo>
                      <a:pt x="416" y="47"/>
                    </a:lnTo>
                    <a:close/>
                  </a:path>
                </a:pathLst>
              </a:custGeom>
              <a:solidFill>
                <a:schemeClr val="bg1">
                  <a:lumMod val="65000"/>
                </a:schemeClr>
              </a:solidFill>
              <a:ln w="3175" cmpd="sng">
                <a:noFill/>
                <a:round/>
                <a:headEnd/>
                <a:tailEnd/>
              </a:ln>
            </p:spPr>
            <p:txBody>
              <a:bodyPr/>
              <a:lstStyle/>
              <a:p>
                <a:endParaRPr lang="en-US" dirty="0"/>
              </a:p>
            </p:txBody>
          </p:sp>
        </p:grpSp>
        <p:grpSp>
          <p:nvGrpSpPr>
            <p:cNvPr id="15" name="Group 159"/>
            <p:cNvGrpSpPr>
              <a:grpSpLocks/>
            </p:cNvGrpSpPr>
            <p:nvPr/>
          </p:nvGrpSpPr>
          <p:grpSpPr bwMode="auto">
            <a:xfrm flipH="1">
              <a:off x="2143521" y="1927911"/>
              <a:ext cx="316691" cy="889718"/>
              <a:chOff x="2776" y="2894"/>
              <a:chExt cx="236" cy="663"/>
            </a:xfrm>
            <a:solidFill>
              <a:schemeClr val="bg1">
                <a:lumMod val="75000"/>
              </a:schemeClr>
            </a:solidFill>
          </p:grpSpPr>
          <p:sp>
            <p:nvSpPr>
              <p:cNvPr id="16" name="Freeform 85"/>
              <p:cNvSpPr>
                <a:spLocks/>
              </p:cNvSpPr>
              <p:nvPr/>
            </p:nvSpPr>
            <p:spPr bwMode="auto">
              <a:xfrm>
                <a:off x="2834" y="2894"/>
                <a:ext cx="120" cy="123"/>
              </a:xfrm>
              <a:custGeom>
                <a:avLst/>
                <a:gdLst/>
                <a:ahLst/>
                <a:cxnLst>
                  <a:cxn ang="0">
                    <a:pos x="182" y="52"/>
                  </a:cxn>
                  <a:cxn ang="0">
                    <a:pos x="190" y="76"/>
                  </a:cxn>
                  <a:cxn ang="0">
                    <a:pos x="193" y="101"/>
                  </a:cxn>
                  <a:cxn ang="0">
                    <a:pos x="189" y="127"/>
                  </a:cxn>
                  <a:cxn ang="0">
                    <a:pos x="181" y="148"/>
                  </a:cxn>
                  <a:cxn ang="0">
                    <a:pos x="175" y="158"/>
                  </a:cxn>
                  <a:cxn ang="0">
                    <a:pos x="168" y="166"/>
                  </a:cxn>
                  <a:cxn ang="0">
                    <a:pos x="160" y="174"/>
                  </a:cxn>
                  <a:cxn ang="0">
                    <a:pos x="151" y="181"/>
                  </a:cxn>
                  <a:cxn ang="0">
                    <a:pos x="142" y="185"/>
                  </a:cxn>
                  <a:cxn ang="0">
                    <a:pos x="130" y="190"/>
                  </a:cxn>
                  <a:cxn ang="0">
                    <a:pos x="119" y="194"/>
                  </a:cxn>
                  <a:cxn ang="0">
                    <a:pos x="106" y="197"/>
                  </a:cxn>
                  <a:cxn ang="0">
                    <a:pos x="90" y="197"/>
                  </a:cxn>
                  <a:cxn ang="0">
                    <a:pos x="76" y="195"/>
                  </a:cxn>
                  <a:cxn ang="0">
                    <a:pos x="61" y="190"/>
                  </a:cxn>
                  <a:cxn ang="0">
                    <a:pos x="49" y="184"/>
                  </a:cxn>
                  <a:cxn ang="0">
                    <a:pos x="37" y="176"/>
                  </a:cxn>
                  <a:cxn ang="0">
                    <a:pos x="27" y="166"/>
                  </a:cxn>
                  <a:cxn ang="0">
                    <a:pos x="18" y="156"/>
                  </a:cxn>
                  <a:cxn ang="0">
                    <a:pos x="9" y="144"/>
                  </a:cxn>
                  <a:cxn ang="0">
                    <a:pos x="3" y="127"/>
                  </a:cxn>
                  <a:cxn ang="0">
                    <a:pos x="0" y="106"/>
                  </a:cxn>
                  <a:cxn ang="0">
                    <a:pos x="0" y="85"/>
                  </a:cxn>
                  <a:cxn ang="0">
                    <a:pos x="5" y="66"/>
                  </a:cxn>
                  <a:cxn ang="0">
                    <a:pos x="12" y="52"/>
                  </a:cxn>
                  <a:cxn ang="0">
                    <a:pos x="19" y="40"/>
                  </a:cxn>
                  <a:cxn ang="0">
                    <a:pos x="28" y="29"/>
                  </a:cxn>
                  <a:cxn ang="0">
                    <a:pos x="39" y="20"/>
                  </a:cxn>
                  <a:cxn ang="0">
                    <a:pos x="51" y="12"/>
                  </a:cxn>
                  <a:cxn ang="0">
                    <a:pos x="65" y="6"/>
                  </a:cxn>
                  <a:cxn ang="0">
                    <a:pos x="79" y="1"/>
                  </a:cxn>
                  <a:cxn ang="0">
                    <a:pos x="95" y="0"/>
                  </a:cxn>
                  <a:cxn ang="0">
                    <a:pos x="109" y="1"/>
                  </a:cxn>
                  <a:cxn ang="0">
                    <a:pos x="122" y="4"/>
                  </a:cxn>
                  <a:cxn ang="0">
                    <a:pos x="135" y="8"/>
                  </a:cxn>
                  <a:cxn ang="0">
                    <a:pos x="147" y="14"/>
                  </a:cxn>
                  <a:cxn ang="0">
                    <a:pos x="157" y="22"/>
                  </a:cxn>
                  <a:cxn ang="0">
                    <a:pos x="167" y="31"/>
                  </a:cxn>
                  <a:cxn ang="0">
                    <a:pos x="175" y="42"/>
                  </a:cxn>
                  <a:cxn ang="0">
                    <a:pos x="182" y="52"/>
                  </a:cxn>
                </a:cxnLst>
                <a:rect l="0" t="0" r="r" b="b"/>
                <a:pathLst>
                  <a:path w="193" h="197">
                    <a:moveTo>
                      <a:pt x="182" y="52"/>
                    </a:moveTo>
                    <a:lnTo>
                      <a:pt x="190" y="76"/>
                    </a:lnTo>
                    <a:lnTo>
                      <a:pt x="193" y="101"/>
                    </a:lnTo>
                    <a:lnTo>
                      <a:pt x="189" y="127"/>
                    </a:lnTo>
                    <a:lnTo>
                      <a:pt x="181" y="148"/>
                    </a:lnTo>
                    <a:lnTo>
                      <a:pt x="175" y="158"/>
                    </a:lnTo>
                    <a:lnTo>
                      <a:pt x="168" y="166"/>
                    </a:lnTo>
                    <a:lnTo>
                      <a:pt x="160" y="174"/>
                    </a:lnTo>
                    <a:lnTo>
                      <a:pt x="151" y="181"/>
                    </a:lnTo>
                    <a:lnTo>
                      <a:pt x="142" y="185"/>
                    </a:lnTo>
                    <a:lnTo>
                      <a:pt x="130" y="190"/>
                    </a:lnTo>
                    <a:lnTo>
                      <a:pt x="119" y="194"/>
                    </a:lnTo>
                    <a:lnTo>
                      <a:pt x="106" y="197"/>
                    </a:lnTo>
                    <a:lnTo>
                      <a:pt x="90" y="197"/>
                    </a:lnTo>
                    <a:lnTo>
                      <a:pt x="76" y="195"/>
                    </a:lnTo>
                    <a:lnTo>
                      <a:pt x="61" y="190"/>
                    </a:lnTo>
                    <a:lnTo>
                      <a:pt x="49" y="184"/>
                    </a:lnTo>
                    <a:lnTo>
                      <a:pt x="37" y="176"/>
                    </a:lnTo>
                    <a:lnTo>
                      <a:pt x="27" y="166"/>
                    </a:lnTo>
                    <a:lnTo>
                      <a:pt x="18" y="156"/>
                    </a:lnTo>
                    <a:lnTo>
                      <a:pt x="9" y="144"/>
                    </a:lnTo>
                    <a:lnTo>
                      <a:pt x="3" y="127"/>
                    </a:lnTo>
                    <a:lnTo>
                      <a:pt x="0" y="106"/>
                    </a:lnTo>
                    <a:lnTo>
                      <a:pt x="0" y="85"/>
                    </a:lnTo>
                    <a:lnTo>
                      <a:pt x="5" y="66"/>
                    </a:lnTo>
                    <a:lnTo>
                      <a:pt x="12" y="52"/>
                    </a:lnTo>
                    <a:lnTo>
                      <a:pt x="19" y="40"/>
                    </a:lnTo>
                    <a:lnTo>
                      <a:pt x="28" y="29"/>
                    </a:lnTo>
                    <a:lnTo>
                      <a:pt x="39" y="20"/>
                    </a:lnTo>
                    <a:lnTo>
                      <a:pt x="51" y="12"/>
                    </a:lnTo>
                    <a:lnTo>
                      <a:pt x="65" y="6"/>
                    </a:lnTo>
                    <a:lnTo>
                      <a:pt x="79" y="1"/>
                    </a:lnTo>
                    <a:lnTo>
                      <a:pt x="95" y="0"/>
                    </a:lnTo>
                    <a:lnTo>
                      <a:pt x="109" y="1"/>
                    </a:lnTo>
                    <a:lnTo>
                      <a:pt x="122" y="4"/>
                    </a:lnTo>
                    <a:lnTo>
                      <a:pt x="135" y="8"/>
                    </a:lnTo>
                    <a:lnTo>
                      <a:pt x="147" y="14"/>
                    </a:lnTo>
                    <a:lnTo>
                      <a:pt x="157" y="22"/>
                    </a:lnTo>
                    <a:lnTo>
                      <a:pt x="167" y="31"/>
                    </a:lnTo>
                    <a:lnTo>
                      <a:pt x="175" y="42"/>
                    </a:lnTo>
                    <a:lnTo>
                      <a:pt x="182" y="52"/>
                    </a:lnTo>
                    <a:close/>
                  </a:path>
                </a:pathLst>
              </a:custGeom>
              <a:solidFill>
                <a:schemeClr val="bg1">
                  <a:lumMod val="65000"/>
                </a:schemeClr>
              </a:solidFill>
              <a:ln w="3175" cmpd="sng">
                <a:noFill/>
                <a:round/>
                <a:headEnd/>
                <a:tailEnd/>
              </a:ln>
            </p:spPr>
            <p:txBody>
              <a:bodyPr/>
              <a:lstStyle/>
              <a:p>
                <a:endParaRPr lang="en-US" dirty="0"/>
              </a:p>
            </p:txBody>
          </p:sp>
          <p:sp>
            <p:nvSpPr>
              <p:cNvPr id="17" name="Freeform 86"/>
              <p:cNvSpPr>
                <a:spLocks/>
              </p:cNvSpPr>
              <p:nvPr/>
            </p:nvSpPr>
            <p:spPr bwMode="auto">
              <a:xfrm>
                <a:off x="2776" y="3032"/>
                <a:ext cx="236" cy="525"/>
              </a:xfrm>
              <a:custGeom>
                <a:avLst/>
                <a:gdLst/>
                <a:ahLst/>
                <a:cxnLst>
                  <a:cxn ang="0">
                    <a:pos x="201" y="416"/>
                  </a:cxn>
                  <a:cxn ang="0">
                    <a:pos x="195" y="410"/>
                  </a:cxn>
                  <a:cxn ang="0">
                    <a:pos x="184" y="408"/>
                  </a:cxn>
                  <a:cxn ang="0">
                    <a:pos x="176" y="411"/>
                  </a:cxn>
                  <a:cxn ang="0">
                    <a:pos x="171" y="483"/>
                  </a:cxn>
                  <a:cxn ang="0">
                    <a:pos x="171" y="766"/>
                  </a:cxn>
                  <a:cxn ang="0">
                    <a:pos x="159" y="835"/>
                  </a:cxn>
                  <a:cxn ang="0">
                    <a:pos x="138" y="835"/>
                  </a:cxn>
                  <a:cxn ang="0">
                    <a:pos x="118" y="835"/>
                  </a:cxn>
                  <a:cxn ang="0">
                    <a:pos x="98" y="834"/>
                  </a:cxn>
                  <a:cxn ang="0">
                    <a:pos x="89" y="730"/>
                  </a:cxn>
                  <a:cxn ang="0">
                    <a:pos x="90" y="264"/>
                  </a:cxn>
                  <a:cxn ang="0">
                    <a:pos x="83" y="130"/>
                  </a:cxn>
                  <a:cxn ang="0">
                    <a:pos x="69" y="135"/>
                  </a:cxn>
                  <a:cxn ang="0">
                    <a:pos x="65" y="192"/>
                  </a:cxn>
                  <a:cxn ang="0">
                    <a:pos x="62" y="354"/>
                  </a:cxn>
                  <a:cxn ang="0">
                    <a:pos x="54" y="389"/>
                  </a:cxn>
                  <a:cxn ang="0">
                    <a:pos x="39" y="389"/>
                  </a:cxn>
                  <a:cxn ang="0">
                    <a:pos x="23" y="388"/>
                  </a:cxn>
                  <a:cxn ang="0">
                    <a:pos x="8" y="388"/>
                  </a:cxn>
                  <a:cxn ang="0">
                    <a:pos x="0" y="331"/>
                  </a:cxn>
                  <a:cxn ang="0">
                    <a:pos x="1" y="141"/>
                  </a:cxn>
                  <a:cxn ang="0">
                    <a:pos x="1" y="88"/>
                  </a:cxn>
                  <a:cxn ang="0">
                    <a:pos x="7" y="65"/>
                  </a:cxn>
                  <a:cxn ang="0">
                    <a:pos x="22" y="45"/>
                  </a:cxn>
                  <a:cxn ang="0">
                    <a:pos x="42" y="28"/>
                  </a:cxn>
                  <a:cxn ang="0">
                    <a:pos x="66" y="15"/>
                  </a:cxn>
                  <a:cxn ang="0">
                    <a:pos x="91" y="7"/>
                  </a:cxn>
                  <a:cxn ang="0">
                    <a:pos x="120" y="2"/>
                  </a:cxn>
                  <a:cxn ang="0">
                    <a:pos x="149" y="0"/>
                  </a:cxn>
                  <a:cxn ang="0">
                    <a:pos x="177" y="0"/>
                  </a:cxn>
                  <a:cxn ang="0">
                    <a:pos x="207" y="1"/>
                  </a:cxn>
                  <a:cxn ang="0">
                    <a:pos x="237" y="4"/>
                  </a:cxn>
                  <a:cxn ang="0">
                    <a:pos x="266" y="4"/>
                  </a:cxn>
                  <a:cxn ang="0">
                    <a:pos x="293" y="7"/>
                  </a:cxn>
                  <a:cxn ang="0">
                    <a:pos x="316" y="16"/>
                  </a:cxn>
                  <a:cxn ang="0">
                    <a:pos x="335" y="28"/>
                  </a:cxn>
                  <a:cxn ang="0">
                    <a:pos x="353" y="45"/>
                  </a:cxn>
                  <a:cxn ang="0">
                    <a:pos x="372" y="128"/>
                  </a:cxn>
                  <a:cxn ang="0">
                    <a:pos x="373" y="347"/>
                  </a:cxn>
                  <a:cxn ang="0">
                    <a:pos x="311" y="393"/>
                  </a:cxn>
                  <a:cxn ang="0">
                    <a:pos x="307" y="130"/>
                  </a:cxn>
                  <a:cxn ang="0">
                    <a:pos x="295" y="129"/>
                  </a:cxn>
                  <a:cxn ang="0">
                    <a:pos x="283" y="153"/>
                  </a:cxn>
                  <a:cxn ang="0">
                    <a:pos x="283" y="213"/>
                  </a:cxn>
                  <a:cxn ang="0">
                    <a:pos x="283" y="356"/>
                  </a:cxn>
                  <a:cxn ang="0">
                    <a:pos x="282" y="751"/>
                  </a:cxn>
                  <a:cxn ang="0">
                    <a:pos x="203" y="835"/>
                  </a:cxn>
                </a:cxnLst>
                <a:rect l="0" t="0" r="r" b="b"/>
                <a:pathLst>
                  <a:path w="376" h="835">
                    <a:moveTo>
                      <a:pt x="202" y="420"/>
                    </a:moveTo>
                    <a:lnTo>
                      <a:pt x="201" y="416"/>
                    </a:lnTo>
                    <a:lnTo>
                      <a:pt x="198" y="412"/>
                    </a:lnTo>
                    <a:lnTo>
                      <a:pt x="195" y="410"/>
                    </a:lnTo>
                    <a:lnTo>
                      <a:pt x="190" y="409"/>
                    </a:lnTo>
                    <a:lnTo>
                      <a:pt x="184" y="408"/>
                    </a:lnTo>
                    <a:lnTo>
                      <a:pt x="180" y="409"/>
                    </a:lnTo>
                    <a:lnTo>
                      <a:pt x="176" y="411"/>
                    </a:lnTo>
                    <a:lnTo>
                      <a:pt x="173" y="415"/>
                    </a:lnTo>
                    <a:lnTo>
                      <a:pt x="171" y="483"/>
                    </a:lnTo>
                    <a:lnTo>
                      <a:pt x="171" y="624"/>
                    </a:lnTo>
                    <a:lnTo>
                      <a:pt x="171" y="766"/>
                    </a:lnTo>
                    <a:lnTo>
                      <a:pt x="171" y="835"/>
                    </a:lnTo>
                    <a:lnTo>
                      <a:pt x="159" y="835"/>
                    </a:lnTo>
                    <a:lnTo>
                      <a:pt x="149" y="835"/>
                    </a:lnTo>
                    <a:lnTo>
                      <a:pt x="138" y="835"/>
                    </a:lnTo>
                    <a:lnTo>
                      <a:pt x="128" y="835"/>
                    </a:lnTo>
                    <a:lnTo>
                      <a:pt x="118" y="835"/>
                    </a:lnTo>
                    <a:lnTo>
                      <a:pt x="108" y="835"/>
                    </a:lnTo>
                    <a:lnTo>
                      <a:pt x="98" y="834"/>
                    </a:lnTo>
                    <a:lnTo>
                      <a:pt x="88" y="833"/>
                    </a:lnTo>
                    <a:lnTo>
                      <a:pt x="89" y="730"/>
                    </a:lnTo>
                    <a:lnTo>
                      <a:pt x="90" y="502"/>
                    </a:lnTo>
                    <a:lnTo>
                      <a:pt x="90" y="264"/>
                    </a:lnTo>
                    <a:lnTo>
                      <a:pt x="88" y="135"/>
                    </a:lnTo>
                    <a:lnTo>
                      <a:pt x="83" y="130"/>
                    </a:lnTo>
                    <a:lnTo>
                      <a:pt x="75" y="130"/>
                    </a:lnTo>
                    <a:lnTo>
                      <a:pt x="69" y="135"/>
                    </a:lnTo>
                    <a:lnTo>
                      <a:pt x="66" y="146"/>
                    </a:lnTo>
                    <a:lnTo>
                      <a:pt x="65" y="192"/>
                    </a:lnTo>
                    <a:lnTo>
                      <a:pt x="63" y="274"/>
                    </a:lnTo>
                    <a:lnTo>
                      <a:pt x="62" y="354"/>
                    </a:lnTo>
                    <a:lnTo>
                      <a:pt x="61" y="388"/>
                    </a:lnTo>
                    <a:lnTo>
                      <a:pt x="54" y="389"/>
                    </a:lnTo>
                    <a:lnTo>
                      <a:pt x="46" y="389"/>
                    </a:lnTo>
                    <a:lnTo>
                      <a:pt x="39" y="389"/>
                    </a:lnTo>
                    <a:lnTo>
                      <a:pt x="31" y="388"/>
                    </a:lnTo>
                    <a:lnTo>
                      <a:pt x="23" y="388"/>
                    </a:lnTo>
                    <a:lnTo>
                      <a:pt x="16" y="388"/>
                    </a:lnTo>
                    <a:lnTo>
                      <a:pt x="8" y="388"/>
                    </a:lnTo>
                    <a:lnTo>
                      <a:pt x="1" y="389"/>
                    </a:lnTo>
                    <a:lnTo>
                      <a:pt x="0" y="331"/>
                    </a:lnTo>
                    <a:lnTo>
                      <a:pt x="0" y="233"/>
                    </a:lnTo>
                    <a:lnTo>
                      <a:pt x="1" y="141"/>
                    </a:lnTo>
                    <a:lnTo>
                      <a:pt x="1" y="100"/>
                    </a:lnTo>
                    <a:lnTo>
                      <a:pt x="1" y="88"/>
                    </a:lnTo>
                    <a:lnTo>
                      <a:pt x="4" y="75"/>
                    </a:lnTo>
                    <a:lnTo>
                      <a:pt x="7" y="65"/>
                    </a:lnTo>
                    <a:lnTo>
                      <a:pt x="14" y="54"/>
                    </a:lnTo>
                    <a:lnTo>
                      <a:pt x="22" y="45"/>
                    </a:lnTo>
                    <a:lnTo>
                      <a:pt x="31" y="36"/>
                    </a:lnTo>
                    <a:lnTo>
                      <a:pt x="42" y="28"/>
                    </a:lnTo>
                    <a:lnTo>
                      <a:pt x="53" y="21"/>
                    </a:lnTo>
                    <a:lnTo>
                      <a:pt x="66" y="15"/>
                    </a:lnTo>
                    <a:lnTo>
                      <a:pt x="78" y="11"/>
                    </a:lnTo>
                    <a:lnTo>
                      <a:pt x="91" y="7"/>
                    </a:lnTo>
                    <a:lnTo>
                      <a:pt x="105" y="4"/>
                    </a:lnTo>
                    <a:lnTo>
                      <a:pt x="120" y="2"/>
                    </a:lnTo>
                    <a:lnTo>
                      <a:pt x="134" y="1"/>
                    </a:lnTo>
                    <a:lnTo>
                      <a:pt x="149" y="0"/>
                    </a:lnTo>
                    <a:lnTo>
                      <a:pt x="164" y="0"/>
                    </a:lnTo>
                    <a:lnTo>
                      <a:pt x="177" y="0"/>
                    </a:lnTo>
                    <a:lnTo>
                      <a:pt x="192" y="1"/>
                    </a:lnTo>
                    <a:lnTo>
                      <a:pt x="207" y="1"/>
                    </a:lnTo>
                    <a:lnTo>
                      <a:pt x="222" y="2"/>
                    </a:lnTo>
                    <a:lnTo>
                      <a:pt x="237" y="4"/>
                    </a:lnTo>
                    <a:lnTo>
                      <a:pt x="251" y="4"/>
                    </a:lnTo>
                    <a:lnTo>
                      <a:pt x="266" y="4"/>
                    </a:lnTo>
                    <a:lnTo>
                      <a:pt x="280" y="4"/>
                    </a:lnTo>
                    <a:lnTo>
                      <a:pt x="293" y="7"/>
                    </a:lnTo>
                    <a:lnTo>
                      <a:pt x="304" y="11"/>
                    </a:lnTo>
                    <a:lnTo>
                      <a:pt x="316" y="16"/>
                    </a:lnTo>
                    <a:lnTo>
                      <a:pt x="326" y="22"/>
                    </a:lnTo>
                    <a:lnTo>
                      <a:pt x="335" y="28"/>
                    </a:lnTo>
                    <a:lnTo>
                      <a:pt x="345" y="36"/>
                    </a:lnTo>
                    <a:lnTo>
                      <a:pt x="353" y="45"/>
                    </a:lnTo>
                    <a:lnTo>
                      <a:pt x="360" y="54"/>
                    </a:lnTo>
                    <a:lnTo>
                      <a:pt x="372" y="128"/>
                    </a:lnTo>
                    <a:lnTo>
                      <a:pt x="376" y="242"/>
                    </a:lnTo>
                    <a:lnTo>
                      <a:pt x="373" y="347"/>
                    </a:lnTo>
                    <a:lnTo>
                      <a:pt x="371" y="393"/>
                    </a:lnTo>
                    <a:lnTo>
                      <a:pt x="311" y="393"/>
                    </a:lnTo>
                    <a:lnTo>
                      <a:pt x="311" y="136"/>
                    </a:lnTo>
                    <a:lnTo>
                      <a:pt x="307" y="130"/>
                    </a:lnTo>
                    <a:lnTo>
                      <a:pt x="301" y="128"/>
                    </a:lnTo>
                    <a:lnTo>
                      <a:pt x="295" y="129"/>
                    </a:lnTo>
                    <a:lnTo>
                      <a:pt x="288" y="130"/>
                    </a:lnTo>
                    <a:lnTo>
                      <a:pt x="283" y="153"/>
                    </a:lnTo>
                    <a:lnTo>
                      <a:pt x="282" y="184"/>
                    </a:lnTo>
                    <a:lnTo>
                      <a:pt x="283" y="213"/>
                    </a:lnTo>
                    <a:lnTo>
                      <a:pt x="283" y="226"/>
                    </a:lnTo>
                    <a:lnTo>
                      <a:pt x="283" y="356"/>
                    </a:lnTo>
                    <a:lnTo>
                      <a:pt x="283" y="561"/>
                    </a:lnTo>
                    <a:lnTo>
                      <a:pt x="282" y="751"/>
                    </a:lnTo>
                    <a:lnTo>
                      <a:pt x="282" y="835"/>
                    </a:lnTo>
                    <a:lnTo>
                      <a:pt x="203" y="835"/>
                    </a:lnTo>
                    <a:lnTo>
                      <a:pt x="202" y="420"/>
                    </a:lnTo>
                    <a:close/>
                  </a:path>
                </a:pathLst>
              </a:custGeom>
              <a:solidFill>
                <a:schemeClr val="bg1">
                  <a:lumMod val="65000"/>
                </a:schemeClr>
              </a:solidFill>
              <a:ln w="3175" cmpd="sng">
                <a:noFill/>
                <a:round/>
                <a:headEnd/>
                <a:tailEnd/>
              </a:ln>
            </p:spPr>
            <p:txBody>
              <a:bodyPr/>
              <a:lstStyle/>
              <a:p>
                <a:endParaRPr lang="en-US" dirty="0"/>
              </a:p>
            </p:txBody>
          </p:sp>
        </p:grpSp>
        <p:grpSp>
          <p:nvGrpSpPr>
            <p:cNvPr id="18" name="Group 158"/>
            <p:cNvGrpSpPr>
              <a:grpSpLocks/>
            </p:cNvGrpSpPr>
            <p:nvPr/>
          </p:nvGrpSpPr>
          <p:grpSpPr bwMode="auto">
            <a:xfrm flipH="1">
              <a:off x="2915204" y="1927831"/>
              <a:ext cx="398563" cy="885675"/>
              <a:chOff x="2430" y="2897"/>
              <a:chExt cx="297" cy="660"/>
            </a:xfrm>
            <a:solidFill>
              <a:schemeClr val="bg1">
                <a:lumMod val="75000"/>
              </a:schemeClr>
            </a:solidFill>
          </p:grpSpPr>
          <p:sp>
            <p:nvSpPr>
              <p:cNvPr id="19" name="Freeform 91"/>
              <p:cNvSpPr>
                <a:spLocks/>
              </p:cNvSpPr>
              <p:nvPr/>
            </p:nvSpPr>
            <p:spPr bwMode="auto">
              <a:xfrm>
                <a:off x="2518" y="2897"/>
                <a:ext cx="122" cy="122"/>
              </a:xfrm>
              <a:custGeom>
                <a:avLst/>
                <a:gdLst/>
                <a:ahLst/>
                <a:cxnLst>
                  <a:cxn ang="0">
                    <a:pos x="192" y="39"/>
                  </a:cxn>
                  <a:cxn ang="0">
                    <a:pos x="206" y="63"/>
                  </a:cxn>
                  <a:cxn ang="0">
                    <a:pos x="214" y="92"/>
                  </a:cxn>
                  <a:cxn ang="0">
                    <a:pos x="214" y="120"/>
                  </a:cxn>
                  <a:cxn ang="0">
                    <a:pos x="207" y="149"/>
                  </a:cxn>
                  <a:cxn ang="0">
                    <a:pos x="201" y="161"/>
                  </a:cxn>
                  <a:cxn ang="0">
                    <a:pos x="195" y="171"/>
                  </a:cxn>
                  <a:cxn ang="0">
                    <a:pos x="185" y="181"/>
                  </a:cxn>
                  <a:cxn ang="0">
                    <a:pos x="176" y="189"/>
                  </a:cxn>
                  <a:cxn ang="0">
                    <a:pos x="165" y="198"/>
                  </a:cxn>
                  <a:cxn ang="0">
                    <a:pos x="153" y="204"/>
                  </a:cxn>
                  <a:cxn ang="0">
                    <a:pos x="139" y="210"/>
                  </a:cxn>
                  <a:cxn ang="0">
                    <a:pos x="125" y="214"/>
                  </a:cxn>
                  <a:cxn ang="0">
                    <a:pos x="112" y="215"/>
                  </a:cxn>
                  <a:cxn ang="0">
                    <a:pos x="99" y="214"/>
                  </a:cxn>
                  <a:cxn ang="0">
                    <a:pos x="85" y="211"/>
                  </a:cxn>
                  <a:cxn ang="0">
                    <a:pos x="71" y="208"/>
                  </a:cxn>
                  <a:cxn ang="0">
                    <a:pos x="57" y="202"/>
                  </a:cxn>
                  <a:cxn ang="0">
                    <a:pos x="46" y="195"/>
                  </a:cxn>
                  <a:cxn ang="0">
                    <a:pos x="34" y="186"/>
                  </a:cxn>
                  <a:cxn ang="0">
                    <a:pos x="25" y="177"/>
                  </a:cxn>
                  <a:cxn ang="0">
                    <a:pos x="15" y="162"/>
                  </a:cxn>
                  <a:cxn ang="0">
                    <a:pos x="8" y="147"/>
                  </a:cxn>
                  <a:cxn ang="0">
                    <a:pos x="3" y="130"/>
                  </a:cxn>
                  <a:cxn ang="0">
                    <a:pos x="0" y="112"/>
                  </a:cxn>
                  <a:cxn ang="0">
                    <a:pos x="1" y="112"/>
                  </a:cxn>
                  <a:cxn ang="0">
                    <a:pos x="3" y="86"/>
                  </a:cxn>
                  <a:cxn ang="0">
                    <a:pos x="4" y="85"/>
                  </a:cxn>
                  <a:cxn ang="0">
                    <a:pos x="3" y="82"/>
                  </a:cxn>
                  <a:cxn ang="0">
                    <a:pos x="3" y="80"/>
                  </a:cxn>
                  <a:cxn ang="0">
                    <a:pos x="4" y="79"/>
                  </a:cxn>
                  <a:cxn ang="0">
                    <a:pos x="10" y="64"/>
                  </a:cxn>
                  <a:cxn ang="0">
                    <a:pos x="17" y="50"/>
                  </a:cxn>
                  <a:cxn ang="0">
                    <a:pos x="26" y="39"/>
                  </a:cxn>
                  <a:cxn ang="0">
                    <a:pos x="37" y="27"/>
                  </a:cxn>
                  <a:cxn ang="0">
                    <a:pos x="49" y="18"/>
                  </a:cxn>
                  <a:cxn ang="0">
                    <a:pos x="62" y="11"/>
                  </a:cxn>
                  <a:cxn ang="0">
                    <a:pos x="78" y="4"/>
                  </a:cxn>
                  <a:cxn ang="0">
                    <a:pos x="94" y="1"/>
                  </a:cxn>
                  <a:cxn ang="0">
                    <a:pos x="109" y="0"/>
                  </a:cxn>
                  <a:cxn ang="0">
                    <a:pos x="123" y="1"/>
                  </a:cxn>
                  <a:cxn ang="0">
                    <a:pos x="137" y="4"/>
                  </a:cxn>
                  <a:cxn ang="0">
                    <a:pos x="150" y="9"/>
                  </a:cxn>
                  <a:cxn ang="0">
                    <a:pos x="162" y="14"/>
                  </a:cxn>
                  <a:cxn ang="0">
                    <a:pos x="173" y="21"/>
                  </a:cxn>
                  <a:cxn ang="0">
                    <a:pos x="183" y="29"/>
                  </a:cxn>
                  <a:cxn ang="0">
                    <a:pos x="192" y="39"/>
                  </a:cxn>
                </a:cxnLst>
                <a:rect l="0" t="0" r="r" b="b"/>
                <a:pathLst>
                  <a:path w="214" h="215">
                    <a:moveTo>
                      <a:pt x="192" y="39"/>
                    </a:moveTo>
                    <a:lnTo>
                      <a:pt x="206" y="63"/>
                    </a:lnTo>
                    <a:lnTo>
                      <a:pt x="214" y="92"/>
                    </a:lnTo>
                    <a:lnTo>
                      <a:pt x="214" y="120"/>
                    </a:lnTo>
                    <a:lnTo>
                      <a:pt x="207" y="149"/>
                    </a:lnTo>
                    <a:lnTo>
                      <a:pt x="201" y="161"/>
                    </a:lnTo>
                    <a:lnTo>
                      <a:pt x="195" y="171"/>
                    </a:lnTo>
                    <a:lnTo>
                      <a:pt x="185" y="181"/>
                    </a:lnTo>
                    <a:lnTo>
                      <a:pt x="176" y="189"/>
                    </a:lnTo>
                    <a:lnTo>
                      <a:pt x="165" y="198"/>
                    </a:lnTo>
                    <a:lnTo>
                      <a:pt x="153" y="204"/>
                    </a:lnTo>
                    <a:lnTo>
                      <a:pt x="139" y="210"/>
                    </a:lnTo>
                    <a:lnTo>
                      <a:pt x="125" y="214"/>
                    </a:lnTo>
                    <a:lnTo>
                      <a:pt x="112" y="215"/>
                    </a:lnTo>
                    <a:lnTo>
                      <a:pt x="99" y="214"/>
                    </a:lnTo>
                    <a:lnTo>
                      <a:pt x="85" y="211"/>
                    </a:lnTo>
                    <a:lnTo>
                      <a:pt x="71" y="208"/>
                    </a:lnTo>
                    <a:lnTo>
                      <a:pt x="57" y="202"/>
                    </a:lnTo>
                    <a:lnTo>
                      <a:pt x="46" y="195"/>
                    </a:lnTo>
                    <a:lnTo>
                      <a:pt x="34" y="186"/>
                    </a:lnTo>
                    <a:lnTo>
                      <a:pt x="25" y="177"/>
                    </a:lnTo>
                    <a:lnTo>
                      <a:pt x="15" y="162"/>
                    </a:lnTo>
                    <a:lnTo>
                      <a:pt x="8" y="147"/>
                    </a:lnTo>
                    <a:lnTo>
                      <a:pt x="3" y="130"/>
                    </a:lnTo>
                    <a:lnTo>
                      <a:pt x="0" y="112"/>
                    </a:lnTo>
                    <a:lnTo>
                      <a:pt x="1" y="112"/>
                    </a:lnTo>
                    <a:lnTo>
                      <a:pt x="3" y="86"/>
                    </a:lnTo>
                    <a:lnTo>
                      <a:pt x="4" y="85"/>
                    </a:lnTo>
                    <a:lnTo>
                      <a:pt x="3" y="82"/>
                    </a:lnTo>
                    <a:lnTo>
                      <a:pt x="3" y="80"/>
                    </a:lnTo>
                    <a:lnTo>
                      <a:pt x="4" y="79"/>
                    </a:lnTo>
                    <a:lnTo>
                      <a:pt x="10" y="64"/>
                    </a:lnTo>
                    <a:lnTo>
                      <a:pt x="17" y="50"/>
                    </a:lnTo>
                    <a:lnTo>
                      <a:pt x="26" y="39"/>
                    </a:lnTo>
                    <a:lnTo>
                      <a:pt x="37" y="27"/>
                    </a:lnTo>
                    <a:lnTo>
                      <a:pt x="49" y="18"/>
                    </a:lnTo>
                    <a:lnTo>
                      <a:pt x="62" y="11"/>
                    </a:lnTo>
                    <a:lnTo>
                      <a:pt x="78" y="4"/>
                    </a:lnTo>
                    <a:lnTo>
                      <a:pt x="94" y="1"/>
                    </a:lnTo>
                    <a:lnTo>
                      <a:pt x="109" y="0"/>
                    </a:lnTo>
                    <a:lnTo>
                      <a:pt x="123" y="1"/>
                    </a:lnTo>
                    <a:lnTo>
                      <a:pt x="137" y="4"/>
                    </a:lnTo>
                    <a:lnTo>
                      <a:pt x="150" y="9"/>
                    </a:lnTo>
                    <a:lnTo>
                      <a:pt x="162" y="14"/>
                    </a:lnTo>
                    <a:lnTo>
                      <a:pt x="173" y="21"/>
                    </a:lnTo>
                    <a:lnTo>
                      <a:pt x="183" y="29"/>
                    </a:lnTo>
                    <a:lnTo>
                      <a:pt x="192" y="39"/>
                    </a:lnTo>
                    <a:close/>
                  </a:path>
                </a:pathLst>
              </a:custGeom>
              <a:solidFill>
                <a:srgbClr val="000066"/>
              </a:solidFill>
              <a:ln w="3175" cmpd="sng">
                <a:noFill/>
                <a:round/>
                <a:headEnd/>
                <a:tailEnd/>
              </a:ln>
            </p:spPr>
            <p:txBody>
              <a:bodyPr/>
              <a:lstStyle/>
              <a:p>
                <a:endParaRPr lang="en-US" dirty="0"/>
              </a:p>
            </p:txBody>
          </p:sp>
          <p:sp>
            <p:nvSpPr>
              <p:cNvPr id="20" name="Freeform 92"/>
              <p:cNvSpPr>
                <a:spLocks/>
              </p:cNvSpPr>
              <p:nvPr/>
            </p:nvSpPr>
            <p:spPr bwMode="auto">
              <a:xfrm>
                <a:off x="2430" y="3032"/>
                <a:ext cx="297" cy="525"/>
              </a:xfrm>
              <a:custGeom>
                <a:avLst/>
                <a:gdLst/>
                <a:ahLst/>
                <a:cxnLst>
                  <a:cxn ang="0">
                    <a:pos x="430" y="70"/>
                  </a:cxn>
                  <a:cxn ang="0">
                    <a:pos x="445" y="110"/>
                  </a:cxn>
                  <a:cxn ang="0">
                    <a:pos x="458" y="152"/>
                  </a:cxn>
                  <a:cxn ang="0">
                    <a:pos x="482" y="240"/>
                  </a:cxn>
                  <a:cxn ang="0">
                    <a:pos x="505" y="328"/>
                  </a:cxn>
                  <a:cxn ang="0">
                    <a:pos x="512" y="388"/>
                  </a:cxn>
                  <a:cxn ang="0">
                    <a:pos x="486" y="396"/>
                  </a:cxn>
                  <a:cxn ang="0">
                    <a:pos x="458" y="403"/>
                  </a:cxn>
                  <a:cxn ang="0">
                    <a:pos x="434" y="342"/>
                  </a:cxn>
                  <a:cxn ang="0">
                    <a:pos x="410" y="247"/>
                  </a:cxn>
                  <a:cxn ang="0">
                    <a:pos x="383" y="153"/>
                  </a:cxn>
                  <a:cxn ang="0">
                    <a:pos x="373" y="178"/>
                  </a:cxn>
                  <a:cxn ang="0">
                    <a:pos x="361" y="267"/>
                  </a:cxn>
                  <a:cxn ang="0">
                    <a:pos x="387" y="374"/>
                  </a:cxn>
                  <a:cxn ang="0">
                    <a:pos x="411" y="450"/>
                  </a:cxn>
                  <a:cxn ang="0">
                    <a:pos x="435" y="527"/>
                  </a:cxn>
                  <a:cxn ang="0">
                    <a:pos x="424" y="553"/>
                  </a:cxn>
                  <a:cxn ang="0">
                    <a:pos x="397" y="552"/>
                  </a:cxn>
                  <a:cxn ang="0">
                    <a:pos x="371" y="555"/>
                  </a:cxn>
                  <a:cxn ang="0">
                    <a:pos x="278" y="567"/>
                  </a:cxn>
                  <a:cxn ang="0">
                    <a:pos x="261" y="558"/>
                  </a:cxn>
                  <a:cxn ang="0">
                    <a:pos x="246" y="915"/>
                  </a:cxn>
                  <a:cxn ang="0">
                    <a:pos x="146" y="553"/>
                  </a:cxn>
                  <a:cxn ang="0">
                    <a:pos x="116" y="552"/>
                  </a:cxn>
                  <a:cxn ang="0">
                    <a:pos x="87" y="552"/>
                  </a:cxn>
                  <a:cxn ang="0">
                    <a:pos x="91" y="511"/>
                  </a:cxn>
                  <a:cxn ang="0">
                    <a:pos x="128" y="401"/>
                  </a:cxn>
                  <a:cxn ang="0">
                    <a:pos x="156" y="314"/>
                  </a:cxn>
                  <a:cxn ang="0">
                    <a:pos x="151" y="172"/>
                  </a:cxn>
                  <a:cxn ang="0">
                    <a:pos x="136" y="184"/>
                  </a:cxn>
                  <a:cxn ang="0">
                    <a:pos x="101" y="294"/>
                  </a:cxn>
                  <a:cxn ang="0">
                    <a:pos x="69" y="413"/>
                  </a:cxn>
                  <a:cxn ang="0">
                    <a:pos x="22" y="317"/>
                  </a:cxn>
                  <a:cxn ang="0">
                    <a:pos x="53" y="207"/>
                  </a:cxn>
                  <a:cxn ang="0">
                    <a:pos x="85" y="98"/>
                  </a:cxn>
                  <a:cxn ang="0">
                    <a:pos x="110" y="50"/>
                  </a:cxn>
                  <a:cxn ang="0">
                    <a:pos x="148" y="14"/>
                  </a:cxn>
                  <a:cxn ang="0">
                    <a:pos x="205" y="1"/>
                  </a:cxn>
                  <a:cxn ang="0">
                    <a:pos x="270" y="0"/>
                  </a:cxn>
                  <a:cxn ang="0">
                    <a:pos x="335" y="2"/>
                  </a:cxn>
                  <a:cxn ang="0">
                    <a:pos x="374" y="9"/>
                  </a:cxn>
                  <a:cxn ang="0">
                    <a:pos x="397" y="25"/>
                  </a:cxn>
                  <a:cxn ang="0">
                    <a:pos x="416" y="47"/>
                  </a:cxn>
                </a:cxnLst>
                <a:rect l="0" t="0" r="r" b="b"/>
                <a:pathLst>
                  <a:path w="519" h="916">
                    <a:moveTo>
                      <a:pt x="416" y="47"/>
                    </a:moveTo>
                    <a:lnTo>
                      <a:pt x="424" y="57"/>
                    </a:lnTo>
                    <a:lnTo>
                      <a:pt x="430" y="70"/>
                    </a:lnTo>
                    <a:lnTo>
                      <a:pt x="436" y="83"/>
                    </a:lnTo>
                    <a:lnTo>
                      <a:pt x="441" y="96"/>
                    </a:lnTo>
                    <a:lnTo>
                      <a:pt x="445" y="110"/>
                    </a:lnTo>
                    <a:lnTo>
                      <a:pt x="450" y="124"/>
                    </a:lnTo>
                    <a:lnTo>
                      <a:pt x="455" y="138"/>
                    </a:lnTo>
                    <a:lnTo>
                      <a:pt x="458" y="152"/>
                    </a:lnTo>
                    <a:lnTo>
                      <a:pt x="466" y="182"/>
                    </a:lnTo>
                    <a:lnTo>
                      <a:pt x="473" y="212"/>
                    </a:lnTo>
                    <a:lnTo>
                      <a:pt x="482" y="240"/>
                    </a:lnTo>
                    <a:lnTo>
                      <a:pt x="490" y="269"/>
                    </a:lnTo>
                    <a:lnTo>
                      <a:pt x="498" y="299"/>
                    </a:lnTo>
                    <a:lnTo>
                      <a:pt x="505" y="328"/>
                    </a:lnTo>
                    <a:lnTo>
                      <a:pt x="512" y="357"/>
                    </a:lnTo>
                    <a:lnTo>
                      <a:pt x="519" y="387"/>
                    </a:lnTo>
                    <a:lnTo>
                      <a:pt x="512" y="388"/>
                    </a:lnTo>
                    <a:lnTo>
                      <a:pt x="503" y="390"/>
                    </a:lnTo>
                    <a:lnTo>
                      <a:pt x="495" y="393"/>
                    </a:lnTo>
                    <a:lnTo>
                      <a:pt x="486" y="396"/>
                    </a:lnTo>
                    <a:lnTo>
                      <a:pt x="475" y="398"/>
                    </a:lnTo>
                    <a:lnTo>
                      <a:pt x="467" y="400"/>
                    </a:lnTo>
                    <a:lnTo>
                      <a:pt x="458" y="403"/>
                    </a:lnTo>
                    <a:lnTo>
                      <a:pt x="451" y="403"/>
                    </a:lnTo>
                    <a:lnTo>
                      <a:pt x="443" y="373"/>
                    </a:lnTo>
                    <a:lnTo>
                      <a:pt x="434" y="342"/>
                    </a:lnTo>
                    <a:lnTo>
                      <a:pt x="426" y="311"/>
                    </a:lnTo>
                    <a:lnTo>
                      <a:pt x="418" y="278"/>
                    </a:lnTo>
                    <a:lnTo>
                      <a:pt x="410" y="247"/>
                    </a:lnTo>
                    <a:lnTo>
                      <a:pt x="401" y="215"/>
                    </a:lnTo>
                    <a:lnTo>
                      <a:pt x="392" y="184"/>
                    </a:lnTo>
                    <a:lnTo>
                      <a:pt x="383" y="153"/>
                    </a:lnTo>
                    <a:lnTo>
                      <a:pt x="377" y="161"/>
                    </a:lnTo>
                    <a:lnTo>
                      <a:pt x="375" y="169"/>
                    </a:lnTo>
                    <a:lnTo>
                      <a:pt x="373" y="178"/>
                    </a:lnTo>
                    <a:lnTo>
                      <a:pt x="371" y="187"/>
                    </a:lnTo>
                    <a:lnTo>
                      <a:pt x="364" y="225"/>
                    </a:lnTo>
                    <a:lnTo>
                      <a:pt x="361" y="267"/>
                    </a:lnTo>
                    <a:lnTo>
                      <a:pt x="365" y="308"/>
                    </a:lnTo>
                    <a:lnTo>
                      <a:pt x="379" y="347"/>
                    </a:lnTo>
                    <a:lnTo>
                      <a:pt x="387" y="374"/>
                    </a:lnTo>
                    <a:lnTo>
                      <a:pt x="395" y="399"/>
                    </a:lnTo>
                    <a:lnTo>
                      <a:pt x="403" y="425"/>
                    </a:lnTo>
                    <a:lnTo>
                      <a:pt x="411" y="450"/>
                    </a:lnTo>
                    <a:lnTo>
                      <a:pt x="419" y="475"/>
                    </a:lnTo>
                    <a:lnTo>
                      <a:pt x="427" y="500"/>
                    </a:lnTo>
                    <a:lnTo>
                      <a:pt x="435" y="527"/>
                    </a:lnTo>
                    <a:lnTo>
                      <a:pt x="443" y="553"/>
                    </a:lnTo>
                    <a:lnTo>
                      <a:pt x="434" y="553"/>
                    </a:lnTo>
                    <a:lnTo>
                      <a:pt x="424" y="553"/>
                    </a:lnTo>
                    <a:lnTo>
                      <a:pt x="414" y="553"/>
                    </a:lnTo>
                    <a:lnTo>
                      <a:pt x="406" y="552"/>
                    </a:lnTo>
                    <a:lnTo>
                      <a:pt x="397" y="552"/>
                    </a:lnTo>
                    <a:lnTo>
                      <a:pt x="388" y="552"/>
                    </a:lnTo>
                    <a:lnTo>
                      <a:pt x="380" y="553"/>
                    </a:lnTo>
                    <a:lnTo>
                      <a:pt x="371" y="555"/>
                    </a:lnTo>
                    <a:lnTo>
                      <a:pt x="371" y="915"/>
                    </a:lnTo>
                    <a:lnTo>
                      <a:pt x="280" y="915"/>
                    </a:lnTo>
                    <a:lnTo>
                      <a:pt x="278" y="567"/>
                    </a:lnTo>
                    <a:lnTo>
                      <a:pt x="274" y="563"/>
                    </a:lnTo>
                    <a:lnTo>
                      <a:pt x="268" y="559"/>
                    </a:lnTo>
                    <a:lnTo>
                      <a:pt x="261" y="558"/>
                    </a:lnTo>
                    <a:lnTo>
                      <a:pt x="254" y="560"/>
                    </a:lnTo>
                    <a:lnTo>
                      <a:pt x="247" y="571"/>
                    </a:lnTo>
                    <a:lnTo>
                      <a:pt x="246" y="915"/>
                    </a:lnTo>
                    <a:lnTo>
                      <a:pt x="156" y="916"/>
                    </a:lnTo>
                    <a:lnTo>
                      <a:pt x="156" y="555"/>
                    </a:lnTo>
                    <a:lnTo>
                      <a:pt x="146" y="553"/>
                    </a:lnTo>
                    <a:lnTo>
                      <a:pt x="136" y="552"/>
                    </a:lnTo>
                    <a:lnTo>
                      <a:pt x="125" y="552"/>
                    </a:lnTo>
                    <a:lnTo>
                      <a:pt x="116" y="552"/>
                    </a:lnTo>
                    <a:lnTo>
                      <a:pt x="106" y="552"/>
                    </a:lnTo>
                    <a:lnTo>
                      <a:pt x="96" y="552"/>
                    </a:lnTo>
                    <a:lnTo>
                      <a:pt x="87" y="552"/>
                    </a:lnTo>
                    <a:lnTo>
                      <a:pt x="77" y="552"/>
                    </a:lnTo>
                    <a:lnTo>
                      <a:pt x="81" y="536"/>
                    </a:lnTo>
                    <a:lnTo>
                      <a:pt x="91" y="511"/>
                    </a:lnTo>
                    <a:lnTo>
                      <a:pt x="102" y="477"/>
                    </a:lnTo>
                    <a:lnTo>
                      <a:pt x="115" y="439"/>
                    </a:lnTo>
                    <a:lnTo>
                      <a:pt x="128" y="401"/>
                    </a:lnTo>
                    <a:lnTo>
                      <a:pt x="140" y="366"/>
                    </a:lnTo>
                    <a:lnTo>
                      <a:pt x="149" y="336"/>
                    </a:lnTo>
                    <a:lnTo>
                      <a:pt x="156" y="314"/>
                    </a:lnTo>
                    <a:lnTo>
                      <a:pt x="162" y="270"/>
                    </a:lnTo>
                    <a:lnTo>
                      <a:pt x="159" y="217"/>
                    </a:lnTo>
                    <a:lnTo>
                      <a:pt x="151" y="172"/>
                    </a:lnTo>
                    <a:lnTo>
                      <a:pt x="146" y="153"/>
                    </a:lnTo>
                    <a:lnTo>
                      <a:pt x="142" y="162"/>
                    </a:lnTo>
                    <a:lnTo>
                      <a:pt x="136" y="184"/>
                    </a:lnTo>
                    <a:lnTo>
                      <a:pt x="125" y="215"/>
                    </a:lnTo>
                    <a:lnTo>
                      <a:pt x="114" y="253"/>
                    </a:lnTo>
                    <a:lnTo>
                      <a:pt x="101" y="294"/>
                    </a:lnTo>
                    <a:lnTo>
                      <a:pt x="89" y="337"/>
                    </a:lnTo>
                    <a:lnTo>
                      <a:pt x="78" y="377"/>
                    </a:lnTo>
                    <a:lnTo>
                      <a:pt x="69" y="413"/>
                    </a:lnTo>
                    <a:lnTo>
                      <a:pt x="0" y="396"/>
                    </a:lnTo>
                    <a:lnTo>
                      <a:pt x="11" y="355"/>
                    </a:lnTo>
                    <a:lnTo>
                      <a:pt x="22" y="317"/>
                    </a:lnTo>
                    <a:lnTo>
                      <a:pt x="32" y="281"/>
                    </a:lnTo>
                    <a:lnTo>
                      <a:pt x="42" y="244"/>
                    </a:lnTo>
                    <a:lnTo>
                      <a:pt x="53" y="207"/>
                    </a:lnTo>
                    <a:lnTo>
                      <a:pt x="63" y="171"/>
                    </a:lnTo>
                    <a:lnTo>
                      <a:pt x="73" y="134"/>
                    </a:lnTo>
                    <a:lnTo>
                      <a:pt x="85" y="98"/>
                    </a:lnTo>
                    <a:lnTo>
                      <a:pt x="92" y="81"/>
                    </a:lnTo>
                    <a:lnTo>
                      <a:pt x="101" y="65"/>
                    </a:lnTo>
                    <a:lnTo>
                      <a:pt x="110" y="50"/>
                    </a:lnTo>
                    <a:lnTo>
                      <a:pt x="121" y="37"/>
                    </a:lnTo>
                    <a:lnTo>
                      <a:pt x="133" y="24"/>
                    </a:lnTo>
                    <a:lnTo>
                      <a:pt x="148" y="14"/>
                    </a:lnTo>
                    <a:lnTo>
                      <a:pt x="164" y="5"/>
                    </a:lnTo>
                    <a:lnTo>
                      <a:pt x="183" y="1"/>
                    </a:lnTo>
                    <a:lnTo>
                      <a:pt x="205" y="1"/>
                    </a:lnTo>
                    <a:lnTo>
                      <a:pt x="228" y="1"/>
                    </a:lnTo>
                    <a:lnTo>
                      <a:pt x="248" y="1"/>
                    </a:lnTo>
                    <a:lnTo>
                      <a:pt x="270" y="0"/>
                    </a:lnTo>
                    <a:lnTo>
                      <a:pt x="292" y="1"/>
                    </a:lnTo>
                    <a:lnTo>
                      <a:pt x="314" y="1"/>
                    </a:lnTo>
                    <a:lnTo>
                      <a:pt x="335" y="2"/>
                    </a:lnTo>
                    <a:lnTo>
                      <a:pt x="357" y="3"/>
                    </a:lnTo>
                    <a:lnTo>
                      <a:pt x="366" y="5"/>
                    </a:lnTo>
                    <a:lnTo>
                      <a:pt x="374" y="9"/>
                    </a:lnTo>
                    <a:lnTo>
                      <a:pt x="382" y="14"/>
                    </a:lnTo>
                    <a:lnTo>
                      <a:pt x="390" y="19"/>
                    </a:lnTo>
                    <a:lnTo>
                      <a:pt x="397" y="25"/>
                    </a:lnTo>
                    <a:lnTo>
                      <a:pt x="404" y="32"/>
                    </a:lnTo>
                    <a:lnTo>
                      <a:pt x="410" y="39"/>
                    </a:lnTo>
                    <a:lnTo>
                      <a:pt x="416" y="47"/>
                    </a:lnTo>
                    <a:close/>
                  </a:path>
                </a:pathLst>
              </a:custGeom>
              <a:solidFill>
                <a:srgbClr val="000066"/>
              </a:solidFill>
              <a:ln w="3175" cmpd="sng">
                <a:noFill/>
                <a:round/>
                <a:headEnd/>
                <a:tailEnd/>
              </a:ln>
            </p:spPr>
            <p:txBody>
              <a:bodyPr/>
              <a:lstStyle/>
              <a:p>
                <a:endParaRPr lang="en-US" dirty="0"/>
              </a:p>
            </p:txBody>
          </p:sp>
        </p:grpSp>
      </p:grpSp>
      <p:sp>
        <p:nvSpPr>
          <p:cNvPr id="23" name="TextBox 22"/>
          <p:cNvSpPr txBox="1"/>
          <p:nvPr/>
        </p:nvSpPr>
        <p:spPr>
          <a:xfrm>
            <a:off x="839970" y="2764465"/>
            <a:ext cx="2392317" cy="461665"/>
          </a:xfrm>
          <a:prstGeom prst="rect">
            <a:avLst/>
          </a:prstGeom>
          <a:noFill/>
        </p:spPr>
        <p:txBody>
          <a:bodyPr wrap="square" rtlCol="0">
            <a:spAutoFit/>
          </a:bodyPr>
          <a:lstStyle/>
          <a:p>
            <a:pPr algn="ctr"/>
            <a:r>
              <a:rPr lang="en-US" sz="1200" b="1" dirty="0" smtClean="0"/>
              <a:t>10</a:t>
            </a:r>
            <a:r>
              <a:rPr lang="en-US" sz="1200" b="1" baseline="30000" dirty="0" smtClean="0"/>
              <a:t>th</a:t>
            </a:r>
            <a:r>
              <a:rPr lang="en-US" sz="1200" b="1" dirty="0" smtClean="0"/>
              <a:t> graders reporting handguns are easy to get</a:t>
            </a:r>
            <a:endParaRPr lang="en-US" sz="1200" b="1" dirty="0"/>
          </a:p>
        </p:txBody>
      </p:sp>
      <p:sp>
        <p:nvSpPr>
          <p:cNvPr id="24" name="TextBox 23"/>
          <p:cNvSpPr txBox="1"/>
          <p:nvPr/>
        </p:nvSpPr>
        <p:spPr>
          <a:xfrm>
            <a:off x="988811" y="1520460"/>
            <a:ext cx="2434856" cy="523220"/>
          </a:xfrm>
          <a:prstGeom prst="rect">
            <a:avLst/>
          </a:prstGeom>
          <a:noFill/>
        </p:spPr>
        <p:txBody>
          <a:bodyPr wrap="square" rtlCol="0">
            <a:spAutoFit/>
          </a:bodyPr>
          <a:lstStyle/>
          <a:p>
            <a:r>
              <a:rPr lang="en-US" sz="2800" b="1" dirty="0" smtClean="0"/>
              <a:t>1</a:t>
            </a:r>
            <a:r>
              <a:rPr lang="en-US" sz="1400" b="1" dirty="0" smtClean="0"/>
              <a:t> </a:t>
            </a:r>
            <a:r>
              <a:rPr lang="en-US" sz="2000" b="1" dirty="0" smtClean="0"/>
              <a:t>in</a:t>
            </a:r>
            <a:r>
              <a:rPr lang="en-US" sz="1400" b="1" dirty="0" smtClean="0"/>
              <a:t> </a:t>
            </a:r>
            <a:r>
              <a:rPr lang="en-US" sz="2800" b="1" dirty="0" smtClean="0"/>
              <a:t>5</a:t>
            </a:r>
          </a:p>
        </p:txBody>
      </p:sp>
      <p:graphicFrame>
        <p:nvGraphicFramePr>
          <p:cNvPr id="29" name="Table 28"/>
          <p:cNvGraphicFramePr>
            <a:graphicFrameLocks noGrp="1"/>
          </p:cNvGraphicFramePr>
          <p:nvPr>
            <p:extLst>
              <p:ext uri="{D42A27DB-BD31-4B8C-83A1-F6EECF244321}">
                <p14:modId xmlns:p14="http://schemas.microsoft.com/office/powerpoint/2010/main" val="2342623115"/>
              </p:ext>
            </p:extLst>
          </p:nvPr>
        </p:nvGraphicFramePr>
        <p:xfrm>
          <a:off x="1022325" y="3287682"/>
          <a:ext cx="1368056" cy="2346502"/>
        </p:xfrm>
        <a:graphic>
          <a:graphicData uri="http://schemas.openxmlformats.org/drawingml/2006/table">
            <a:tbl>
              <a:tblPr firstRow="1" bandRow="1">
                <a:tableStyleId>{5C22544A-7EE6-4342-B048-85BDC9FD1C3A}</a:tableStyleId>
              </a:tblPr>
              <a:tblGrid>
                <a:gridCol w="616421"/>
                <a:gridCol w="751635"/>
              </a:tblGrid>
              <a:tr h="605548">
                <a:tc>
                  <a:txBody>
                    <a:bodyPr/>
                    <a:lstStyle/>
                    <a:p>
                      <a:pPr algn="r" fontAlgn="b"/>
                      <a:r>
                        <a:rPr lang="en-US" sz="800" b="1" i="0" u="none" strike="noStrike" dirty="0" smtClean="0">
                          <a:solidFill>
                            <a:srgbClr val="000000"/>
                          </a:solidFill>
                          <a:latin typeface="Calibri"/>
                        </a:rPr>
                        <a:t>Year</a:t>
                      </a:r>
                      <a:endParaRPr lang="en-US" sz="800" b="1"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b"/>
                      <a:r>
                        <a:rPr lang="en-US" sz="800" b="1" i="0" u="none" strike="noStrike" dirty="0" smtClean="0">
                          <a:solidFill>
                            <a:srgbClr val="000000"/>
                          </a:solidFill>
                          <a:latin typeface="Calibri"/>
                        </a:rPr>
                        <a:t>10</a:t>
                      </a:r>
                      <a:r>
                        <a:rPr lang="en-US" sz="800" b="1" i="0" u="none" strike="noStrike" baseline="30000" dirty="0" smtClean="0">
                          <a:solidFill>
                            <a:srgbClr val="000000"/>
                          </a:solidFill>
                          <a:latin typeface="Calibri"/>
                        </a:rPr>
                        <a:t>th</a:t>
                      </a:r>
                      <a:r>
                        <a:rPr lang="en-US" sz="800" b="1" i="0" u="none" strike="noStrike" baseline="0" dirty="0" smtClean="0">
                          <a:solidFill>
                            <a:srgbClr val="000000"/>
                          </a:solidFill>
                          <a:latin typeface="Calibri"/>
                        </a:rPr>
                        <a:t> Grader reporting handguns are easy to get</a:t>
                      </a:r>
                      <a:endParaRPr lang="en-US" sz="800" b="0" i="1"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290159">
                <a:tc>
                  <a:txBody>
                    <a:bodyPr/>
                    <a:lstStyle/>
                    <a:p>
                      <a:pPr algn="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2002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21.9%</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90159">
                <a:tc>
                  <a:txBody>
                    <a:bodyPr/>
                    <a:lstStyle/>
                    <a:p>
                      <a:pPr algn="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2004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21.0%</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90159">
                <a:tc>
                  <a:txBody>
                    <a:bodyPr/>
                    <a:lstStyle/>
                    <a:p>
                      <a:pPr algn="r" fontAlgn="b"/>
                      <a:r>
                        <a:rPr lang="en-US" sz="900" b="0" i="0" u="none" strike="noStrike" dirty="0" smtClean="0">
                          <a:solidFill>
                            <a:srgbClr val="000000"/>
                          </a:solidFill>
                          <a:latin typeface="Calibri"/>
                        </a:rPr>
                        <a:t>2006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21.5%</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90159">
                <a:tc>
                  <a:txBody>
                    <a:bodyPr/>
                    <a:lstStyle/>
                    <a:p>
                      <a:pPr algn="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2008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20.7%</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90159">
                <a:tc>
                  <a:txBody>
                    <a:bodyPr/>
                    <a:lstStyle/>
                    <a:p>
                      <a:pPr algn="r" fontAlgn="b"/>
                      <a:r>
                        <a:rPr lang="en-US" sz="900" b="0" i="0" u="none" strike="noStrike" dirty="0" smtClean="0">
                          <a:solidFill>
                            <a:srgbClr val="000000"/>
                          </a:solidFill>
                          <a:latin typeface="Calibri"/>
                        </a:rPr>
                        <a:t>2010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18.2%</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90159">
                <a:tc>
                  <a:txBody>
                    <a:bodyPr/>
                    <a:lstStyle/>
                    <a:p>
                      <a:pPr algn="r" fontAlgn="b"/>
                      <a:r>
                        <a:rPr lang="en-US" sz="900" b="0" i="0" u="none" strike="noStrike" dirty="0" smtClean="0">
                          <a:solidFill>
                            <a:srgbClr val="000000"/>
                          </a:solidFill>
                          <a:latin typeface="Calibri"/>
                        </a:rPr>
                        <a:t>2012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b"/>
                      <a:r>
                        <a:rPr lang="en-US" sz="900" b="0" i="0" u="none" strike="noStrike" dirty="0" smtClean="0">
                          <a:solidFill>
                            <a:srgbClr val="000000"/>
                          </a:solidFill>
                          <a:latin typeface="Calibri"/>
                        </a:rPr>
                        <a:t>17.4%</a:t>
                      </a:r>
                      <a:endParaRPr lang="en-US" sz="900" b="0"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graphicFrame>
        <p:nvGraphicFramePr>
          <p:cNvPr id="30" name="Chart 29"/>
          <p:cNvGraphicFramePr/>
          <p:nvPr>
            <p:extLst>
              <p:ext uri="{D42A27DB-BD31-4B8C-83A1-F6EECF244321}">
                <p14:modId xmlns:p14="http://schemas.microsoft.com/office/powerpoint/2010/main" val="3838083338"/>
              </p:ext>
            </p:extLst>
          </p:nvPr>
        </p:nvGraphicFramePr>
        <p:xfrm>
          <a:off x="3880878" y="1935114"/>
          <a:ext cx="4178595" cy="4061876"/>
        </p:xfrm>
        <a:graphic>
          <a:graphicData uri="http://schemas.openxmlformats.org/drawingml/2006/chart">
            <c:chart xmlns:c="http://schemas.openxmlformats.org/drawingml/2006/chart" xmlns:r="http://schemas.openxmlformats.org/officeDocument/2006/relationships" r:id="rId4"/>
          </a:graphicData>
        </a:graphic>
      </p:graphicFrame>
      <p:sp>
        <p:nvSpPr>
          <p:cNvPr id="32" name="TextBox 31"/>
          <p:cNvSpPr txBox="1"/>
          <p:nvPr/>
        </p:nvSpPr>
        <p:spPr>
          <a:xfrm>
            <a:off x="5960601" y="2162798"/>
            <a:ext cx="1392865" cy="584775"/>
          </a:xfrm>
          <a:prstGeom prst="rect">
            <a:avLst/>
          </a:prstGeom>
          <a:noFill/>
        </p:spPr>
        <p:txBody>
          <a:bodyPr wrap="square" rtlCol="0">
            <a:spAutoFit/>
          </a:bodyPr>
          <a:lstStyle/>
          <a:p>
            <a:r>
              <a:rPr lang="en-US" sz="1400" b="1" dirty="0" smtClean="0">
                <a:solidFill>
                  <a:schemeClr val="bg1"/>
                </a:solidFill>
              </a:rPr>
              <a:t>Very Easy</a:t>
            </a:r>
          </a:p>
          <a:p>
            <a:r>
              <a:rPr lang="en-US" b="1" dirty="0" smtClean="0">
                <a:solidFill>
                  <a:schemeClr val="bg1"/>
                </a:solidFill>
              </a:rPr>
              <a:t>8.1%</a:t>
            </a:r>
          </a:p>
        </p:txBody>
      </p:sp>
      <p:sp>
        <p:nvSpPr>
          <p:cNvPr id="33" name="TextBox 32"/>
          <p:cNvSpPr txBox="1"/>
          <p:nvPr/>
        </p:nvSpPr>
        <p:spPr>
          <a:xfrm>
            <a:off x="4286096" y="3547240"/>
            <a:ext cx="1392865" cy="584775"/>
          </a:xfrm>
          <a:prstGeom prst="rect">
            <a:avLst/>
          </a:prstGeom>
          <a:noFill/>
        </p:spPr>
        <p:txBody>
          <a:bodyPr wrap="square" rtlCol="0">
            <a:spAutoFit/>
          </a:bodyPr>
          <a:lstStyle/>
          <a:p>
            <a:r>
              <a:rPr lang="en-US" sz="1400" b="1" dirty="0" smtClean="0">
                <a:solidFill>
                  <a:schemeClr val="bg1"/>
                </a:solidFill>
              </a:rPr>
              <a:t>Very Hard</a:t>
            </a:r>
          </a:p>
          <a:p>
            <a:r>
              <a:rPr lang="en-US" b="1" dirty="0" smtClean="0">
                <a:solidFill>
                  <a:schemeClr val="bg1"/>
                </a:solidFill>
              </a:rPr>
              <a:t>61.7%</a:t>
            </a:r>
          </a:p>
        </p:txBody>
      </p:sp>
      <p:sp>
        <p:nvSpPr>
          <p:cNvPr id="34" name="TextBox 33"/>
          <p:cNvSpPr txBox="1"/>
          <p:nvPr/>
        </p:nvSpPr>
        <p:spPr>
          <a:xfrm>
            <a:off x="6427965" y="3832761"/>
            <a:ext cx="1392865" cy="584775"/>
          </a:xfrm>
          <a:prstGeom prst="rect">
            <a:avLst/>
          </a:prstGeom>
          <a:noFill/>
        </p:spPr>
        <p:txBody>
          <a:bodyPr wrap="square" rtlCol="0">
            <a:spAutoFit/>
          </a:bodyPr>
          <a:lstStyle/>
          <a:p>
            <a:pPr algn="r"/>
            <a:r>
              <a:rPr lang="en-US" sz="1400" b="1" dirty="0" smtClean="0"/>
              <a:t>Sort of Hard</a:t>
            </a:r>
          </a:p>
          <a:p>
            <a:pPr algn="r"/>
            <a:r>
              <a:rPr lang="en-US" b="1" dirty="0" smtClean="0"/>
              <a:t>20.9%</a:t>
            </a:r>
          </a:p>
        </p:txBody>
      </p:sp>
      <p:sp>
        <p:nvSpPr>
          <p:cNvPr id="35" name="TextBox 34"/>
          <p:cNvSpPr txBox="1"/>
          <p:nvPr/>
        </p:nvSpPr>
        <p:spPr>
          <a:xfrm>
            <a:off x="6201728" y="2702909"/>
            <a:ext cx="1392865" cy="584775"/>
          </a:xfrm>
          <a:prstGeom prst="rect">
            <a:avLst/>
          </a:prstGeom>
          <a:noFill/>
        </p:spPr>
        <p:txBody>
          <a:bodyPr wrap="square" rtlCol="0">
            <a:spAutoFit/>
          </a:bodyPr>
          <a:lstStyle/>
          <a:p>
            <a:pPr algn="r"/>
            <a:r>
              <a:rPr lang="en-US" sz="1400" b="1" dirty="0" smtClean="0">
                <a:solidFill>
                  <a:schemeClr val="bg1"/>
                </a:solidFill>
              </a:rPr>
              <a:t>Sort of Easy</a:t>
            </a:r>
          </a:p>
          <a:p>
            <a:pPr algn="r"/>
            <a:r>
              <a:rPr lang="en-US" b="1" dirty="0" smtClean="0">
                <a:solidFill>
                  <a:schemeClr val="bg1"/>
                </a:solidFill>
              </a:rPr>
              <a:t>9.3%</a:t>
            </a:r>
          </a:p>
        </p:txBody>
      </p:sp>
      <p:sp>
        <p:nvSpPr>
          <p:cNvPr id="36" name="TextBox 35"/>
          <p:cNvSpPr txBox="1"/>
          <p:nvPr/>
        </p:nvSpPr>
        <p:spPr>
          <a:xfrm>
            <a:off x="3506380" y="1383155"/>
            <a:ext cx="4314450" cy="723275"/>
          </a:xfrm>
          <a:prstGeom prst="rect">
            <a:avLst/>
          </a:prstGeom>
          <a:noFill/>
        </p:spPr>
        <p:txBody>
          <a:bodyPr wrap="square" rtlCol="0">
            <a:spAutoFit/>
          </a:bodyPr>
          <a:lstStyle/>
          <a:p>
            <a:r>
              <a:rPr lang="en-US" sz="1600" b="1" i="1" dirty="0"/>
              <a:t>If you wanted to get a handgun, how easy would it be for you to get one</a:t>
            </a:r>
            <a:r>
              <a:rPr lang="en-US" sz="1600" b="1" i="1" dirty="0" smtClean="0"/>
              <a:t>?</a:t>
            </a:r>
          </a:p>
          <a:p>
            <a:pPr>
              <a:tabLst>
                <a:tab pos="117475" algn="l"/>
              </a:tabLst>
            </a:pPr>
            <a:r>
              <a:rPr lang="en-US" sz="900" dirty="0" smtClean="0">
                <a:latin typeface="Calibri"/>
                <a:cs typeface="Calibri"/>
              </a:rPr>
              <a:t>	Percent of students</a:t>
            </a:r>
          </a:p>
        </p:txBody>
      </p:sp>
      <p:sp>
        <p:nvSpPr>
          <p:cNvPr id="38" name="TextBox 37"/>
          <p:cNvSpPr txBox="1"/>
          <p:nvPr/>
        </p:nvSpPr>
        <p:spPr>
          <a:xfrm>
            <a:off x="2967658" y="1239468"/>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Carrying Weapons</a:t>
            </a:r>
          </a:p>
        </p:txBody>
      </p:sp>
      <p:graphicFrame>
        <p:nvGraphicFramePr>
          <p:cNvPr id="5" name="Chart 4"/>
          <p:cNvGraphicFramePr/>
          <p:nvPr>
            <p:extLst>
              <p:ext uri="{D42A27DB-BD31-4B8C-83A1-F6EECF244321}">
                <p14:modId xmlns:p14="http://schemas.microsoft.com/office/powerpoint/2010/main" val="2799413072"/>
              </p:ext>
            </p:extLst>
          </p:nvPr>
        </p:nvGraphicFramePr>
        <p:xfrm>
          <a:off x="1113423" y="1064797"/>
          <a:ext cx="7571381" cy="485753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829340" y="5802263"/>
            <a:ext cx="7921255" cy="507831"/>
          </a:xfrm>
          <a:prstGeom prst="rect">
            <a:avLst/>
          </a:prstGeom>
          <a:noFill/>
        </p:spPr>
        <p:txBody>
          <a:bodyPr wrap="square" rtlCol="0">
            <a:spAutoFit/>
          </a:bodyPr>
          <a:lstStyle/>
          <a:p>
            <a:r>
              <a:rPr lang="en-US" sz="900" b="1" dirty="0" smtClean="0"/>
              <a:t>NOTES: HYS </a:t>
            </a:r>
            <a:r>
              <a:rPr lang="en-US" sz="900" b="1" dirty="0"/>
              <a:t>question: During the past 30 days, on how many days did you carry a weapon such as a gun, knife, or club for self-protection or because you thought you might need it in a  fight? (DO NOT include carrying a weapon for hunting, fishing, or camping</a:t>
            </a:r>
            <a:r>
              <a:rPr lang="en-US" sz="900" b="1" dirty="0" smtClean="0"/>
              <a:t>.)</a:t>
            </a:r>
          </a:p>
          <a:p>
            <a:r>
              <a:rPr lang="en-US" sz="900" dirty="0" smtClean="0"/>
              <a:t>* Did not use alcohol, marijuana, tobacco products (cigarettes or chewing tobacco), or pain killers in the past 30 days.</a:t>
            </a:r>
            <a:endParaRPr lang="en-US" sz="900" dirty="0"/>
          </a:p>
        </p:txBody>
      </p:sp>
      <p:sp>
        <p:nvSpPr>
          <p:cNvPr id="8" name="TextBox 7"/>
          <p:cNvSpPr txBox="1"/>
          <p:nvPr/>
        </p:nvSpPr>
        <p:spPr>
          <a:xfrm>
            <a:off x="1697673" y="1798500"/>
            <a:ext cx="4573818" cy="723275"/>
          </a:xfrm>
          <a:prstGeom prst="rect">
            <a:avLst/>
          </a:prstGeom>
          <a:noFill/>
        </p:spPr>
        <p:txBody>
          <a:bodyPr wrap="square" rtlCol="0">
            <a:spAutoFit/>
          </a:bodyPr>
          <a:lstStyle/>
          <a:p>
            <a:r>
              <a:rPr lang="en-US" sz="1600" b="1" i="1" dirty="0" smtClean="0"/>
              <a:t>Carried a weapon for self-protection or because you thought you might need it in a fight?</a:t>
            </a:r>
          </a:p>
          <a:p>
            <a:pPr>
              <a:tabLst>
                <a:tab pos="117475" algn="l"/>
              </a:tabLst>
            </a:pPr>
            <a:r>
              <a:rPr lang="en-US" sz="900" dirty="0" smtClean="0">
                <a:latin typeface="Calibri"/>
                <a:cs typeface="Calibri"/>
              </a:rPr>
              <a:t>	Percent of students</a:t>
            </a:r>
          </a:p>
        </p:txBody>
      </p:sp>
      <p:sp>
        <p:nvSpPr>
          <p:cNvPr id="10" name="TextBox 9"/>
          <p:cNvSpPr txBox="1"/>
          <p:nvPr/>
        </p:nvSpPr>
        <p:spPr>
          <a:xfrm>
            <a:off x="3249708" y="3458095"/>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11" name="TextBox 10"/>
          <p:cNvSpPr txBox="1"/>
          <p:nvPr/>
        </p:nvSpPr>
        <p:spPr>
          <a:xfrm>
            <a:off x="1897055" y="3458095"/>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12" name="TextBox 11"/>
          <p:cNvSpPr txBox="1"/>
          <p:nvPr/>
        </p:nvSpPr>
        <p:spPr>
          <a:xfrm>
            <a:off x="4581236" y="2712086"/>
            <a:ext cx="590851"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13" name="TextBox 12"/>
          <p:cNvSpPr txBox="1"/>
          <p:nvPr/>
        </p:nvSpPr>
        <p:spPr>
          <a:xfrm>
            <a:off x="7361272" y="2183221"/>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10th graders who reported substance use are 4 – 7 times more likely to carry a weapon</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4" name="TextBox 13"/>
          <p:cNvSpPr txBox="1"/>
          <p:nvPr/>
        </p:nvSpPr>
        <p:spPr>
          <a:xfrm>
            <a:off x="5920509" y="2521775"/>
            <a:ext cx="701963"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15" name="TextBox 14"/>
          <p:cNvSpPr txBox="1"/>
          <p:nvPr/>
        </p:nvSpPr>
        <p:spPr>
          <a:xfrm>
            <a:off x="7361271" y="4876503"/>
            <a:ext cx="716525"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7796"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Carrying Weapons</a:t>
            </a:r>
          </a:p>
        </p:txBody>
      </p:sp>
      <p:graphicFrame>
        <p:nvGraphicFramePr>
          <p:cNvPr id="5" name="Chart 4"/>
          <p:cNvGraphicFramePr/>
          <p:nvPr>
            <p:extLst>
              <p:ext uri="{D42A27DB-BD31-4B8C-83A1-F6EECF244321}">
                <p14:modId xmlns:p14="http://schemas.microsoft.com/office/powerpoint/2010/main" val="4157981927"/>
              </p:ext>
            </p:extLst>
          </p:nvPr>
        </p:nvGraphicFramePr>
        <p:xfrm>
          <a:off x="1113423" y="1064797"/>
          <a:ext cx="7571381" cy="485753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829340" y="5802263"/>
            <a:ext cx="7921255" cy="507831"/>
          </a:xfrm>
          <a:prstGeom prst="rect">
            <a:avLst/>
          </a:prstGeom>
          <a:noFill/>
        </p:spPr>
        <p:txBody>
          <a:bodyPr wrap="square" rtlCol="0">
            <a:spAutoFit/>
          </a:bodyPr>
          <a:lstStyle/>
          <a:p>
            <a:r>
              <a:rPr lang="en-US" sz="900" b="1" dirty="0" smtClean="0"/>
              <a:t>NOTES: HYS </a:t>
            </a:r>
            <a:r>
              <a:rPr lang="en-US" sz="900" b="1" dirty="0"/>
              <a:t>question: During the past 30 days, on how many days did you carry a weapon such as a gun, knife, or club for self-protection or because you thought you might need it in a  fight? (DO NOT include carrying a weapon for hunting, fishing, or camping</a:t>
            </a:r>
            <a:r>
              <a:rPr lang="en-US" sz="900" b="1" dirty="0" smtClean="0"/>
              <a:t>.)</a:t>
            </a:r>
          </a:p>
          <a:p>
            <a:r>
              <a:rPr lang="en-US" sz="900" dirty="0" smtClean="0"/>
              <a:t>* Did not report depressive feelings , have not seriously considered suicide in the past year.</a:t>
            </a:r>
            <a:endParaRPr lang="en-US" sz="900" dirty="0"/>
          </a:p>
        </p:txBody>
      </p:sp>
      <p:sp>
        <p:nvSpPr>
          <p:cNvPr id="8" name="TextBox 7"/>
          <p:cNvSpPr txBox="1"/>
          <p:nvPr/>
        </p:nvSpPr>
        <p:spPr>
          <a:xfrm>
            <a:off x="1697673" y="1798500"/>
            <a:ext cx="4573818" cy="723275"/>
          </a:xfrm>
          <a:prstGeom prst="rect">
            <a:avLst/>
          </a:prstGeom>
          <a:noFill/>
        </p:spPr>
        <p:txBody>
          <a:bodyPr wrap="square" rtlCol="0">
            <a:spAutoFit/>
          </a:bodyPr>
          <a:lstStyle/>
          <a:p>
            <a:r>
              <a:rPr lang="en-US" sz="1600" b="1" i="1" dirty="0" smtClean="0"/>
              <a:t>Carried a weapon for self-protection or because you thought you might need it in a fight?</a:t>
            </a:r>
          </a:p>
          <a:p>
            <a:pPr>
              <a:tabLst>
                <a:tab pos="117475" algn="l"/>
              </a:tabLst>
            </a:pPr>
            <a:r>
              <a:rPr lang="en-US" sz="900" dirty="0" smtClean="0">
                <a:latin typeface="Calibri"/>
                <a:cs typeface="Calibri"/>
              </a:rPr>
              <a:t>	Percent of students</a:t>
            </a:r>
          </a:p>
        </p:txBody>
      </p:sp>
      <p:sp>
        <p:nvSpPr>
          <p:cNvPr id="10" name="TextBox 9"/>
          <p:cNvSpPr txBox="1"/>
          <p:nvPr/>
        </p:nvSpPr>
        <p:spPr>
          <a:xfrm>
            <a:off x="4387563" y="3692195"/>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11" name="TextBox 10"/>
          <p:cNvSpPr txBox="1"/>
          <p:nvPr/>
        </p:nvSpPr>
        <p:spPr>
          <a:xfrm>
            <a:off x="2091018" y="4006734"/>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12" name="TextBox 11"/>
          <p:cNvSpPr txBox="1"/>
          <p:nvPr/>
        </p:nvSpPr>
        <p:spPr>
          <a:xfrm>
            <a:off x="4581236" y="2712086"/>
            <a:ext cx="590851"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13" name="TextBox 12"/>
          <p:cNvSpPr txBox="1"/>
          <p:nvPr/>
        </p:nvSpPr>
        <p:spPr>
          <a:xfrm>
            <a:off x="7361272" y="2183221"/>
            <a:ext cx="978196" cy="338554"/>
          </a:xfrm>
          <a:prstGeom prst="rect">
            <a:avLst/>
          </a:prstGeom>
          <a:noFill/>
        </p:spPr>
        <p:txBody>
          <a:bodyPr wrap="square" rtlCol="0">
            <a:spAutoFit/>
          </a:bodyPr>
          <a:lstStyle/>
          <a:p>
            <a:r>
              <a:rPr lang="en-US" sz="1600" b="1" dirty="0" smtClean="0">
                <a:solidFill>
                  <a:schemeClr val="bg1"/>
                </a:solidFill>
              </a:rPr>
              <a:t>Yes</a:t>
            </a:r>
            <a:endParaRPr lang="en-US" sz="16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Washington State 10th graders who reported poor mental health are 2-3 times more likely to carry weapons </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4" name="TextBox 13"/>
          <p:cNvSpPr txBox="1"/>
          <p:nvPr/>
        </p:nvSpPr>
        <p:spPr>
          <a:xfrm>
            <a:off x="5920509" y="2521775"/>
            <a:ext cx="701963"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15" name="TextBox 14"/>
          <p:cNvSpPr txBox="1"/>
          <p:nvPr/>
        </p:nvSpPr>
        <p:spPr>
          <a:xfrm>
            <a:off x="6644747" y="4784140"/>
            <a:ext cx="716525"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5684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195754" y="1090246"/>
            <a:ext cx="7444153" cy="481818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Font typeface="Arial" pitchFamily="34" charset="0"/>
              <a:buNone/>
            </a:pPr>
            <a:r>
              <a:rPr lang="en-US" sz="2400" dirty="0" smtClean="0">
                <a:solidFill>
                  <a:srgbClr val="000066"/>
                </a:solidFill>
              </a:rPr>
              <a:t>HYS is joint effort of</a:t>
            </a:r>
            <a:endParaRPr lang="en-US" sz="2400" dirty="0">
              <a:solidFill>
                <a:srgbClr val="000066"/>
              </a:solidFill>
            </a:endParaRPr>
          </a:p>
          <a:p>
            <a:pPr marL="548640" lvl="1" indent="-342900">
              <a:lnSpc>
                <a:spcPct val="90000"/>
              </a:lnSpc>
              <a:spcAft>
                <a:spcPts val="600"/>
              </a:spcAft>
              <a:buFont typeface="Arial" pitchFamily="34" charset="0"/>
              <a:buChar char="•"/>
              <a:defRPr/>
            </a:pPr>
            <a:r>
              <a:rPr lang="en-US" sz="2000" dirty="0" smtClean="0">
                <a:solidFill>
                  <a:srgbClr val="000066"/>
                </a:solidFill>
              </a:rPr>
              <a:t>Department </a:t>
            </a:r>
            <a:r>
              <a:rPr lang="en-US" sz="2000" dirty="0">
                <a:solidFill>
                  <a:srgbClr val="000066"/>
                </a:solidFill>
              </a:rPr>
              <a:t>of </a:t>
            </a:r>
            <a:r>
              <a:rPr lang="en-US" sz="2000" dirty="0" smtClean="0">
                <a:solidFill>
                  <a:srgbClr val="000066"/>
                </a:solidFill>
              </a:rPr>
              <a:t>Health</a:t>
            </a:r>
          </a:p>
          <a:p>
            <a:pPr marL="548640" lvl="1" indent="-342900">
              <a:lnSpc>
                <a:spcPct val="90000"/>
              </a:lnSpc>
              <a:spcAft>
                <a:spcPts val="600"/>
              </a:spcAft>
              <a:buFont typeface="Arial" pitchFamily="34" charset="0"/>
              <a:buChar char="•"/>
              <a:defRPr/>
            </a:pPr>
            <a:r>
              <a:rPr lang="en-US" sz="2000" dirty="0" smtClean="0">
                <a:solidFill>
                  <a:srgbClr val="000066"/>
                </a:solidFill>
              </a:rPr>
              <a:t>Department </a:t>
            </a:r>
            <a:r>
              <a:rPr lang="en-US" sz="2000" dirty="0">
                <a:solidFill>
                  <a:srgbClr val="000066"/>
                </a:solidFill>
              </a:rPr>
              <a:t>of Social and Health </a:t>
            </a:r>
            <a:r>
              <a:rPr lang="en-US" sz="2000" dirty="0" smtClean="0">
                <a:solidFill>
                  <a:srgbClr val="000066"/>
                </a:solidFill>
              </a:rPr>
              <a:t>Services</a:t>
            </a:r>
          </a:p>
          <a:p>
            <a:pPr marL="548640" lvl="1" indent="-342900">
              <a:lnSpc>
                <a:spcPct val="90000"/>
              </a:lnSpc>
              <a:spcAft>
                <a:spcPts val="600"/>
              </a:spcAft>
              <a:buFont typeface="Arial" pitchFamily="34" charset="0"/>
              <a:buChar char="•"/>
              <a:defRPr/>
            </a:pPr>
            <a:r>
              <a:rPr lang="en-US" sz="2000" dirty="0" smtClean="0">
                <a:solidFill>
                  <a:srgbClr val="000066"/>
                </a:solidFill>
              </a:rPr>
              <a:t>Office </a:t>
            </a:r>
            <a:r>
              <a:rPr lang="en-US" sz="2000" dirty="0">
                <a:solidFill>
                  <a:srgbClr val="000066"/>
                </a:solidFill>
              </a:rPr>
              <a:t>of Superintendent of Public </a:t>
            </a:r>
            <a:r>
              <a:rPr lang="en-US" sz="2000" dirty="0" smtClean="0">
                <a:solidFill>
                  <a:srgbClr val="000066"/>
                </a:solidFill>
              </a:rPr>
              <a:t>Instruction</a:t>
            </a:r>
          </a:p>
          <a:p>
            <a:pPr marL="548640" lvl="1" indent="-342900">
              <a:lnSpc>
                <a:spcPct val="90000"/>
              </a:lnSpc>
              <a:spcAft>
                <a:spcPts val="600"/>
              </a:spcAft>
              <a:buFont typeface="Arial" pitchFamily="34" charset="0"/>
              <a:buChar char="•"/>
              <a:defRPr/>
            </a:pPr>
            <a:r>
              <a:rPr lang="en-US" sz="2000" dirty="0" smtClean="0">
                <a:solidFill>
                  <a:srgbClr val="000066"/>
                </a:solidFill>
              </a:rPr>
              <a:t>Liquor </a:t>
            </a:r>
            <a:r>
              <a:rPr lang="en-US" sz="2000" dirty="0">
                <a:solidFill>
                  <a:srgbClr val="000066"/>
                </a:solidFill>
              </a:rPr>
              <a:t>Control </a:t>
            </a:r>
            <a:r>
              <a:rPr lang="en-US" sz="2000" dirty="0" smtClean="0">
                <a:solidFill>
                  <a:srgbClr val="000066"/>
                </a:solidFill>
              </a:rPr>
              <a:t>Board</a:t>
            </a:r>
          </a:p>
          <a:p>
            <a:pPr marL="548640" lvl="1" indent="-342900">
              <a:lnSpc>
                <a:spcPct val="90000"/>
              </a:lnSpc>
              <a:spcAft>
                <a:spcPts val="600"/>
              </a:spcAft>
              <a:buFont typeface="Arial" pitchFamily="34" charset="0"/>
              <a:buChar char="•"/>
              <a:defRPr/>
            </a:pPr>
            <a:r>
              <a:rPr lang="en-US" sz="2000" dirty="0" smtClean="0">
                <a:solidFill>
                  <a:srgbClr val="000066"/>
                </a:solidFill>
              </a:rPr>
              <a:t>Family </a:t>
            </a:r>
            <a:r>
              <a:rPr lang="en-US" sz="2000" dirty="0">
                <a:solidFill>
                  <a:srgbClr val="000066"/>
                </a:solidFill>
              </a:rPr>
              <a:t>Policy </a:t>
            </a:r>
            <a:r>
              <a:rPr lang="en-US" sz="2000" dirty="0" smtClean="0">
                <a:solidFill>
                  <a:srgbClr val="000066"/>
                </a:solidFill>
              </a:rPr>
              <a:t>Council</a:t>
            </a:r>
          </a:p>
          <a:p>
            <a:pPr marL="548640" lvl="1" indent="-342900">
              <a:lnSpc>
                <a:spcPct val="90000"/>
              </a:lnSpc>
              <a:spcAft>
                <a:spcPts val="600"/>
              </a:spcAft>
              <a:buFont typeface="Arial" pitchFamily="34" charset="0"/>
              <a:buChar char="•"/>
              <a:defRPr/>
            </a:pPr>
            <a:r>
              <a:rPr lang="en-US" sz="2000" dirty="0" smtClean="0">
                <a:solidFill>
                  <a:srgbClr val="000066"/>
                </a:solidFill>
              </a:rPr>
              <a:t>Department </a:t>
            </a:r>
            <a:r>
              <a:rPr lang="en-US" sz="2000" dirty="0">
                <a:solidFill>
                  <a:srgbClr val="000066"/>
                </a:solidFill>
              </a:rPr>
              <a:t>of </a:t>
            </a:r>
            <a:r>
              <a:rPr lang="en-US" sz="2000" dirty="0" smtClean="0">
                <a:solidFill>
                  <a:srgbClr val="000066"/>
                </a:solidFill>
              </a:rPr>
              <a:t>Commerce</a:t>
            </a:r>
            <a:endParaRPr lang="en-US" sz="2000" dirty="0">
              <a:solidFill>
                <a:srgbClr val="000066"/>
              </a:solidFill>
            </a:endParaRPr>
          </a:p>
          <a:p>
            <a:pPr marL="0" indent="0">
              <a:buNone/>
            </a:pPr>
            <a:endParaRPr lang="en-US" dirty="0"/>
          </a:p>
        </p:txBody>
      </p:sp>
      <p:sp>
        <p:nvSpPr>
          <p:cNvPr id="3" name="TextBox 2"/>
          <p:cNvSpPr txBox="1"/>
          <p:nvPr/>
        </p:nvSpPr>
        <p:spPr>
          <a:xfrm>
            <a:off x="852597" y="441338"/>
            <a:ext cx="7945180" cy="461665"/>
          </a:xfrm>
          <a:prstGeom prst="rect">
            <a:avLst/>
          </a:prstGeom>
          <a:noFill/>
        </p:spPr>
        <p:txBody>
          <a:bodyPr wrap="square" rtlCol="0">
            <a:spAutoFit/>
          </a:bodyPr>
          <a:lstStyle/>
          <a:p>
            <a:pPr algn="ctr"/>
            <a:r>
              <a:rPr lang="en-US" sz="2400" b="1" dirty="0" smtClean="0">
                <a:solidFill>
                  <a:srgbClr val="000066"/>
                </a:solidFill>
              </a:rPr>
              <a:t>HYS Partners</a:t>
            </a:r>
          </a:p>
        </p:txBody>
      </p:sp>
    </p:spTree>
    <p:extLst>
      <p:ext uri="{BB962C8B-B14F-4D97-AF65-F5344CB8AC3E}">
        <p14:creationId xmlns:p14="http://schemas.microsoft.com/office/powerpoint/2010/main" val="3119756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2597" y="441338"/>
            <a:ext cx="7945180" cy="830997"/>
          </a:xfrm>
          <a:prstGeom prst="rect">
            <a:avLst/>
          </a:prstGeom>
          <a:noFill/>
        </p:spPr>
        <p:txBody>
          <a:bodyPr wrap="square" rtlCol="0">
            <a:spAutoFit/>
          </a:bodyPr>
          <a:lstStyle/>
          <a:p>
            <a:pPr algn="ctr"/>
            <a:r>
              <a:rPr lang="en-US" sz="2400" b="1" dirty="0" smtClean="0">
                <a:solidFill>
                  <a:srgbClr val="000066"/>
                </a:solidFill>
              </a:rPr>
              <a:t>How to Get More HYS Data:</a:t>
            </a:r>
          </a:p>
          <a:p>
            <a:pPr algn="ctr"/>
            <a:r>
              <a:rPr lang="en-US" sz="2400" b="1" dirty="0" smtClean="0">
                <a:solidFill>
                  <a:srgbClr val="000066"/>
                </a:solidFill>
              </a:rPr>
              <a:t>www.AskHYS.net</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4465" y="1785670"/>
            <a:ext cx="7673312" cy="3443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7439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Alcohol Use</a:t>
            </a:r>
          </a:p>
        </p:txBody>
      </p:sp>
      <p:sp>
        <p:nvSpPr>
          <p:cNvPr id="4" name="TextBox 3"/>
          <p:cNvSpPr txBox="1"/>
          <p:nvPr/>
        </p:nvSpPr>
        <p:spPr>
          <a:xfrm>
            <a:off x="883166" y="789657"/>
            <a:ext cx="7914611" cy="1015663"/>
          </a:xfrm>
          <a:prstGeom prst="rect">
            <a:avLst/>
          </a:prstGeom>
          <a:noFill/>
        </p:spPr>
        <p:txBody>
          <a:bodyPr wrap="square" rtlCol="0">
            <a:spAutoFit/>
          </a:bodyPr>
          <a:lstStyle/>
          <a:p>
            <a:pPr algn="ctr"/>
            <a:r>
              <a:rPr lang="en-US" b="1" dirty="0" smtClean="0"/>
              <a:t>The prevalence of alcohol use has declined significantly in all grades. </a:t>
            </a:r>
          </a:p>
          <a:p>
            <a:pPr algn="ctr"/>
            <a:r>
              <a:rPr lang="en-US" sz="1400" dirty="0" smtClean="0"/>
              <a:t>The rates of alcohol use among 8</a:t>
            </a:r>
            <a:r>
              <a:rPr lang="en-US" sz="1400" baseline="30000" dirty="0" smtClean="0"/>
              <a:t>th</a:t>
            </a:r>
            <a:r>
              <a:rPr lang="en-US" sz="1400" dirty="0" smtClean="0"/>
              <a:t> and 10</a:t>
            </a:r>
            <a:r>
              <a:rPr lang="en-US" sz="1400" baseline="30000" dirty="0" smtClean="0"/>
              <a:t>th</a:t>
            </a:r>
            <a:r>
              <a:rPr lang="en-US" sz="1400" dirty="0" smtClean="0"/>
              <a:t> grades has dropped by half. Nearly </a:t>
            </a:r>
            <a:r>
              <a:rPr lang="en-US" sz="1400" dirty="0"/>
              <a:t>11,000 fewer students are using alcohol compared to 2010. </a:t>
            </a:r>
          </a:p>
          <a:p>
            <a:pPr algn="ctr"/>
            <a:endParaRPr lang="en-US" sz="1400" dirty="0"/>
          </a:p>
        </p:txBody>
      </p:sp>
      <p:graphicFrame>
        <p:nvGraphicFramePr>
          <p:cNvPr id="8" name="Chart 7"/>
          <p:cNvGraphicFramePr/>
          <p:nvPr>
            <p:extLst>
              <p:ext uri="{D42A27DB-BD31-4B8C-83A1-F6EECF244321}">
                <p14:modId xmlns:p14="http://schemas.microsoft.com/office/powerpoint/2010/main" val="3661032839"/>
              </p:ext>
            </p:extLst>
          </p:nvPr>
        </p:nvGraphicFramePr>
        <p:xfrm>
          <a:off x="2214894" y="1930400"/>
          <a:ext cx="5832415" cy="3990109"/>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p:cNvCxnSpPr/>
          <p:nvPr/>
        </p:nvCxnSpPr>
        <p:spPr>
          <a:xfrm>
            <a:off x="2585776" y="2835620"/>
            <a:ext cx="5301121"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886897" y="2835620"/>
            <a:ext cx="0" cy="1186930"/>
          </a:xfrm>
          <a:prstGeom prst="straightConnector1">
            <a:avLst/>
          </a:prstGeom>
          <a:ln w="57150">
            <a:solidFill>
              <a:schemeClr val="accent6">
                <a:lumMod val="75000"/>
              </a:schemeClr>
            </a:solidFill>
            <a:tailEnd type="triangle" w="sm" len="sm"/>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3034427874"/>
              </p:ext>
            </p:extLst>
          </p:nvPr>
        </p:nvGraphicFramePr>
        <p:xfrm>
          <a:off x="829340" y="3158952"/>
          <a:ext cx="1276551" cy="2216614"/>
        </p:xfrm>
        <a:graphic>
          <a:graphicData uri="http://schemas.openxmlformats.org/drawingml/2006/table">
            <a:tbl>
              <a:tblPr firstRow="1" bandRow="1">
                <a:tableStyleId>{5C22544A-7EE6-4342-B048-85BDC9FD1C3A}</a:tableStyleId>
              </a:tblPr>
              <a:tblGrid>
                <a:gridCol w="575191"/>
                <a:gridCol w="701360"/>
              </a:tblGrid>
              <a:tr h="351414">
                <a:tc>
                  <a:txBody>
                    <a:bodyPr/>
                    <a:lstStyle/>
                    <a:p>
                      <a:pPr algn="r" fontAlgn="b"/>
                      <a:r>
                        <a:rPr lang="en-US" sz="800" b="1" i="0" u="none" strike="noStrike" dirty="0" smtClean="0">
                          <a:solidFill>
                            <a:srgbClr val="000000"/>
                          </a:solidFill>
                          <a:latin typeface="Calibri"/>
                        </a:rPr>
                        <a:t>Year</a:t>
                      </a:r>
                      <a:endParaRPr lang="en-US" sz="800" b="1"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b"/>
                      <a:r>
                        <a:rPr lang="en-US" sz="800" b="1" i="0" u="none" strike="noStrike" dirty="0" smtClean="0">
                          <a:solidFill>
                            <a:srgbClr val="000000"/>
                          </a:solidFill>
                          <a:latin typeface="Calibri"/>
                        </a:rPr>
                        <a:t>10</a:t>
                      </a:r>
                      <a:r>
                        <a:rPr lang="en-US" sz="800" b="1" i="0" u="none" strike="noStrike" baseline="30000" dirty="0" smtClean="0">
                          <a:solidFill>
                            <a:srgbClr val="000000"/>
                          </a:solidFill>
                          <a:latin typeface="Calibri"/>
                        </a:rPr>
                        <a:t>th</a:t>
                      </a:r>
                      <a:r>
                        <a:rPr lang="en-US" sz="800" b="1" i="0" u="none" strike="noStrike" dirty="0" smtClean="0">
                          <a:solidFill>
                            <a:srgbClr val="000000"/>
                          </a:solidFill>
                          <a:latin typeface="Calibri"/>
                        </a:rPr>
                        <a:t> Grade Alcohol Use </a:t>
                      </a:r>
                      <a:endParaRPr lang="en-US" sz="800" b="1"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233150">
                <a:tc>
                  <a:txBody>
                    <a:bodyPr/>
                    <a:lstStyle/>
                    <a:p>
                      <a:pPr algn="ctr" fontAlgn="b"/>
                      <a:r>
                        <a:rPr lang="en-US" sz="900" b="0" i="0" u="none" strike="noStrike" dirty="0" smtClean="0">
                          <a:solidFill>
                            <a:srgbClr val="000000"/>
                          </a:solidFill>
                          <a:latin typeface="Calibri"/>
                        </a:rPr>
                        <a:t>1998</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44.9%</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smtClean="0">
                          <a:solidFill>
                            <a:srgbClr val="000000"/>
                          </a:solidFill>
                          <a:latin typeface="Calibri"/>
                        </a:rPr>
                        <a:t>2000</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37.6%</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2002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29.3%</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smtClean="0">
                          <a:solidFill>
                            <a:srgbClr val="000000"/>
                          </a:solidFill>
                          <a:latin typeface="Calibri"/>
                        </a:rPr>
                        <a:t>2004</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32.6%</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smtClean="0">
                          <a:solidFill>
                            <a:srgbClr val="000000"/>
                          </a:solidFill>
                          <a:latin typeface="Calibri"/>
                        </a:rPr>
                        <a:t>2006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32.8%</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2008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31.7%</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smtClean="0">
                          <a:solidFill>
                            <a:srgbClr val="000000"/>
                          </a:solidFill>
                          <a:latin typeface="Calibri"/>
                        </a:rPr>
                        <a:t>2010</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27.6%</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33150">
                <a:tc>
                  <a:txBody>
                    <a:bodyPr/>
                    <a:lstStyle/>
                    <a:p>
                      <a:pPr algn="ctr" fontAlgn="b"/>
                      <a:r>
                        <a:rPr lang="en-US" sz="900" b="0" i="0" u="none" strike="noStrike" dirty="0" smtClean="0">
                          <a:solidFill>
                            <a:srgbClr val="000000"/>
                          </a:solidFill>
                          <a:latin typeface="Calibri"/>
                        </a:rPr>
                        <a:t>2012</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23.3%</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sp>
        <p:nvSpPr>
          <p:cNvPr id="16" name="TextBox 15"/>
          <p:cNvSpPr txBox="1"/>
          <p:nvPr/>
        </p:nvSpPr>
        <p:spPr>
          <a:xfrm>
            <a:off x="1267339" y="1379838"/>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7" name="TextBox 16"/>
          <p:cNvSpPr txBox="1"/>
          <p:nvPr/>
        </p:nvSpPr>
        <p:spPr>
          <a:xfrm>
            <a:off x="1790794" y="1570626"/>
            <a:ext cx="4173329" cy="338554"/>
          </a:xfrm>
          <a:prstGeom prst="rect">
            <a:avLst/>
          </a:prstGeom>
          <a:noFill/>
        </p:spPr>
        <p:txBody>
          <a:bodyPr wrap="square" rtlCol="0">
            <a:spAutoFit/>
          </a:bodyPr>
          <a:lstStyle/>
          <a:p>
            <a:r>
              <a:rPr lang="en-US" sz="1600" b="1" i="1" dirty="0" smtClean="0"/>
              <a:t>Had alcohol during the past 30 days?</a:t>
            </a:r>
            <a:endParaRPr lang="en-US" sz="1600" b="1" i="1" dirty="0"/>
          </a:p>
        </p:txBody>
      </p:sp>
      <p:sp>
        <p:nvSpPr>
          <p:cNvPr id="13" name="TextBox 12"/>
          <p:cNvSpPr txBox="1"/>
          <p:nvPr/>
        </p:nvSpPr>
        <p:spPr>
          <a:xfrm>
            <a:off x="7804728" y="3071619"/>
            <a:ext cx="770376" cy="369332"/>
          </a:xfrm>
          <a:prstGeom prst="rect">
            <a:avLst/>
          </a:prstGeom>
          <a:noFill/>
        </p:spPr>
        <p:txBody>
          <a:bodyPr wrap="square" rtlCol="0">
            <a:spAutoFit/>
          </a:bodyPr>
          <a:lstStyle/>
          <a:p>
            <a:pPr algn="r"/>
            <a:r>
              <a:rPr lang="en-US" b="1" dirty="0" smtClean="0">
                <a:solidFill>
                  <a:schemeClr val="accent6">
                    <a:lumMod val="75000"/>
                  </a:schemeClr>
                </a:solidFill>
              </a:rPr>
              <a:t>-22%</a:t>
            </a:r>
            <a:endParaRPr lang="en-US" b="1" dirty="0">
              <a:solidFill>
                <a:schemeClr val="accent6">
                  <a:lumMod val="75000"/>
                </a:schemeClr>
              </a:solidFill>
            </a:endParaRPr>
          </a:p>
        </p:txBody>
      </p:sp>
      <p:pic>
        <p:nvPicPr>
          <p:cNvPr id="512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4566" y="153609"/>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829340" y="6033095"/>
            <a:ext cx="7921255" cy="230832"/>
          </a:xfrm>
          <a:prstGeom prst="rect">
            <a:avLst/>
          </a:prstGeom>
          <a:noFill/>
        </p:spPr>
        <p:txBody>
          <a:bodyPr wrap="square" rtlCol="0">
            <a:spAutoFit/>
          </a:bodyPr>
          <a:lstStyle/>
          <a:p>
            <a:r>
              <a:rPr lang="en-US" sz="900" b="1" dirty="0" smtClean="0"/>
              <a:t>Source: </a:t>
            </a:r>
            <a:r>
              <a:rPr lang="en-US" sz="900" dirty="0"/>
              <a:t>WSSAHB </a:t>
            </a:r>
            <a:r>
              <a:rPr lang="en-US" sz="900" dirty="0" smtClean="0"/>
              <a:t>1998 (spring), 2000 (fall), HYS 2002, 2004, 2006, 2008, 2010, 2012 (fall) </a:t>
            </a:r>
            <a:r>
              <a:rPr lang="en-US" sz="900" b="1" dirty="0" smtClean="0"/>
              <a:t> </a:t>
            </a:r>
            <a:endParaRPr lang="en-US" sz="900" dirty="0"/>
          </a:p>
        </p:txBody>
      </p:sp>
    </p:spTree>
    <p:extLst>
      <p:ext uri="{BB962C8B-B14F-4D97-AF65-F5344CB8AC3E}">
        <p14:creationId xmlns:p14="http://schemas.microsoft.com/office/powerpoint/2010/main" val="3579840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Marijuana Use</a:t>
            </a:r>
          </a:p>
        </p:txBody>
      </p:sp>
      <p:sp>
        <p:nvSpPr>
          <p:cNvPr id="4" name="TextBox 3"/>
          <p:cNvSpPr txBox="1"/>
          <p:nvPr/>
        </p:nvSpPr>
        <p:spPr>
          <a:xfrm>
            <a:off x="867882" y="882503"/>
            <a:ext cx="7914611" cy="369332"/>
          </a:xfrm>
          <a:prstGeom prst="rect">
            <a:avLst/>
          </a:prstGeom>
          <a:noFill/>
        </p:spPr>
        <p:txBody>
          <a:bodyPr wrap="square" rtlCol="0">
            <a:spAutoFit/>
          </a:bodyPr>
          <a:lstStyle/>
          <a:p>
            <a:pPr algn="ctr"/>
            <a:r>
              <a:rPr lang="en-US" b="1" dirty="0" smtClean="0"/>
              <a:t>Marijuana use did not change significantly from 2010 to 2012 </a:t>
            </a:r>
          </a:p>
        </p:txBody>
      </p:sp>
      <p:graphicFrame>
        <p:nvGraphicFramePr>
          <p:cNvPr id="8" name="Chart 7"/>
          <p:cNvGraphicFramePr/>
          <p:nvPr>
            <p:extLst>
              <p:ext uri="{D42A27DB-BD31-4B8C-83A1-F6EECF244321}">
                <p14:modId xmlns:p14="http://schemas.microsoft.com/office/powerpoint/2010/main" val="369376787"/>
              </p:ext>
            </p:extLst>
          </p:nvPr>
        </p:nvGraphicFramePr>
        <p:xfrm>
          <a:off x="2251840" y="1588656"/>
          <a:ext cx="6443338" cy="43106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881629396"/>
              </p:ext>
            </p:extLst>
          </p:nvPr>
        </p:nvGraphicFramePr>
        <p:xfrm>
          <a:off x="829340" y="3158953"/>
          <a:ext cx="1276551" cy="2521728"/>
        </p:xfrm>
        <a:graphic>
          <a:graphicData uri="http://schemas.openxmlformats.org/drawingml/2006/table">
            <a:tbl>
              <a:tblPr firstRow="1" bandRow="1">
                <a:tableStyleId>{5C22544A-7EE6-4342-B048-85BDC9FD1C3A}</a:tableStyleId>
              </a:tblPr>
              <a:tblGrid>
                <a:gridCol w="575191"/>
                <a:gridCol w="701360"/>
              </a:tblGrid>
              <a:tr h="392415">
                <a:tc>
                  <a:txBody>
                    <a:bodyPr/>
                    <a:lstStyle/>
                    <a:p>
                      <a:pPr algn="r" fontAlgn="b"/>
                      <a:r>
                        <a:rPr lang="en-US" sz="800" b="1" i="0" u="none" strike="noStrike" dirty="0" smtClean="0">
                          <a:solidFill>
                            <a:srgbClr val="000000"/>
                          </a:solidFill>
                          <a:latin typeface="Calibri"/>
                        </a:rPr>
                        <a:t>Year</a:t>
                      </a:r>
                      <a:endParaRPr lang="en-US" sz="800" b="1"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r" fontAlgn="b"/>
                      <a:r>
                        <a:rPr lang="en-US" sz="800" b="1" i="0" u="none" strike="noStrike" dirty="0" smtClean="0">
                          <a:solidFill>
                            <a:srgbClr val="000000"/>
                          </a:solidFill>
                          <a:latin typeface="Calibri"/>
                        </a:rPr>
                        <a:t>10</a:t>
                      </a:r>
                      <a:r>
                        <a:rPr lang="en-US" sz="800" b="1" i="0" u="none" strike="noStrike" baseline="30000" dirty="0" smtClean="0">
                          <a:solidFill>
                            <a:srgbClr val="000000"/>
                          </a:solidFill>
                          <a:latin typeface="Calibri"/>
                        </a:rPr>
                        <a:t>th</a:t>
                      </a:r>
                      <a:r>
                        <a:rPr lang="en-US" sz="800" b="1" i="0" u="none" strike="noStrike" dirty="0" smtClean="0">
                          <a:solidFill>
                            <a:srgbClr val="000000"/>
                          </a:solidFill>
                          <a:latin typeface="Calibri"/>
                        </a:rPr>
                        <a:t> Grade Marijuana Use </a:t>
                      </a:r>
                      <a:endParaRPr lang="en-US" sz="800" b="1" i="0" u="none" strike="noStrike" dirty="0">
                        <a:solidFill>
                          <a:srgbClr val="000000"/>
                        </a:solidFill>
                        <a:latin typeface="Calibri"/>
                      </a:endParaRPr>
                    </a:p>
                  </a:txBody>
                  <a:tcPr marL="36576" marR="73152" marT="36576" marB="36576"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r>
              <a:tr h="260352">
                <a:tc>
                  <a:txBody>
                    <a:bodyPr/>
                    <a:lstStyle/>
                    <a:p>
                      <a:pPr algn="ctr" fontAlgn="b"/>
                      <a:r>
                        <a:rPr lang="en-US" sz="900" b="0" i="0" u="none" strike="noStrike" dirty="0" smtClean="0">
                          <a:solidFill>
                            <a:srgbClr val="000000"/>
                          </a:solidFill>
                          <a:latin typeface="Calibri"/>
                        </a:rPr>
                        <a:t>1998</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26.6%</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smtClean="0">
                          <a:solidFill>
                            <a:srgbClr val="000000"/>
                          </a:solidFill>
                          <a:latin typeface="Calibri"/>
                        </a:rPr>
                        <a:t>2000</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21.9%</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2002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18.3%</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2004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17.1%</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smtClean="0">
                          <a:solidFill>
                            <a:srgbClr val="000000"/>
                          </a:solidFill>
                          <a:latin typeface="Calibri"/>
                        </a:rPr>
                        <a:t>2006</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18.3%</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a:solidFill>
                            <a:srgbClr val="000000"/>
                          </a:solidFill>
                          <a:latin typeface="Calibri"/>
                        </a:rPr>
                        <a:t> </a:t>
                      </a:r>
                      <a:r>
                        <a:rPr lang="en-US" sz="900" b="0" i="0" u="none" strike="noStrike" dirty="0" smtClean="0">
                          <a:solidFill>
                            <a:srgbClr val="000000"/>
                          </a:solidFill>
                          <a:latin typeface="Calibri"/>
                        </a:rPr>
                        <a:t>2008 </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19.1%</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smtClean="0">
                          <a:solidFill>
                            <a:srgbClr val="000000"/>
                          </a:solidFill>
                          <a:latin typeface="Calibri"/>
                        </a:rPr>
                        <a:t>2010</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a:solidFill>
                            <a:srgbClr val="000000"/>
                          </a:solidFill>
                          <a:latin typeface="Calibri"/>
                          <a:ea typeface="+mn-ea"/>
                          <a:cs typeface="+mn-cs"/>
                        </a:rPr>
                        <a:t>20.0%</a:t>
                      </a: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260352">
                <a:tc>
                  <a:txBody>
                    <a:bodyPr/>
                    <a:lstStyle/>
                    <a:p>
                      <a:pPr algn="ctr" fontAlgn="b"/>
                      <a:r>
                        <a:rPr lang="en-US" sz="900" b="0" i="0" u="none" strike="noStrike" dirty="0" smtClean="0">
                          <a:solidFill>
                            <a:srgbClr val="000000"/>
                          </a:solidFill>
                          <a:latin typeface="Calibri"/>
                        </a:rPr>
                        <a:t>2012</a:t>
                      </a:r>
                      <a:endParaRPr lang="en-US" sz="900" b="0" i="0" u="none" strike="noStrike" dirty="0">
                        <a:solidFill>
                          <a:srgbClr val="000000"/>
                        </a:solidFill>
                        <a:latin typeface="Calibri"/>
                      </a:endParaRPr>
                    </a:p>
                  </a:txBody>
                  <a:tcPr marL="36576" marR="73152" marT="36576" marB="36576" anchor="ctr">
                    <a:lnL w="9525" cap="flat" cmpd="sng" algn="ctr">
                      <a:solidFill>
                        <a:schemeClr val="bg1"/>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900" b="0" i="0" u="none" strike="noStrike" kern="1200" dirty="0" smtClean="0">
                          <a:solidFill>
                            <a:srgbClr val="000000"/>
                          </a:solidFill>
                          <a:latin typeface="Calibri"/>
                          <a:ea typeface="+mn-ea"/>
                          <a:cs typeface="+mn-cs"/>
                        </a:rPr>
                        <a:t>19.3%</a:t>
                      </a:r>
                      <a:endParaRPr lang="en-US" sz="900" b="0" i="0" u="none" strike="noStrike" kern="1200" dirty="0">
                        <a:solidFill>
                          <a:srgbClr val="000000"/>
                        </a:solidFill>
                        <a:latin typeface="Calibri"/>
                        <a:ea typeface="+mn-ea"/>
                        <a:cs typeface="+mn-cs"/>
                      </a:endParaRPr>
                    </a:p>
                  </a:txBody>
                  <a:tcPr marL="9525" marR="9525" marT="9525" marB="0" anchor="ctr">
                    <a:lnL w="6350" cap="flat" cmpd="sng" algn="ctr">
                      <a:solidFill>
                        <a:schemeClr val="bg1">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sp>
        <p:nvSpPr>
          <p:cNvPr id="16" name="TextBox 15"/>
          <p:cNvSpPr txBox="1"/>
          <p:nvPr/>
        </p:nvSpPr>
        <p:spPr>
          <a:xfrm>
            <a:off x="1372577" y="1332382"/>
            <a:ext cx="853385" cy="923330"/>
          </a:xfrm>
          <a:prstGeom prst="rect">
            <a:avLst/>
          </a:prstGeom>
          <a:solidFill>
            <a:schemeClr val="bg1"/>
          </a:solid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7" name="TextBox 16"/>
          <p:cNvSpPr txBox="1"/>
          <p:nvPr/>
        </p:nvSpPr>
        <p:spPr>
          <a:xfrm>
            <a:off x="2114721" y="1624770"/>
            <a:ext cx="4748551" cy="338554"/>
          </a:xfrm>
          <a:prstGeom prst="rect">
            <a:avLst/>
          </a:prstGeom>
          <a:solidFill>
            <a:schemeClr val="bg1"/>
          </a:solidFill>
        </p:spPr>
        <p:txBody>
          <a:bodyPr wrap="square" rtlCol="0">
            <a:spAutoFit/>
          </a:bodyPr>
          <a:lstStyle/>
          <a:p>
            <a:r>
              <a:rPr lang="en-US" sz="1600" b="1" i="1" dirty="0" smtClean="0"/>
              <a:t>Smoked marijuana/hashish during the past 30 days?</a:t>
            </a:r>
            <a:endParaRPr lang="en-US" sz="1600" b="1" i="1" dirty="0"/>
          </a:p>
        </p:txBody>
      </p:sp>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03009" y="327992"/>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829340" y="5900956"/>
            <a:ext cx="7921255" cy="230832"/>
          </a:xfrm>
          <a:prstGeom prst="rect">
            <a:avLst/>
          </a:prstGeom>
          <a:noFill/>
        </p:spPr>
        <p:txBody>
          <a:bodyPr wrap="square" rtlCol="0">
            <a:spAutoFit/>
          </a:bodyPr>
          <a:lstStyle/>
          <a:p>
            <a:r>
              <a:rPr lang="en-US" sz="900" b="1" dirty="0" smtClean="0"/>
              <a:t>Source: </a:t>
            </a:r>
            <a:r>
              <a:rPr lang="en-US" sz="900" dirty="0"/>
              <a:t>WSSAHB </a:t>
            </a:r>
            <a:r>
              <a:rPr lang="en-US" sz="900" dirty="0" smtClean="0"/>
              <a:t>1998 (spring), 2000 (fall), HYS 2002, 2004, 2006, 2008, 2010, 2012 (fall) </a:t>
            </a:r>
            <a:r>
              <a:rPr lang="en-US" sz="900" b="1" dirty="0" smtClean="0"/>
              <a:t> </a:t>
            </a:r>
            <a:endParaRPr lang="en-US" sz="900" dirty="0"/>
          </a:p>
        </p:txBody>
      </p:sp>
    </p:spTree>
    <p:extLst>
      <p:ext uri="{BB962C8B-B14F-4D97-AF65-F5344CB8AC3E}">
        <p14:creationId xmlns:p14="http://schemas.microsoft.com/office/powerpoint/2010/main" val="3836668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Attitudes towards Marijuana Use</a:t>
            </a:r>
          </a:p>
        </p:txBody>
      </p:sp>
      <p:sp>
        <p:nvSpPr>
          <p:cNvPr id="4" name="TextBox 3"/>
          <p:cNvSpPr txBox="1"/>
          <p:nvPr/>
        </p:nvSpPr>
        <p:spPr>
          <a:xfrm>
            <a:off x="867882" y="882503"/>
            <a:ext cx="7914611" cy="369332"/>
          </a:xfrm>
          <a:prstGeom prst="rect">
            <a:avLst/>
          </a:prstGeom>
          <a:noFill/>
        </p:spPr>
        <p:txBody>
          <a:bodyPr wrap="square" rtlCol="0">
            <a:spAutoFit/>
          </a:bodyPr>
          <a:lstStyle/>
          <a:p>
            <a:pPr algn="ctr"/>
            <a:r>
              <a:rPr lang="en-US" b="1" dirty="0" smtClean="0"/>
              <a:t>Increasingly more students think marijuana use is not wrong for kids their age</a:t>
            </a:r>
            <a:endParaRPr lang="en-US" sz="1400" dirty="0"/>
          </a:p>
        </p:txBody>
      </p:sp>
      <p:graphicFrame>
        <p:nvGraphicFramePr>
          <p:cNvPr id="8" name="Chart 7"/>
          <p:cNvGraphicFramePr/>
          <p:nvPr>
            <p:extLst>
              <p:ext uri="{D42A27DB-BD31-4B8C-83A1-F6EECF244321}">
                <p14:modId xmlns:p14="http://schemas.microsoft.com/office/powerpoint/2010/main" val="982649902"/>
              </p:ext>
            </p:extLst>
          </p:nvPr>
        </p:nvGraphicFramePr>
        <p:xfrm>
          <a:off x="1052945" y="1930400"/>
          <a:ext cx="7605287" cy="3990109"/>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934830" y="1364985"/>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7" name="TextBox 16"/>
          <p:cNvSpPr txBox="1"/>
          <p:nvPr/>
        </p:nvSpPr>
        <p:spPr>
          <a:xfrm>
            <a:off x="1594049" y="1570626"/>
            <a:ext cx="6025969" cy="338554"/>
          </a:xfrm>
          <a:prstGeom prst="rect">
            <a:avLst/>
          </a:prstGeom>
          <a:noFill/>
        </p:spPr>
        <p:txBody>
          <a:bodyPr wrap="square" rtlCol="0">
            <a:spAutoFit/>
          </a:bodyPr>
          <a:lstStyle/>
          <a:p>
            <a:r>
              <a:rPr lang="en-US" sz="1600" b="1" i="1" dirty="0" smtClean="0"/>
              <a:t>Using marijuana is not wrong/only a little bit wrong for kids my age</a:t>
            </a:r>
            <a:endParaRPr lang="en-US" sz="1600" b="1" i="1" dirty="0"/>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57006" y="189730"/>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7170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Perception of Risk from Marijuana Use</a:t>
            </a:r>
          </a:p>
        </p:txBody>
      </p:sp>
      <p:sp>
        <p:nvSpPr>
          <p:cNvPr id="4" name="TextBox 3"/>
          <p:cNvSpPr txBox="1"/>
          <p:nvPr/>
        </p:nvSpPr>
        <p:spPr>
          <a:xfrm>
            <a:off x="867882" y="882503"/>
            <a:ext cx="7914611" cy="369332"/>
          </a:xfrm>
          <a:prstGeom prst="rect">
            <a:avLst/>
          </a:prstGeom>
          <a:noFill/>
        </p:spPr>
        <p:txBody>
          <a:bodyPr wrap="square" rtlCol="0">
            <a:spAutoFit/>
          </a:bodyPr>
          <a:lstStyle/>
          <a:p>
            <a:pPr algn="ctr"/>
            <a:r>
              <a:rPr lang="en-US" b="1" dirty="0" smtClean="0"/>
              <a:t>Increasingly more students think using marijuana regularly is not risky</a:t>
            </a:r>
            <a:endParaRPr lang="en-US" sz="1400" dirty="0"/>
          </a:p>
        </p:txBody>
      </p:sp>
      <p:graphicFrame>
        <p:nvGraphicFramePr>
          <p:cNvPr id="8" name="Chart 7"/>
          <p:cNvGraphicFramePr/>
          <p:nvPr>
            <p:extLst>
              <p:ext uri="{D42A27DB-BD31-4B8C-83A1-F6EECF244321}">
                <p14:modId xmlns:p14="http://schemas.microsoft.com/office/powerpoint/2010/main" val="2783211787"/>
              </p:ext>
            </p:extLst>
          </p:nvPr>
        </p:nvGraphicFramePr>
        <p:xfrm>
          <a:off x="1052945" y="1930400"/>
          <a:ext cx="7605287" cy="3990109"/>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934830" y="1364985"/>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sp>
        <p:nvSpPr>
          <p:cNvPr id="17" name="TextBox 16"/>
          <p:cNvSpPr txBox="1"/>
          <p:nvPr/>
        </p:nvSpPr>
        <p:spPr>
          <a:xfrm>
            <a:off x="1594049" y="1570626"/>
            <a:ext cx="6025969" cy="338554"/>
          </a:xfrm>
          <a:prstGeom prst="rect">
            <a:avLst/>
          </a:prstGeom>
          <a:noFill/>
        </p:spPr>
        <p:txBody>
          <a:bodyPr wrap="square" rtlCol="0">
            <a:spAutoFit/>
          </a:bodyPr>
          <a:lstStyle/>
          <a:p>
            <a:r>
              <a:rPr lang="en-US" sz="1600" b="1" i="1" dirty="0" smtClean="0"/>
              <a:t>Using marijuana regularly has no risk/only slight risk</a:t>
            </a:r>
            <a:endParaRPr lang="en-US" sz="1600" b="1" i="1" dirty="0"/>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30718"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7791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44705489"/>
              </p:ext>
            </p:extLst>
          </p:nvPr>
        </p:nvGraphicFramePr>
        <p:xfrm>
          <a:off x="991485" y="1026036"/>
          <a:ext cx="7697972" cy="516232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Mental Health Status</a:t>
            </a:r>
          </a:p>
        </p:txBody>
      </p:sp>
      <p:sp>
        <p:nvSpPr>
          <p:cNvPr id="4" name="TextBox 3"/>
          <p:cNvSpPr txBox="1"/>
          <p:nvPr/>
        </p:nvSpPr>
        <p:spPr>
          <a:xfrm>
            <a:off x="883166" y="882503"/>
            <a:ext cx="7914611" cy="1015663"/>
          </a:xfrm>
          <a:prstGeom prst="rect">
            <a:avLst/>
          </a:prstGeom>
          <a:noFill/>
        </p:spPr>
        <p:txBody>
          <a:bodyPr wrap="square" rtlCol="0">
            <a:spAutoFit/>
          </a:bodyPr>
          <a:lstStyle/>
          <a:p>
            <a:pPr algn="ctr"/>
            <a:r>
              <a:rPr lang="en-US" b="1" dirty="0" smtClean="0"/>
              <a:t>More than one in four </a:t>
            </a:r>
            <a:r>
              <a:rPr lang="en-US" b="1" dirty="0"/>
              <a:t>students </a:t>
            </a:r>
            <a:r>
              <a:rPr lang="en-US" b="1" dirty="0" smtClean="0"/>
              <a:t>had </a:t>
            </a:r>
            <a:r>
              <a:rPr lang="en-US" b="1" dirty="0"/>
              <a:t>depressive feelings in the past year.</a:t>
            </a:r>
          </a:p>
          <a:p>
            <a:pPr algn="ctr"/>
            <a:r>
              <a:rPr lang="en-US" sz="1400" dirty="0"/>
              <a:t>Over 100,000 youth (12-17 year olds) seriously considered suicide in the past year, which is about one in every six </a:t>
            </a:r>
            <a:r>
              <a:rPr lang="en-US" sz="1400" dirty="0" smtClean="0"/>
              <a:t>students</a:t>
            </a:r>
            <a:r>
              <a:rPr lang="en-US" sz="1400" dirty="0"/>
              <a:t>.</a:t>
            </a:r>
          </a:p>
          <a:p>
            <a:pPr algn="ctr"/>
            <a:endParaRPr lang="en-US" sz="1400" dirty="0"/>
          </a:p>
        </p:txBody>
      </p:sp>
      <p:sp>
        <p:nvSpPr>
          <p:cNvPr id="5" name="TextBox 4"/>
          <p:cNvSpPr txBox="1"/>
          <p:nvPr/>
        </p:nvSpPr>
        <p:spPr>
          <a:xfrm>
            <a:off x="829340" y="6141024"/>
            <a:ext cx="7921255" cy="230832"/>
          </a:xfrm>
          <a:prstGeom prst="rect">
            <a:avLst/>
          </a:prstGeom>
          <a:noFill/>
        </p:spPr>
        <p:txBody>
          <a:bodyPr wrap="square" rtlCol="0">
            <a:spAutoFit/>
          </a:bodyPr>
          <a:lstStyle/>
          <a:p>
            <a:r>
              <a:rPr lang="en-US" sz="900" b="1" dirty="0" smtClean="0"/>
              <a:t>NOTES: </a:t>
            </a:r>
            <a:r>
              <a:rPr lang="en-US" sz="900" dirty="0" smtClean="0"/>
              <a:t>Depressive feeling: felt </a:t>
            </a:r>
            <a:r>
              <a:rPr lang="en-US" sz="900" dirty="0"/>
              <a:t>so sad or hopeless for two weeks in a row that they stopped doing usual </a:t>
            </a:r>
            <a:r>
              <a:rPr lang="en-US" sz="900" dirty="0" smtClean="0"/>
              <a:t>activities.</a:t>
            </a:r>
            <a:r>
              <a:rPr lang="en-US" sz="900" b="1" dirty="0" smtClean="0"/>
              <a:t> </a:t>
            </a:r>
            <a:r>
              <a:rPr lang="en-US" sz="900" dirty="0" smtClean="0"/>
              <a:t> </a:t>
            </a:r>
            <a:r>
              <a:rPr lang="en-US" sz="900" b="1" dirty="0" smtClean="0"/>
              <a:t> </a:t>
            </a:r>
            <a:endParaRPr lang="en-US" sz="900" dirty="0"/>
          </a:p>
        </p:txBody>
      </p:sp>
      <p:sp>
        <p:nvSpPr>
          <p:cNvPr id="6" name="TextBox 5"/>
          <p:cNvSpPr txBox="1"/>
          <p:nvPr/>
        </p:nvSpPr>
        <p:spPr>
          <a:xfrm>
            <a:off x="1363544" y="1667334"/>
            <a:ext cx="4314450" cy="230832"/>
          </a:xfrm>
          <a:prstGeom prst="rect">
            <a:avLst/>
          </a:prstGeom>
          <a:noFill/>
        </p:spPr>
        <p:txBody>
          <a:bodyPr wrap="square" rtlCol="0">
            <a:spAutoFit/>
          </a:bodyPr>
          <a:lstStyle/>
          <a:p>
            <a:pPr>
              <a:tabLst>
                <a:tab pos="117475" algn="l"/>
              </a:tabLst>
            </a:pPr>
            <a:r>
              <a:rPr lang="en-US" sz="900" dirty="0" smtClean="0">
                <a:latin typeface="Calibri"/>
                <a:cs typeface="Calibri"/>
              </a:rPr>
              <a:t>Percent of students answering </a:t>
            </a:r>
            <a:r>
              <a:rPr lang="en-US" sz="900" b="1" dirty="0" smtClean="0">
                <a:latin typeface="Calibri"/>
                <a:cs typeface="Calibri"/>
              </a:rPr>
              <a:t>“Yes”</a:t>
            </a:r>
          </a:p>
        </p:txBody>
      </p:sp>
    </p:spTree>
    <p:extLst>
      <p:ext uri="{BB962C8B-B14F-4D97-AF65-F5344CB8AC3E}">
        <p14:creationId xmlns:p14="http://schemas.microsoft.com/office/powerpoint/2010/main" val="3608554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10272540"/>
              </p:ext>
            </p:extLst>
          </p:nvPr>
        </p:nvGraphicFramePr>
        <p:xfrm>
          <a:off x="498764" y="1026036"/>
          <a:ext cx="8368145" cy="504225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Substance Use and Mental Health Status</a:t>
            </a:r>
          </a:p>
        </p:txBody>
      </p:sp>
      <p:sp>
        <p:nvSpPr>
          <p:cNvPr id="4" name="TextBox 3"/>
          <p:cNvSpPr txBox="1"/>
          <p:nvPr/>
        </p:nvSpPr>
        <p:spPr>
          <a:xfrm>
            <a:off x="883166" y="882503"/>
            <a:ext cx="7914611" cy="861774"/>
          </a:xfrm>
          <a:prstGeom prst="rect">
            <a:avLst/>
          </a:prstGeom>
          <a:noFill/>
        </p:spPr>
        <p:txBody>
          <a:bodyPr wrap="square" rtlCol="0">
            <a:spAutoFit/>
          </a:bodyPr>
          <a:lstStyle/>
          <a:p>
            <a:pPr algn="ctr"/>
            <a:r>
              <a:rPr lang="en-US" b="1" dirty="0" smtClean="0"/>
              <a:t>Students who had poor mental health are also more likely to report substance use</a:t>
            </a:r>
            <a:endParaRPr lang="en-US" sz="1400" dirty="0"/>
          </a:p>
          <a:p>
            <a:pPr algn="ctr"/>
            <a:endParaRPr lang="en-US" sz="1400" dirty="0"/>
          </a:p>
        </p:txBody>
      </p:sp>
      <p:sp>
        <p:nvSpPr>
          <p:cNvPr id="5" name="TextBox 4"/>
          <p:cNvSpPr txBox="1"/>
          <p:nvPr/>
        </p:nvSpPr>
        <p:spPr>
          <a:xfrm>
            <a:off x="829340" y="6141024"/>
            <a:ext cx="7921255" cy="230832"/>
          </a:xfrm>
          <a:prstGeom prst="rect">
            <a:avLst/>
          </a:prstGeom>
          <a:noFill/>
        </p:spPr>
        <p:txBody>
          <a:bodyPr wrap="square" rtlCol="0">
            <a:spAutoFit/>
          </a:bodyPr>
          <a:lstStyle/>
          <a:p>
            <a:r>
              <a:rPr lang="en-US" sz="900" b="1" dirty="0" smtClean="0"/>
              <a:t>NOTES: </a:t>
            </a:r>
            <a:r>
              <a:rPr lang="en-US" sz="900" dirty="0" smtClean="0"/>
              <a:t>Tobacco products include cigarettes and chewing tobacco.</a:t>
            </a:r>
            <a:endParaRPr lang="en-US" sz="900" dirty="0"/>
          </a:p>
        </p:txBody>
      </p:sp>
      <p:sp>
        <p:nvSpPr>
          <p:cNvPr id="7" name="TextBox 6"/>
          <p:cNvSpPr txBox="1"/>
          <p:nvPr/>
        </p:nvSpPr>
        <p:spPr>
          <a:xfrm>
            <a:off x="1038502" y="2172398"/>
            <a:ext cx="978196" cy="523220"/>
          </a:xfrm>
          <a:prstGeom prst="rect">
            <a:avLst/>
          </a:prstGeom>
          <a:noFill/>
        </p:spPr>
        <p:txBody>
          <a:bodyPr wrap="square" rtlCol="0">
            <a:spAutoFit/>
          </a:bodyPr>
          <a:lstStyle/>
          <a:p>
            <a:r>
              <a:rPr lang="en-US" sz="1400" b="1" dirty="0" smtClean="0">
                <a:solidFill>
                  <a:schemeClr val="bg1"/>
                </a:solidFill>
              </a:rPr>
              <a:t>Use Alcohol</a:t>
            </a:r>
            <a:endParaRPr lang="en-US" sz="1400" b="1" dirty="0">
              <a:solidFill>
                <a:schemeClr val="bg1"/>
              </a:solidFill>
            </a:endParaRPr>
          </a:p>
        </p:txBody>
      </p:sp>
      <p:sp>
        <p:nvSpPr>
          <p:cNvPr id="8" name="TextBox 7"/>
          <p:cNvSpPr txBox="1"/>
          <p:nvPr/>
        </p:nvSpPr>
        <p:spPr>
          <a:xfrm>
            <a:off x="1865157" y="2766257"/>
            <a:ext cx="978196" cy="523220"/>
          </a:xfrm>
          <a:prstGeom prst="rect">
            <a:avLst/>
          </a:prstGeom>
          <a:noFill/>
        </p:spPr>
        <p:txBody>
          <a:bodyPr wrap="square" rtlCol="0">
            <a:spAutoFit/>
          </a:bodyPr>
          <a:lstStyle/>
          <a:p>
            <a:r>
              <a:rPr lang="en-US" sz="1400" b="1" dirty="0" smtClean="0">
                <a:solidFill>
                  <a:schemeClr val="bg1"/>
                </a:solidFill>
              </a:rPr>
              <a:t>Use Marijuana</a:t>
            </a:r>
            <a:endParaRPr lang="en-US" sz="1400" b="1" dirty="0">
              <a:solidFill>
                <a:schemeClr val="bg1"/>
              </a:solidFill>
            </a:endParaRPr>
          </a:p>
        </p:txBody>
      </p:sp>
      <p:sp>
        <p:nvSpPr>
          <p:cNvPr id="9" name="TextBox 8"/>
          <p:cNvSpPr txBox="1"/>
          <p:nvPr/>
        </p:nvSpPr>
        <p:spPr>
          <a:xfrm>
            <a:off x="2747229" y="3857109"/>
            <a:ext cx="978196" cy="523220"/>
          </a:xfrm>
          <a:prstGeom prst="rect">
            <a:avLst/>
          </a:prstGeom>
          <a:noFill/>
        </p:spPr>
        <p:txBody>
          <a:bodyPr wrap="square" rtlCol="0">
            <a:spAutoFit/>
          </a:bodyPr>
          <a:lstStyle/>
          <a:p>
            <a:r>
              <a:rPr lang="en-US" sz="1400" b="1" dirty="0" smtClean="0">
                <a:solidFill>
                  <a:schemeClr val="bg1"/>
                </a:solidFill>
              </a:rPr>
              <a:t>Use Tobacco*</a:t>
            </a:r>
            <a:endParaRPr lang="en-US" sz="1400" b="1" dirty="0">
              <a:solidFill>
                <a:schemeClr val="bg1"/>
              </a:solidFill>
            </a:endParaRPr>
          </a:p>
        </p:txBody>
      </p:sp>
      <p:sp>
        <p:nvSpPr>
          <p:cNvPr id="10" name="TextBox 9"/>
          <p:cNvSpPr txBox="1"/>
          <p:nvPr/>
        </p:nvSpPr>
        <p:spPr>
          <a:xfrm>
            <a:off x="3553964" y="4474113"/>
            <a:ext cx="978196" cy="523220"/>
          </a:xfrm>
          <a:prstGeom prst="rect">
            <a:avLst/>
          </a:prstGeom>
          <a:noFill/>
        </p:spPr>
        <p:txBody>
          <a:bodyPr wrap="square" rtlCol="0">
            <a:spAutoFit/>
          </a:bodyPr>
          <a:lstStyle/>
          <a:p>
            <a:r>
              <a:rPr lang="en-US" sz="1400" b="1" dirty="0" smtClean="0">
                <a:solidFill>
                  <a:schemeClr val="bg1"/>
                </a:solidFill>
              </a:rPr>
              <a:t>Use Pain Killers</a:t>
            </a:r>
            <a:endParaRPr lang="en-US" sz="1400" b="1" dirty="0">
              <a:solidFill>
                <a:schemeClr val="bg1"/>
              </a:solidFill>
            </a:endParaRPr>
          </a:p>
        </p:txBody>
      </p:sp>
      <p:sp>
        <p:nvSpPr>
          <p:cNvPr id="11" name="TextBox 10"/>
          <p:cNvSpPr txBox="1"/>
          <p:nvPr/>
        </p:nvSpPr>
        <p:spPr>
          <a:xfrm>
            <a:off x="4954720" y="3947191"/>
            <a:ext cx="978196" cy="523220"/>
          </a:xfrm>
          <a:prstGeom prst="rect">
            <a:avLst/>
          </a:prstGeom>
          <a:noFill/>
        </p:spPr>
        <p:txBody>
          <a:bodyPr wrap="square" rtlCol="0">
            <a:spAutoFit/>
          </a:bodyPr>
          <a:lstStyle/>
          <a:p>
            <a:r>
              <a:rPr lang="en-US" sz="1400" b="1" dirty="0" smtClean="0"/>
              <a:t>Use Alcohol</a:t>
            </a:r>
            <a:endParaRPr lang="en-US" sz="1400" b="1" dirty="0"/>
          </a:p>
        </p:txBody>
      </p:sp>
      <p:sp>
        <p:nvSpPr>
          <p:cNvPr id="12" name="TextBox 11"/>
          <p:cNvSpPr txBox="1"/>
          <p:nvPr/>
        </p:nvSpPr>
        <p:spPr>
          <a:xfrm>
            <a:off x="5712102" y="4276402"/>
            <a:ext cx="978196" cy="523220"/>
          </a:xfrm>
          <a:prstGeom prst="rect">
            <a:avLst/>
          </a:prstGeom>
          <a:noFill/>
        </p:spPr>
        <p:txBody>
          <a:bodyPr wrap="square" rtlCol="0">
            <a:spAutoFit/>
          </a:bodyPr>
          <a:lstStyle/>
          <a:p>
            <a:r>
              <a:rPr lang="en-US" sz="1400" b="1" dirty="0" smtClean="0"/>
              <a:t>Use Marijuana</a:t>
            </a:r>
            <a:endParaRPr lang="en-US" sz="1400" b="1" dirty="0"/>
          </a:p>
        </p:txBody>
      </p:sp>
      <p:sp>
        <p:nvSpPr>
          <p:cNvPr id="13" name="TextBox 12"/>
          <p:cNvSpPr txBox="1"/>
          <p:nvPr/>
        </p:nvSpPr>
        <p:spPr>
          <a:xfrm>
            <a:off x="6587680" y="4892696"/>
            <a:ext cx="978196" cy="523220"/>
          </a:xfrm>
          <a:prstGeom prst="rect">
            <a:avLst/>
          </a:prstGeom>
          <a:noFill/>
        </p:spPr>
        <p:txBody>
          <a:bodyPr wrap="square" rtlCol="0">
            <a:spAutoFit/>
          </a:bodyPr>
          <a:lstStyle/>
          <a:p>
            <a:r>
              <a:rPr lang="en-US" sz="1400" b="1" dirty="0" smtClean="0"/>
              <a:t>Use Tobacco*</a:t>
            </a:r>
            <a:endParaRPr lang="en-US" sz="1400" b="1" dirty="0"/>
          </a:p>
        </p:txBody>
      </p:sp>
      <p:sp>
        <p:nvSpPr>
          <p:cNvPr id="14" name="TextBox 13"/>
          <p:cNvSpPr txBox="1"/>
          <p:nvPr/>
        </p:nvSpPr>
        <p:spPr>
          <a:xfrm>
            <a:off x="7465564" y="5298051"/>
            <a:ext cx="978196" cy="461665"/>
          </a:xfrm>
          <a:prstGeom prst="rect">
            <a:avLst/>
          </a:prstGeom>
          <a:noFill/>
        </p:spPr>
        <p:txBody>
          <a:bodyPr wrap="square" rtlCol="0">
            <a:spAutoFit/>
          </a:bodyPr>
          <a:lstStyle/>
          <a:p>
            <a:r>
              <a:rPr lang="en-US" sz="1200" b="1" dirty="0" smtClean="0"/>
              <a:t>Use Pain Killers</a:t>
            </a:r>
            <a:endParaRPr lang="en-US" sz="1200" b="1" dirty="0"/>
          </a:p>
        </p:txBody>
      </p:sp>
    </p:spTree>
    <p:extLst>
      <p:ext uri="{BB962C8B-B14F-4D97-AF65-F5344CB8AC3E}">
        <p14:creationId xmlns:p14="http://schemas.microsoft.com/office/powerpoint/2010/main" val="331920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2597" y="327992"/>
            <a:ext cx="7945180" cy="461665"/>
          </a:xfrm>
          <a:prstGeom prst="rect">
            <a:avLst/>
          </a:prstGeom>
          <a:noFill/>
        </p:spPr>
        <p:txBody>
          <a:bodyPr wrap="square" rtlCol="0">
            <a:spAutoFit/>
          </a:bodyPr>
          <a:lstStyle/>
          <a:p>
            <a:pPr algn="ctr"/>
            <a:r>
              <a:rPr lang="en-US" sz="2400" b="1" dirty="0" smtClean="0">
                <a:solidFill>
                  <a:srgbClr val="000066"/>
                </a:solidFill>
              </a:rPr>
              <a:t>Academic Performance</a:t>
            </a:r>
          </a:p>
        </p:txBody>
      </p:sp>
      <p:graphicFrame>
        <p:nvGraphicFramePr>
          <p:cNvPr id="5" name="Chart 4"/>
          <p:cNvGraphicFramePr/>
          <p:nvPr>
            <p:extLst>
              <p:ext uri="{D42A27DB-BD31-4B8C-83A1-F6EECF244321}">
                <p14:modId xmlns:p14="http://schemas.microsoft.com/office/powerpoint/2010/main" val="563689847"/>
              </p:ext>
            </p:extLst>
          </p:nvPr>
        </p:nvGraphicFramePr>
        <p:xfrm>
          <a:off x="1113423" y="1064797"/>
          <a:ext cx="7571381" cy="4857539"/>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4581236" y="2712086"/>
            <a:ext cx="590851" cy="338554"/>
          </a:xfrm>
          <a:prstGeom prst="rect">
            <a:avLst/>
          </a:prstGeom>
          <a:noFill/>
        </p:spPr>
        <p:txBody>
          <a:bodyPr wrap="square" rtlCol="0">
            <a:spAutoFit/>
          </a:bodyPr>
          <a:lstStyle/>
          <a:p>
            <a:pPr algn="ctr"/>
            <a:r>
              <a:rPr lang="en-US" sz="1600" b="1" dirty="0" smtClean="0">
                <a:solidFill>
                  <a:schemeClr val="bg1"/>
                </a:solidFill>
              </a:rPr>
              <a:t>Yes</a:t>
            </a:r>
            <a:endParaRPr lang="en-US" sz="1600" b="1" dirty="0">
              <a:solidFill>
                <a:schemeClr val="bg1"/>
              </a:solidFill>
            </a:endParaRPr>
          </a:p>
        </p:txBody>
      </p:sp>
      <p:sp>
        <p:nvSpPr>
          <p:cNvPr id="3" name="TextBox 2"/>
          <p:cNvSpPr txBox="1"/>
          <p:nvPr/>
        </p:nvSpPr>
        <p:spPr>
          <a:xfrm>
            <a:off x="965569" y="882503"/>
            <a:ext cx="7719236" cy="646331"/>
          </a:xfrm>
          <a:prstGeom prst="rect">
            <a:avLst/>
          </a:prstGeom>
          <a:noFill/>
        </p:spPr>
        <p:txBody>
          <a:bodyPr wrap="square" rtlCol="0">
            <a:spAutoFit/>
          </a:bodyPr>
          <a:lstStyle/>
          <a:p>
            <a:pPr algn="ctr"/>
            <a:r>
              <a:rPr lang="en-US" b="1" dirty="0" smtClean="0"/>
              <a:t>Between 14% and 28% of Washington State students reported having low grades at school</a:t>
            </a:r>
            <a:endParaRPr lang="en-US" b="1" dirty="0"/>
          </a:p>
        </p:txBody>
      </p:sp>
      <p:sp>
        <p:nvSpPr>
          <p:cNvPr id="19" name="TextBox 18"/>
          <p:cNvSpPr txBox="1"/>
          <p:nvPr/>
        </p:nvSpPr>
        <p:spPr>
          <a:xfrm>
            <a:off x="965569" y="1707292"/>
            <a:ext cx="1318438" cy="923330"/>
          </a:xfrm>
          <a:prstGeom prst="rect">
            <a:avLst/>
          </a:prstGeom>
          <a:noFill/>
        </p:spPr>
        <p:txBody>
          <a:bodyPr wrap="square" rtlCol="0">
            <a:spAutoFit/>
          </a:bodyPr>
          <a:lstStyle/>
          <a:p>
            <a:r>
              <a:rPr lang="en-US" sz="5400" dirty="0" smtClean="0">
                <a:solidFill>
                  <a:schemeClr val="accent6">
                    <a:lumMod val="50000"/>
                  </a:schemeClr>
                </a:solidFill>
                <a:latin typeface="Rage Italic" pitchFamily="66" charset="0"/>
              </a:rPr>
              <a:t>Q.</a:t>
            </a:r>
            <a:endParaRPr lang="en-US" sz="5400" dirty="0">
              <a:solidFill>
                <a:schemeClr val="accent6">
                  <a:lumMod val="50000"/>
                </a:schemeClr>
              </a:solidFill>
              <a:latin typeface="Rage Italic" pitchFamily="66" charset="0"/>
            </a:endParaRPr>
          </a:p>
        </p:txBody>
      </p:sp>
      <p:pic>
        <p:nvPicPr>
          <p:cNvPr id="102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72290" y="144316"/>
            <a:ext cx="725487"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1624787" y="1807319"/>
            <a:ext cx="6069104" cy="477054"/>
          </a:xfrm>
          <a:prstGeom prst="rect">
            <a:avLst/>
          </a:prstGeom>
          <a:noFill/>
        </p:spPr>
        <p:txBody>
          <a:bodyPr wrap="square" rtlCol="0">
            <a:spAutoFit/>
          </a:bodyPr>
          <a:lstStyle/>
          <a:p>
            <a:r>
              <a:rPr lang="en-US" sz="1600" b="1" i="1" dirty="0" smtClean="0"/>
              <a:t>Putting them all together, what were your grades like last year?</a:t>
            </a:r>
          </a:p>
          <a:p>
            <a:pPr>
              <a:tabLst>
                <a:tab pos="117475" algn="l"/>
              </a:tabLst>
            </a:pPr>
            <a:r>
              <a:rPr lang="en-US" sz="900" dirty="0" smtClean="0">
                <a:latin typeface="Calibri"/>
                <a:cs typeface="Calibri"/>
              </a:rPr>
              <a:t>Percent of students who report receiving </a:t>
            </a:r>
            <a:r>
              <a:rPr lang="en-US" sz="900" b="1" dirty="0" smtClean="0">
                <a:latin typeface="Calibri"/>
                <a:cs typeface="Calibri"/>
              </a:rPr>
              <a:t>“C”, “D”, or “F” mostly.</a:t>
            </a:r>
          </a:p>
        </p:txBody>
      </p:sp>
    </p:spTree>
    <p:extLst>
      <p:ext uri="{BB962C8B-B14F-4D97-AF65-F5344CB8AC3E}">
        <p14:creationId xmlns:p14="http://schemas.microsoft.com/office/powerpoint/2010/main" val="3281399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Legislative Template Oct 2012 Fel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Legislative Template Oct 2012 Felver</Template>
  <TotalTime>19796</TotalTime>
  <Words>3889</Words>
  <Application>Microsoft Office PowerPoint</Application>
  <PresentationFormat>On-screen Show (4:3)</PresentationFormat>
  <Paragraphs>394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Legislative Template Oct 2012 Felver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Hong, Ge (Grace) (DSHS/DBHR)</dc:creator>
  <cp:lastModifiedBy>Becker, Linda  (DSHS/DBHR)</cp:lastModifiedBy>
  <cp:revision>111</cp:revision>
  <cp:lastPrinted>2013-03-14T22:21:40Z</cp:lastPrinted>
  <dcterms:created xsi:type="dcterms:W3CDTF">2012-11-09T01:05:51Z</dcterms:created>
  <dcterms:modified xsi:type="dcterms:W3CDTF">2013-04-04T17:31:31Z</dcterms:modified>
</cp:coreProperties>
</file>