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5" r:id="rId3"/>
    <p:sldId id="313" r:id="rId4"/>
    <p:sldId id="314" r:id="rId5"/>
    <p:sldId id="315" r:id="rId6"/>
    <p:sldId id="316" r:id="rId7"/>
    <p:sldId id="279" r:id="rId8"/>
    <p:sldId id="282" r:id="rId9"/>
    <p:sldId id="281" r:id="rId10"/>
    <p:sldId id="325" r:id="rId11"/>
    <p:sldId id="318" r:id="rId12"/>
    <p:sldId id="319" r:id="rId13"/>
    <p:sldId id="320" r:id="rId14"/>
    <p:sldId id="321" r:id="rId15"/>
    <p:sldId id="290" r:id="rId16"/>
    <p:sldId id="287" r:id="rId17"/>
    <p:sldId id="288" r:id="rId18"/>
    <p:sldId id="289" r:id="rId19"/>
    <p:sldId id="317" r:id="rId20"/>
    <p:sldId id="300" r:id="rId21"/>
    <p:sldId id="323" r:id="rId22"/>
    <p:sldId id="324" r:id="rId23"/>
    <p:sldId id="298" r:id="rId24"/>
    <p:sldId id="291" r:id="rId25"/>
    <p:sldId id="311" r:id="rId26"/>
    <p:sldId id="292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79" d="100"/>
          <a:sy n="79" d="100"/>
        </p:scale>
        <p:origin x="2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1EB09C-54C5-4F90-8874-53E34070B81A}" type="datetimeFigureOut">
              <a:rPr lang="en-US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1F6DF3-090A-4035-90E3-9C6E7E30B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65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09" indent="-26089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100" dirty="0" smtClean="0"/>
              <a:t>2008 –The Mental Health Parity &amp; Addiction Equity Act (MHPAEA) becomes law; fully effective 1/1/2011</a:t>
            </a:r>
          </a:p>
          <a:p>
            <a:pPr marL="670877" lvl="1" indent="-251579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▫"/>
              <a:defRPr/>
            </a:pPr>
            <a:r>
              <a:rPr lang="en-US" sz="2100" dirty="0" smtClean="0"/>
              <a:t>Requires large group plans to cover addictive disorders on par with other medical illnesses; not a mandate</a:t>
            </a:r>
          </a:p>
          <a:p>
            <a:pPr marL="372709" indent="-26089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100" dirty="0" smtClean="0"/>
              <a:t>2010 –The Affordable Care Act (ACA) becomes law</a:t>
            </a:r>
          </a:p>
          <a:p>
            <a:pPr marL="670877" lvl="1" indent="-251579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▫"/>
              <a:defRPr/>
            </a:pPr>
            <a:r>
              <a:rPr lang="en-US" sz="2100" dirty="0" smtClean="0"/>
              <a:t>Requires “new” individual &amp; small group plans in &amp; outside of the “exchanges” to cover addiction &amp; comply with MHPAEA; is a mandate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DA3D6-D781-47EB-A1FD-452914086B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198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5994BE-D62E-48A8-ACF8-A8691EAE228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435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AAEE9C-6C56-48C4-9A61-CA0FF553F243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9BF9D4-7929-455C-9C29-5BDA13AEB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1239-FBA9-4FB8-8FD3-70FBD1846F66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DBF0-09E4-45A2-8A4B-789D2A458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5635-0A5C-478E-9F21-41FC8F6AF7D0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B9E5F-D4B7-4677-8FE7-842032228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6272" y="691135"/>
            <a:ext cx="8689128" cy="369332"/>
          </a:xfrm>
        </p:spPr>
        <p:txBody>
          <a:bodyPr anchor="b"/>
          <a:lstStyle>
            <a:lvl1pPr>
              <a:defRPr sz="24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26272" y="1144588"/>
            <a:ext cx="8689128" cy="338554"/>
          </a:xfrm>
        </p:spPr>
        <p:txBody>
          <a:bodyPr anchorCtr="1">
            <a:spAutoFit/>
          </a:bodyPr>
          <a:lstStyle>
            <a:lvl1pPr marL="0" indent="0" algn="ctr">
              <a:buNone/>
              <a:defRPr sz="2200" i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27013" y="6510338"/>
            <a:ext cx="5287962" cy="214312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r>
              <a:rPr lang="en-US" smtClean="0"/>
              <a:t>Source: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399463" y="6510338"/>
            <a:ext cx="515937" cy="184150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E7995C-8537-4174-B766-E0E5B4B5C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903111" y="2600960"/>
            <a:ext cx="7337425" cy="1703388"/>
          </a:xfrm>
        </p:spPr>
        <p:txBody>
          <a:bodyPr rtlCol="0">
            <a:normAutofit/>
          </a:bodyPr>
          <a:lstStyle>
            <a:lvl1pPr>
              <a:defRPr sz="1400" b="1" i="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80975" y="5277556"/>
            <a:ext cx="8793163" cy="94544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algn="ctr">
              <a:defRPr sz="12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9D06-4936-401A-A4A4-D78C7EAD3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297F-DF4B-4D64-B6A2-87991DE98242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72F6-79C6-41D7-8B19-AF3B828BB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9B08-0734-4C08-8AC5-880BFEF64276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B49DF3-1981-4F90-824B-C474362A3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808638-4840-44A8-91BB-2212DC1695E6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E9BDBB-8859-4B8E-92E7-6AEF5B321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D5F267-1986-43E8-A5F5-4206BE07A96F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B352C8-2E44-4B8E-BF98-634D7BF63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31E0-F4AC-4AB7-AFF8-FA6E1387AC85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C1050-7183-462C-938B-124013CA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4373-C058-4A3B-B014-D62103B5832C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F450FC-C6A8-4B06-8069-55B32B0F4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3739-55E2-4BCB-81A5-73FA60703DE2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C9DF-2B50-49FD-9AB1-CD4FE72C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2E14F7-C3CF-4A59-8855-160A6A561673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AFE01D1-C676-4E8D-A5F2-3437B8EF3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DC154D-495E-495C-B782-A855DE97B1F4}" type="datetime1">
              <a:rPr lang="en-US" smtClean="0"/>
              <a:pPr>
                <a:defRPr/>
              </a:pPr>
              <a:t>12/21/2013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17B586-1F47-4966-B537-26B782F00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5" r:id="rId2"/>
    <p:sldLayoutId id="2147483750" r:id="rId3"/>
    <p:sldLayoutId id="2147483751" r:id="rId4"/>
    <p:sldLayoutId id="2147483752" r:id="rId5"/>
    <p:sldLayoutId id="2147483746" r:id="rId6"/>
    <p:sldLayoutId id="2147483753" r:id="rId7"/>
    <p:sldLayoutId id="2147483747" r:id="rId8"/>
    <p:sldLayoutId id="2147483754" r:id="rId9"/>
    <p:sldLayoutId id="2147483748" r:id="rId10"/>
    <p:sldLayoutId id="2147483755" r:id="rId11"/>
    <p:sldLayoutId id="2147483756" r:id="rId12"/>
    <p:sldLayoutId id="214748375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arityispersonal.org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ebsa.dol.gov/" TargetMode="External"/><Relationship Id="rId2" Type="http://schemas.openxmlformats.org/officeDocument/2006/relationships/hyperlink" Target="mailto:Phig@cms.hhs.go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articles/2012/07/20/2012-17831/patient-protection-and-affordable-care-act-data-collection-to-support-standards-related-to-essentia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6477000" cy="3048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Parity and </a:t>
            </a:r>
            <a:r>
              <a:rPr lang="en-US" dirty="0" err="1" smtClean="0"/>
              <a:t>aca</a:t>
            </a:r>
            <a:r>
              <a:rPr lang="en-US" dirty="0" smtClean="0"/>
              <a:t>: next steps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5000" dirty="0" smtClean="0"/>
              <a:t>Carol McDaid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5000" dirty="0" smtClean="0"/>
              <a:t>Capitol Decisions, Inc.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5000" dirty="0" smtClean="0"/>
              <a:t>December 5, 2013 NASADAD Board Meeting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6400B-CD34-4ED5-BA5C-5FE14C1C26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pic>
        <p:nvPicPr>
          <p:cNvPr id="4" name="Picture 10" descr="C:\Users\hmerbaum\AppData\Local\Temp\MP900401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"/>
            <a:ext cx="2667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C:\Users\hmerbaum\AppData\Local\Temp\MP900438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2286000"/>
            <a:ext cx="2628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dtracker.com/attachments/disavow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648200" cy="464820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752600"/>
            <a:ext cx="7848600" cy="3810000"/>
          </a:xfrm>
        </p:spPr>
        <p:txBody>
          <a:bodyPr/>
          <a:lstStyle/>
          <a:p>
            <a:r>
              <a:rPr lang="en-US" sz="4000" dirty="0" smtClean="0"/>
              <a:t>Medicare</a:t>
            </a:r>
          </a:p>
          <a:p>
            <a:r>
              <a:rPr lang="en-US" sz="4000" dirty="0" smtClean="0"/>
              <a:t>Traditional fee-for-service Medicaid</a:t>
            </a:r>
          </a:p>
          <a:p>
            <a:r>
              <a:rPr lang="en-US" sz="4000" dirty="0" smtClean="0"/>
              <a:t>FEHBP</a:t>
            </a:r>
          </a:p>
          <a:p>
            <a:r>
              <a:rPr lang="en-US" sz="4000" dirty="0" smtClean="0"/>
              <a:t>TRICARE</a:t>
            </a:r>
          </a:p>
          <a:p>
            <a:r>
              <a:rPr lang="en-US" sz="4000" dirty="0" smtClean="0"/>
              <a:t>VA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MHPAEA Does Not Apply To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41C72F6-79C6-41D7-8B19-AF3B828BB8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MHPAEA Final Rule: Scope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Big win for intermediate services (IOP, PHP, residential)</a:t>
            </a:r>
          </a:p>
          <a:p>
            <a:r>
              <a:rPr lang="en-US" sz="2800" dirty="0" smtClean="0"/>
              <a:t>Clarified scope of service issue by stating:</a:t>
            </a:r>
          </a:p>
          <a:p>
            <a:pPr lvl="1"/>
            <a:r>
              <a:rPr lang="en-US" sz="2400" dirty="0" smtClean="0"/>
              <a:t>6 classification benefits scheme was never intended to exclude intermediate levels of care</a:t>
            </a:r>
          </a:p>
          <a:p>
            <a:pPr lvl="1"/>
            <a:r>
              <a:rPr lang="en-US" sz="2400" dirty="0" smtClean="0"/>
              <a:t>MH/SUD services have to be comparable to the range &amp; types of treatments for medical/surgical within each class</a:t>
            </a:r>
          </a:p>
          <a:p>
            <a:pPr lvl="1"/>
            <a:r>
              <a:rPr lang="en-US" sz="2400" dirty="0" smtClean="0"/>
              <a:t>Plans must assign intermediate services in the behavioral health area to the same classification as plans or issuers assign intermediate levels for medical/surgical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41C72F6-79C6-41D7-8B19-AF3B828BB8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MHPAEA Final Rule: NQTLs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Strikes provision that permitted plans to apply limits if there was a “clinically recognized standard of care that permitted a difference”</a:t>
            </a:r>
          </a:p>
          <a:p>
            <a:r>
              <a:rPr lang="en-US" sz="2800" dirty="0" smtClean="0"/>
              <a:t>NQTLs are expanded to include geographic location, facility type, provider specialty &amp; other criteria (</a:t>
            </a:r>
            <a:r>
              <a:rPr lang="en-US" sz="2800" dirty="0" err="1" smtClean="0"/>
              <a:t>i.e</a:t>
            </a:r>
            <a:r>
              <a:rPr lang="en-US" sz="2800" dirty="0" smtClean="0"/>
              <a:t> can’t let patients go out of state for med/</a:t>
            </a:r>
            <a:r>
              <a:rPr lang="en-US" sz="2800" dirty="0" err="1" smtClean="0"/>
              <a:t>surg</a:t>
            </a:r>
            <a:r>
              <a:rPr lang="en-US" sz="2800" dirty="0" smtClean="0"/>
              <a:t> treatment and not MH/SUD)</a:t>
            </a:r>
          </a:p>
          <a:p>
            <a:r>
              <a:rPr lang="en-US" sz="2800" dirty="0" smtClean="0"/>
              <a:t>Maintains “comparably &amp; no more stringently” standard without defining the term</a:t>
            </a:r>
          </a:p>
          <a:p>
            <a:r>
              <a:rPr lang="en-US" sz="2800" dirty="0" smtClean="0"/>
              <a:t>Confirms provider reimbursement is a form of NQTL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41C72F6-79C6-41D7-8B19-AF3B828BB8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MHPAEA Final Rule: Disclosure &amp;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700" dirty="0" smtClean="0"/>
              <a:t>Requires that criteria for medical necessity determinations be made available to any current or potential enrollee or contracting provider upon request</a:t>
            </a:r>
          </a:p>
          <a:p>
            <a:r>
              <a:rPr lang="en-US" sz="2700" dirty="0" smtClean="0"/>
              <a:t>Requires the reason for a denial be made available upon request</a:t>
            </a:r>
          </a:p>
          <a:p>
            <a:r>
              <a:rPr lang="en-US" sz="2700" dirty="0" smtClean="0"/>
              <a:t>Final rule now requires plans to provide written documentation within 30 days of how their processes, strategies, evidentiary standards &amp; other factors were used to apply an NQTL on both med/</a:t>
            </a:r>
            <a:r>
              <a:rPr lang="en-US" sz="2700" dirty="0" err="1" smtClean="0"/>
              <a:t>surg</a:t>
            </a:r>
            <a:r>
              <a:rPr lang="en-US" sz="2700" dirty="0" smtClean="0"/>
              <a:t> &amp; MH/SUD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41C72F6-79C6-41D7-8B19-AF3B828BB8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MHPAEA Final Rule: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Final rule clarifies that, as codified in federal &amp; state law, states have primary enforcement over health insurance issuers</a:t>
            </a:r>
          </a:p>
          <a:p>
            <a:r>
              <a:rPr lang="en-US" dirty="0" smtClean="0"/>
              <a:t>DOL has primary enforcement over self insured ERISA plans</a:t>
            </a:r>
          </a:p>
          <a:p>
            <a:r>
              <a:rPr lang="en-US" dirty="0" smtClean="0"/>
              <a:t>DOL, HHS &amp; CMS will step in if a state cannot or will not enforce the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41C72F6-79C6-41D7-8B19-AF3B828BB8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Lawsuits</a:t>
            </a:r>
            <a:r>
              <a:rPr lang="en-US" sz="3600" smtClean="0"/>
              <a:t> Alleging MHPAEA Violations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181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C.M. vs. Fletcher Allen Health Care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U.S. District Court of VT found plans, rather than patients, have the burden of proof to provide clinically appropriate standards of care to justify treating MH/SUD claims differently than medical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APA &amp; CT Psychiatric Society filed suit against Anthem in CT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Anthem agreed to use proper CPT codes but other parity issues still pending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Class action suit filed by NY State Psychiatric Association against UnitedHealth (dismissed based on suing wrong party)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Key issue: More stringent medical management (NQTL violation)</a:t>
            </a:r>
          </a:p>
          <a:p>
            <a:pPr lvl="1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fld id="{0BD0C306-3A70-4317-88FC-1CAABFC590D9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4876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Resources available at </a:t>
            </a:r>
            <a:r>
              <a:rPr lang="en-US" dirty="0" smtClean="0">
                <a:hlinkClick r:id="rId2"/>
              </a:rPr>
              <a:t>www.parityispersonal.org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URAC parity standards</a:t>
            </a:r>
          </a:p>
          <a:p>
            <a:pPr lvl="1" eaLnBrk="1" hangingPunct="1"/>
            <a:r>
              <a:rPr lang="en-US" dirty="0" smtClean="0"/>
              <a:t>Massachusetts parity guidance</a:t>
            </a:r>
          </a:p>
          <a:p>
            <a:pPr lvl="1" eaLnBrk="1" hangingPunct="1"/>
            <a:r>
              <a:rPr lang="en-US" dirty="0" smtClean="0"/>
              <a:t>Maryland parity laws</a:t>
            </a:r>
          </a:p>
          <a:p>
            <a:pPr lvl="1" eaLnBrk="1" hangingPunct="1"/>
            <a:r>
              <a:rPr lang="en-US" dirty="0" smtClean="0"/>
              <a:t>Nebraska parity compliance checklist</a:t>
            </a:r>
          </a:p>
          <a:p>
            <a:pPr lvl="1" eaLnBrk="1" hangingPunct="1"/>
            <a:r>
              <a:rPr lang="en-US" dirty="0" smtClean="0"/>
              <a:t>Milliman employer &amp; state guide to parity compliance</a:t>
            </a:r>
          </a:p>
          <a:p>
            <a:pPr lvl="1" eaLnBrk="1" hangingPunct="1"/>
            <a:r>
              <a:rPr lang="en-US" dirty="0" smtClean="0"/>
              <a:t>Toolkit for appealing denied claims</a:t>
            </a:r>
          </a:p>
        </p:txBody>
      </p:sp>
      <p:pic>
        <p:nvPicPr>
          <p:cNvPr id="41988" name="Content Placeholder 5" descr="brai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743200"/>
            <a:ext cx="2368550" cy="22987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2FBDE0E-C778-4E87-8D2C-CB4055FD0A98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381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Additional Resources</a:t>
            </a:r>
          </a:p>
        </p:txBody>
      </p:sp>
      <p:sp>
        <p:nvSpPr>
          <p:cNvPr id="43011" name="Content Placeholder 6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5181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States &amp; public plans</a:t>
            </a:r>
          </a:p>
          <a:p>
            <a:pPr lvl="2" eaLnBrk="1" hangingPunct="1"/>
            <a:r>
              <a:rPr lang="en-US" sz="2000" dirty="0" smtClean="0"/>
              <a:t>CMS Center for Consumer Insurance Information &amp; Oversight (CCIIO)</a:t>
            </a:r>
          </a:p>
          <a:p>
            <a:pPr lvl="2" eaLnBrk="1" hangingPunct="1"/>
            <a:r>
              <a:rPr lang="en-US" sz="2000" dirty="0" smtClean="0"/>
              <a:t>877-267-2323 ext 61565</a:t>
            </a:r>
          </a:p>
          <a:p>
            <a:pPr lvl="2" eaLnBrk="1" hangingPunct="1"/>
            <a:r>
              <a:rPr lang="en-US" sz="2000" dirty="0" smtClean="0"/>
              <a:t>E-mail: </a:t>
            </a:r>
            <a:r>
              <a:rPr lang="en-US" sz="2000" dirty="0" smtClean="0">
                <a:hlinkClick r:id="rId2"/>
              </a:rPr>
              <a:t>Phig@cms.hhs.gov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Employer plans</a:t>
            </a:r>
          </a:p>
          <a:p>
            <a:pPr lvl="2" eaLnBrk="1" hangingPunct="1"/>
            <a:r>
              <a:rPr lang="en-US" sz="2000" dirty="0" smtClean="0"/>
              <a:t>DOL Employee Benefits Administration</a:t>
            </a:r>
          </a:p>
          <a:p>
            <a:pPr lvl="2" eaLnBrk="1" hangingPunct="1"/>
            <a:r>
              <a:rPr lang="en-US" sz="2000" dirty="0" smtClean="0"/>
              <a:t>866-444-3272</a:t>
            </a:r>
          </a:p>
          <a:p>
            <a:pPr lvl="2" eaLnBrk="1" hangingPunct="1"/>
            <a:r>
              <a:rPr lang="en-US" sz="2000" dirty="0" smtClean="0">
                <a:hlinkClick r:id="rId3"/>
              </a:rPr>
              <a:t>www.askebsa.dol.gov</a:t>
            </a:r>
            <a:endParaRPr lang="en-US" sz="2000" dirty="0" smtClean="0"/>
          </a:p>
          <a:p>
            <a:pPr lvl="2" eaLnBrk="1" hangingPunct="1">
              <a:buNone/>
            </a:pPr>
            <a:endParaRPr lang="en-US" dirty="0" smtClean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fld id="{6A5CE585-1393-420D-93B3-800928AA8FA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4160">
            <a:off x="7187775" y="2082374"/>
            <a:ext cx="1714927" cy="171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Affordable Care Act &amp; Parity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7010400" cy="432435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Bef>
                <a:spcPts val="12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700" dirty="0" smtClean="0"/>
              <a:t>On 1/1/14*, ACA expands MHPAEA &amp; will apply to: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Benefits provided in new “exchanges”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Benefits provided by non-grandfathered small group &amp; individual plans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Benefits provided to new Medicaid population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en-US" b="1" dirty="0" smtClean="0"/>
              <a:t>These plans will have to offer a MH/SUD benefi</a:t>
            </a:r>
            <a:r>
              <a:rPr lang="en-US" dirty="0" smtClean="0"/>
              <a:t>t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*The Administration is allowing canceled plans (that didn’t meet these requirements) to continue to be offered in 2014; adherence will vary by state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fld id="{3CE62DFB-F29E-4828-9E60-5D66114DF69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Controversial ACA Provisions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4568952" cy="4495800"/>
          </a:xfrm>
        </p:spPr>
        <p:txBody>
          <a:bodyPr/>
          <a:lstStyle/>
          <a:p>
            <a:r>
              <a:rPr lang="en-US" dirty="0" smtClean="0"/>
              <a:t>“If you like your plan, you can keep it”</a:t>
            </a:r>
          </a:p>
          <a:p>
            <a:r>
              <a:rPr lang="en-US" dirty="0" smtClean="0"/>
              <a:t>Medical device tax</a:t>
            </a:r>
          </a:p>
          <a:p>
            <a:r>
              <a:rPr lang="en-US" dirty="0" smtClean="0"/>
              <a:t>2.3% tax on health plans</a:t>
            </a:r>
          </a:p>
          <a:p>
            <a:r>
              <a:rPr lang="en-US" dirty="0" smtClean="0"/>
              <a:t>Individual mandate &amp; fines</a:t>
            </a:r>
          </a:p>
          <a:p>
            <a:r>
              <a:rPr lang="en-US" dirty="0" smtClean="0"/>
              <a:t>Coverage for contraceptives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E7995C-8537-4174-B766-E0E5B4B5C2A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62" name="Picture 2" descr="http://piperreport.com/wp-content/uploads/2012/12/ACA-Individual-Mand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85168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Overview of the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5BBA94-036C-400A-8680-05E303FB4C6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8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2000" cy="4495800"/>
          </a:xfrm>
        </p:spPr>
        <p:txBody>
          <a:bodyPr/>
          <a:lstStyle/>
          <a:p>
            <a:pPr lvl="1" eaLnBrk="1" hangingPunct="1"/>
            <a:r>
              <a:rPr lang="en-US" sz="2400" b="1" dirty="0" smtClean="0"/>
              <a:t>Parity &amp; ACA: Opportunities &amp; Challenges</a:t>
            </a:r>
          </a:p>
          <a:p>
            <a:pPr lvl="1" eaLnBrk="1" hangingPunct="1"/>
            <a:r>
              <a:rPr lang="en-US" sz="2400" b="1" dirty="0" smtClean="0"/>
              <a:t>Parity</a:t>
            </a:r>
          </a:p>
          <a:p>
            <a:pPr lvl="2" eaLnBrk="1" hangingPunct="1"/>
            <a:r>
              <a:rPr lang="en-US" sz="2000" dirty="0" smtClean="0"/>
              <a:t>Federal parity implementation: a chronology</a:t>
            </a:r>
          </a:p>
          <a:p>
            <a:pPr lvl="2" eaLnBrk="1" hangingPunct="1"/>
            <a:r>
              <a:rPr lang="en-US" sz="2000" dirty="0" smtClean="0"/>
              <a:t>Why is parity important to states?</a:t>
            </a:r>
          </a:p>
          <a:p>
            <a:pPr lvl="2" eaLnBrk="1" hangingPunct="1"/>
            <a:r>
              <a:rPr lang="en-US" sz="2000" dirty="0" smtClean="0"/>
              <a:t>Key provisions in final MHPAEA rule</a:t>
            </a:r>
          </a:p>
          <a:p>
            <a:pPr lvl="2" eaLnBrk="1" hangingPunct="1"/>
            <a:r>
              <a:rPr lang="en-US" sz="2000" dirty="0" smtClean="0"/>
              <a:t>Parity lawsuits</a:t>
            </a:r>
          </a:p>
          <a:p>
            <a:pPr lvl="2" eaLnBrk="1" hangingPunct="1"/>
            <a:r>
              <a:rPr lang="en-US" sz="2000" dirty="0" smtClean="0"/>
              <a:t>Tools for providers: MHPAEA implementation &amp; enforcement</a:t>
            </a:r>
          </a:p>
          <a:p>
            <a:pPr lvl="2" eaLnBrk="1" hangingPunct="1"/>
            <a:r>
              <a:rPr lang="en-US" sz="2000" dirty="0" smtClean="0"/>
              <a:t>Parity &amp; the Affordable Care Act</a:t>
            </a:r>
          </a:p>
          <a:p>
            <a:pPr lvl="1" eaLnBrk="1" hangingPunct="1"/>
            <a:r>
              <a:rPr lang="en-US" sz="2400" b="1" dirty="0" smtClean="0"/>
              <a:t>Affordable Care Act</a:t>
            </a:r>
          </a:p>
          <a:p>
            <a:pPr lvl="2" eaLnBrk="1" hangingPunct="1"/>
            <a:r>
              <a:rPr lang="en-US" sz="2000" dirty="0" smtClean="0"/>
              <a:t>Medicaid expansion</a:t>
            </a:r>
          </a:p>
          <a:p>
            <a:pPr lvl="2" eaLnBrk="1" hangingPunct="1"/>
            <a:r>
              <a:rPr lang="en-US" sz="2000" dirty="0" smtClean="0"/>
              <a:t>The Exchanges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expected to enroll in the exchanges?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500" dirty="0" smtClean="0"/>
              <a:t>65 percent previously uninsured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500" dirty="0" smtClean="0"/>
              <a:t>More than one-third have not had a check-up for more than two years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500" dirty="0" smtClean="0"/>
              <a:t>Lower income than those currently covered by private insurance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500" dirty="0" smtClean="0"/>
              <a:t>More racially diverse than the those who currently have private insurance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500" dirty="0" smtClean="0"/>
              <a:t>One in four Exchange enrollees speak a language other than English at home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500" dirty="0" smtClean="0"/>
              <a:t>77 percent of people enrolled through Exchanges have a high school diploma or less</a:t>
            </a:r>
          </a:p>
          <a:p>
            <a:pPr marL="457200" lvl="1" indent="0" defTabSz="914400" eaLnBrk="1" hangingPunct="1">
              <a:spcBef>
                <a:spcPts val="0"/>
              </a:spcBef>
              <a:defRPr/>
            </a:pPr>
            <a:endParaRPr lang="en-US" sz="800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41C72F6-79C6-41D7-8B19-AF3B828BB8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8600" y="620713"/>
            <a:ext cx="8688388" cy="369887"/>
          </a:xfrm>
          <a:custGeom>
            <a:avLst/>
            <a:gdLst>
              <a:gd name="T0" fmla="*/ 0 w 7772400"/>
              <a:gd name="T1" fmla="*/ 0 h 400110"/>
              <a:gd name="T2" fmla="*/ 157010752 w 7772400"/>
              <a:gd name="T3" fmla="*/ 0 h 400110"/>
              <a:gd name="T4" fmla="*/ 157010752 w 7772400"/>
              <a:gd name="T5" fmla="*/ 95418 h 400110"/>
              <a:gd name="T6" fmla="*/ 0 w 7772400"/>
              <a:gd name="T7" fmla="*/ 95418 h 400110"/>
              <a:gd name="T8" fmla="*/ 0 w 7772400"/>
              <a:gd name="T9" fmla="*/ 0 h 400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2400"/>
              <a:gd name="T16" fmla="*/ 0 h 400110"/>
              <a:gd name="T17" fmla="*/ 7772400 w 7772400"/>
              <a:gd name="T18" fmla="*/ 400110 h 400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2400" h="400110">
                <a:moveTo>
                  <a:pt x="0" y="0"/>
                </a:moveTo>
                <a:lnTo>
                  <a:pt x="7772400" y="0"/>
                </a:lnTo>
                <a:lnTo>
                  <a:pt x="7772400" y="400110"/>
                </a:lnTo>
                <a:lnTo>
                  <a:pt x="0" y="4001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altLang="en-US" smtClean="0">
                <a:latin typeface="Gill Sans MT" pitchFamily="34" charset="0"/>
                <a:cs typeface="Gill Sans MT" pitchFamily="34" charset="0"/>
              </a:rPr>
              <a:t>State Exchanges Faced Technical Difficulties on Debut</a:t>
            </a:r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274638" y="6510338"/>
            <a:ext cx="8793162" cy="2460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 smtClean="0">
                <a:solidFill>
                  <a:srgbClr val="000000"/>
                </a:solidFill>
                <a:latin typeface="Gill Sans MT" pitchFamily="34" charset="0"/>
                <a:ea typeface="MS PGothic" pitchFamily="34" charset="-128"/>
              </a:rPr>
              <a:t>Sources: Abby Goodnough and Reed Abelson, “Some state insurance exchanges continue to battle technical problems,” The New York Times, November 13, 2013; Arit John and Philip Bump, “California Enrolled More People Than the Entire Federal Exchange,” The Atlantic Wire, November 13, 2013; Gosia Wozniacka, “Cover Oregon plans 400 new hires,” Statesman Journal, November 12, 2013.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57200"/>
            <a:ext cx="8915400" cy="1588"/>
          </a:xfrm>
          <a:prstGeom prst="line">
            <a:avLst/>
          </a:prstGeom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508750"/>
            <a:ext cx="8915400" cy="1588"/>
          </a:xfrm>
          <a:prstGeom prst="line">
            <a:avLst/>
          </a:prstGeom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172"/>
          <p:cNvGrpSpPr>
            <a:grpSpLocks noChangeAspect="1"/>
          </p:cNvGrpSpPr>
          <p:nvPr/>
        </p:nvGrpSpPr>
        <p:grpSpPr bwMode="auto">
          <a:xfrm>
            <a:off x="909179" y="1341649"/>
            <a:ext cx="7170915" cy="4307223"/>
            <a:chOff x="2334" y="544"/>
            <a:chExt cx="2854" cy="1715"/>
          </a:xfrm>
          <a:solidFill>
            <a:schemeClr val="bg1">
              <a:lumMod val="85000"/>
            </a:schemeClr>
          </a:solidFill>
        </p:grpSpPr>
        <p:sp>
          <p:nvSpPr>
            <p:cNvPr id="33" name="Freeform 1114"/>
            <p:cNvSpPr>
              <a:spLocks/>
            </p:cNvSpPr>
            <p:nvPr/>
          </p:nvSpPr>
          <p:spPr bwMode="auto">
            <a:xfrm>
              <a:off x="2472" y="544"/>
              <a:ext cx="364" cy="259"/>
            </a:xfrm>
            <a:custGeom>
              <a:avLst/>
              <a:gdLst>
                <a:gd name="T0" fmla="*/ 26 w 730"/>
                <a:gd name="T1" fmla="*/ 112 h 517"/>
                <a:gd name="T2" fmla="*/ 17 w 730"/>
                <a:gd name="T3" fmla="*/ 255 h 517"/>
                <a:gd name="T4" fmla="*/ 34 w 730"/>
                <a:gd name="T5" fmla="*/ 255 h 517"/>
                <a:gd name="T6" fmla="*/ 24 w 730"/>
                <a:gd name="T7" fmla="*/ 285 h 517"/>
                <a:gd name="T8" fmla="*/ 11 w 730"/>
                <a:gd name="T9" fmla="*/ 268 h 517"/>
                <a:gd name="T10" fmla="*/ 0 w 730"/>
                <a:gd name="T11" fmla="*/ 304 h 517"/>
                <a:gd name="T12" fmla="*/ 51 w 730"/>
                <a:gd name="T13" fmla="*/ 333 h 517"/>
                <a:gd name="T14" fmla="*/ 53 w 730"/>
                <a:gd name="T15" fmla="*/ 346 h 517"/>
                <a:gd name="T16" fmla="*/ 66 w 730"/>
                <a:gd name="T17" fmla="*/ 348 h 517"/>
                <a:gd name="T18" fmla="*/ 133 w 730"/>
                <a:gd name="T19" fmla="*/ 452 h 517"/>
                <a:gd name="T20" fmla="*/ 207 w 730"/>
                <a:gd name="T21" fmla="*/ 449 h 517"/>
                <a:gd name="T22" fmla="*/ 262 w 730"/>
                <a:gd name="T23" fmla="*/ 473 h 517"/>
                <a:gd name="T24" fmla="*/ 289 w 730"/>
                <a:gd name="T25" fmla="*/ 469 h 517"/>
                <a:gd name="T26" fmla="*/ 456 w 730"/>
                <a:gd name="T27" fmla="*/ 473 h 517"/>
                <a:gd name="T28" fmla="*/ 646 w 730"/>
                <a:gd name="T29" fmla="*/ 517 h 517"/>
                <a:gd name="T30" fmla="*/ 650 w 730"/>
                <a:gd name="T31" fmla="*/ 460 h 517"/>
                <a:gd name="T32" fmla="*/ 730 w 730"/>
                <a:gd name="T33" fmla="*/ 129 h 517"/>
                <a:gd name="T34" fmla="*/ 224 w 730"/>
                <a:gd name="T35" fmla="*/ 0 h 517"/>
                <a:gd name="T36" fmla="*/ 228 w 730"/>
                <a:gd name="T37" fmla="*/ 97 h 517"/>
                <a:gd name="T38" fmla="*/ 203 w 730"/>
                <a:gd name="T39" fmla="*/ 177 h 517"/>
                <a:gd name="T40" fmla="*/ 199 w 730"/>
                <a:gd name="T41" fmla="*/ 219 h 517"/>
                <a:gd name="T42" fmla="*/ 146 w 730"/>
                <a:gd name="T43" fmla="*/ 234 h 517"/>
                <a:gd name="T44" fmla="*/ 142 w 730"/>
                <a:gd name="T45" fmla="*/ 213 h 517"/>
                <a:gd name="T46" fmla="*/ 186 w 730"/>
                <a:gd name="T47" fmla="*/ 186 h 517"/>
                <a:gd name="T48" fmla="*/ 182 w 730"/>
                <a:gd name="T49" fmla="*/ 165 h 517"/>
                <a:gd name="T50" fmla="*/ 144 w 730"/>
                <a:gd name="T51" fmla="*/ 169 h 517"/>
                <a:gd name="T52" fmla="*/ 173 w 730"/>
                <a:gd name="T53" fmla="*/ 144 h 517"/>
                <a:gd name="T54" fmla="*/ 194 w 730"/>
                <a:gd name="T55" fmla="*/ 127 h 517"/>
                <a:gd name="T56" fmla="*/ 30 w 730"/>
                <a:gd name="T57" fmla="*/ 25 h 517"/>
                <a:gd name="T58" fmla="*/ 17 w 730"/>
                <a:gd name="T59" fmla="*/ 53 h 517"/>
                <a:gd name="T60" fmla="*/ 26 w 730"/>
                <a:gd name="T61" fmla="*/ 112 h 517"/>
                <a:gd name="T62" fmla="*/ 26 w 730"/>
                <a:gd name="T63" fmla="*/ 11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0" h="517">
                  <a:moveTo>
                    <a:pt x="26" y="112"/>
                  </a:moveTo>
                  <a:lnTo>
                    <a:pt x="17" y="255"/>
                  </a:lnTo>
                  <a:lnTo>
                    <a:pt x="34" y="255"/>
                  </a:lnTo>
                  <a:lnTo>
                    <a:pt x="24" y="285"/>
                  </a:lnTo>
                  <a:lnTo>
                    <a:pt x="11" y="268"/>
                  </a:lnTo>
                  <a:lnTo>
                    <a:pt x="0" y="304"/>
                  </a:lnTo>
                  <a:lnTo>
                    <a:pt x="51" y="333"/>
                  </a:lnTo>
                  <a:lnTo>
                    <a:pt x="53" y="346"/>
                  </a:lnTo>
                  <a:lnTo>
                    <a:pt x="66" y="348"/>
                  </a:lnTo>
                  <a:lnTo>
                    <a:pt x="133" y="452"/>
                  </a:lnTo>
                  <a:lnTo>
                    <a:pt x="207" y="449"/>
                  </a:lnTo>
                  <a:lnTo>
                    <a:pt x="262" y="473"/>
                  </a:lnTo>
                  <a:lnTo>
                    <a:pt x="289" y="469"/>
                  </a:lnTo>
                  <a:lnTo>
                    <a:pt x="456" y="473"/>
                  </a:lnTo>
                  <a:lnTo>
                    <a:pt x="646" y="517"/>
                  </a:lnTo>
                  <a:lnTo>
                    <a:pt x="650" y="460"/>
                  </a:lnTo>
                  <a:lnTo>
                    <a:pt x="730" y="129"/>
                  </a:lnTo>
                  <a:lnTo>
                    <a:pt x="224" y="0"/>
                  </a:lnTo>
                  <a:lnTo>
                    <a:pt x="228" y="97"/>
                  </a:lnTo>
                  <a:lnTo>
                    <a:pt x="203" y="177"/>
                  </a:lnTo>
                  <a:lnTo>
                    <a:pt x="199" y="219"/>
                  </a:lnTo>
                  <a:lnTo>
                    <a:pt x="146" y="234"/>
                  </a:lnTo>
                  <a:lnTo>
                    <a:pt x="142" y="213"/>
                  </a:lnTo>
                  <a:lnTo>
                    <a:pt x="186" y="186"/>
                  </a:lnTo>
                  <a:lnTo>
                    <a:pt x="182" y="165"/>
                  </a:lnTo>
                  <a:lnTo>
                    <a:pt x="144" y="169"/>
                  </a:lnTo>
                  <a:lnTo>
                    <a:pt x="173" y="144"/>
                  </a:lnTo>
                  <a:lnTo>
                    <a:pt x="194" y="127"/>
                  </a:lnTo>
                  <a:lnTo>
                    <a:pt x="30" y="25"/>
                  </a:lnTo>
                  <a:lnTo>
                    <a:pt x="17" y="53"/>
                  </a:lnTo>
                  <a:lnTo>
                    <a:pt x="26" y="112"/>
                  </a:lnTo>
                  <a:lnTo>
                    <a:pt x="26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4" name="Freeform 1116"/>
            <p:cNvSpPr>
              <a:spLocks/>
            </p:cNvSpPr>
            <p:nvPr/>
          </p:nvSpPr>
          <p:spPr bwMode="auto">
            <a:xfrm>
              <a:off x="2808" y="1093"/>
              <a:ext cx="309" cy="378"/>
            </a:xfrm>
            <a:custGeom>
              <a:avLst/>
              <a:gdLst>
                <a:gd name="T0" fmla="*/ 135 w 618"/>
                <a:gd name="T1" fmla="*/ 0 h 752"/>
                <a:gd name="T2" fmla="*/ 433 w 618"/>
                <a:gd name="T3" fmla="*/ 55 h 752"/>
                <a:gd name="T4" fmla="*/ 410 w 618"/>
                <a:gd name="T5" fmla="*/ 186 h 752"/>
                <a:gd name="T6" fmla="*/ 618 w 618"/>
                <a:gd name="T7" fmla="*/ 218 h 752"/>
                <a:gd name="T8" fmla="*/ 538 w 618"/>
                <a:gd name="T9" fmla="*/ 752 h 752"/>
                <a:gd name="T10" fmla="*/ 0 w 618"/>
                <a:gd name="T11" fmla="*/ 663 h 752"/>
                <a:gd name="T12" fmla="*/ 135 w 618"/>
                <a:gd name="T13" fmla="*/ 0 h 752"/>
                <a:gd name="T14" fmla="*/ 135 w 618"/>
                <a:gd name="T1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8" h="752">
                  <a:moveTo>
                    <a:pt x="135" y="0"/>
                  </a:moveTo>
                  <a:lnTo>
                    <a:pt x="433" y="55"/>
                  </a:lnTo>
                  <a:lnTo>
                    <a:pt x="410" y="186"/>
                  </a:lnTo>
                  <a:lnTo>
                    <a:pt x="618" y="218"/>
                  </a:lnTo>
                  <a:lnTo>
                    <a:pt x="538" y="752"/>
                  </a:lnTo>
                  <a:lnTo>
                    <a:pt x="0" y="663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5" name="Freeform 1117"/>
            <p:cNvSpPr>
              <a:spLocks/>
            </p:cNvSpPr>
            <p:nvPr/>
          </p:nvSpPr>
          <p:spPr bwMode="auto">
            <a:xfrm>
              <a:off x="2375" y="702"/>
              <a:ext cx="435" cy="359"/>
            </a:xfrm>
            <a:custGeom>
              <a:avLst/>
              <a:gdLst>
                <a:gd name="T0" fmla="*/ 0 w 871"/>
                <a:gd name="T1" fmla="*/ 537 h 720"/>
                <a:gd name="T2" fmla="*/ 38 w 871"/>
                <a:gd name="T3" fmla="*/ 355 h 720"/>
                <a:gd name="T4" fmla="*/ 82 w 871"/>
                <a:gd name="T5" fmla="*/ 302 h 720"/>
                <a:gd name="T6" fmla="*/ 188 w 871"/>
                <a:gd name="T7" fmla="*/ 0 h 720"/>
                <a:gd name="T8" fmla="*/ 243 w 871"/>
                <a:gd name="T9" fmla="*/ 15 h 720"/>
                <a:gd name="T10" fmla="*/ 245 w 871"/>
                <a:gd name="T11" fmla="*/ 28 h 720"/>
                <a:gd name="T12" fmla="*/ 258 w 871"/>
                <a:gd name="T13" fmla="*/ 30 h 720"/>
                <a:gd name="T14" fmla="*/ 325 w 871"/>
                <a:gd name="T15" fmla="*/ 134 h 720"/>
                <a:gd name="T16" fmla="*/ 399 w 871"/>
                <a:gd name="T17" fmla="*/ 133 h 720"/>
                <a:gd name="T18" fmla="*/ 454 w 871"/>
                <a:gd name="T19" fmla="*/ 157 h 720"/>
                <a:gd name="T20" fmla="*/ 481 w 871"/>
                <a:gd name="T21" fmla="*/ 152 h 720"/>
                <a:gd name="T22" fmla="*/ 648 w 871"/>
                <a:gd name="T23" fmla="*/ 157 h 720"/>
                <a:gd name="T24" fmla="*/ 838 w 871"/>
                <a:gd name="T25" fmla="*/ 199 h 720"/>
                <a:gd name="T26" fmla="*/ 848 w 871"/>
                <a:gd name="T27" fmla="*/ 224 h 720"/>
                <a:gd name="T28" fmla="*/ 871 w 871"/>
                <a:gd name="T29" fmla="*/ 256 h 720"/>
                <a:gd name="T30" fmla="*/ 806 w 871"/>
                <a:gd name="T31" fmla="*/ 353 h 720"/>
                <a:gd name="T32" fmla="*/ 766 w 871"/>
                <a:gd name="T33" fmla="*/ 389 h 720"/>
                <a:gd name="T34" fmla="*/ 760 w 871"/>
                <a:gd name="T35" fmla="*/ 416 h 720"/>
                <a:gd name="T36" fmla="*/ 783 w 871"/>
                <a:gd name="T37" fmla="*/ 444 h 720"/>
                <a:gd name="T38" fmla="*/ 756 w 871"/>
                <a:gd name="T39" fmla="*/ 503 h 720"/>
                <a:gd name="T40" fmla="*/ 703 w 871"/>
                <a:gd name="T41" fmla="*/ 720 h 720"/>
                <a:gd name="T42" fmla="*/ 410 w 871"/>
                <a:gd name="T43" fmla="*/ 650 h 720"/>
                <a:gd name="T44" fmla="*/ 0 w 871"/>
                <a:gd name="T45" fmla="*/ 537 h 720"/>
                <a:gd name="T46" fmla="*/ 0 w 871"/>
                <a:gd name="T47" fmla="*/ 537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1" h="720">
                  <a:moveTo>
                    <a:pt x="0" y="537"/>
                  </a:moveTo>
                  <a:lnTo>
                    <a:pt x="38" y="355"/>
                  </a:lnTo>
                  <a:lnTo>
                    <a:pt x="82" y="302"/>
                  </a:lnTo>
                  <a:lnTo>
                    <a:pt x="188" y="0"/>
                  </a:lnTo>
                  <a:lnTo>
                    <a:pt x="243" y="15"/>
                  </a:lnTo>
                  <a:lnTo>
                    <a:pt x="245" y="28"/>
                  </a:lnTo>
                  <a:lnTo>
                    <a:pt x="258" y="30"/>
                  </a:lnTo>
                  <a:lnTo>
                    <a:pt x="325" y="134"/>
                  </a:lnTo>
                  <a:lnTo>
                    <a:pt x="399" y="133"/>
                  </a:lnTo>
                  <a:lnTo>
                    <a:pt x="454" y="157"/>
                  </a:lnTo>
                  <a:lnTo>
                    <a:pt x="481" y="152"/>
                  </a:lnTo>
                  <a:lnTo>
                    <a:pt x="648" y="157"/>
                  </a:lnTo>
                  <a:lnTo>
                    <a:pt x="838" y="199"/>
                  </a:lnTo>
                  <a:lnTo>
                    <a:pt x="848" y="224"/>
                  </a:lnTo>
                  <a:lnTo>
                    <a:pt x="871" y="256"/>
                  </a:lnTo>
                  <a:lnTo>
                    <a:pt x="806" y="353"/>
                  </a:lnTo>
                  <a:lnTo>
                    <a:pt x="766" y="389"/>
                  </a:lnTo>
                  <a:lnTo>
                    <a:pt x="760" y="416"/>
                  </a:lnTo>
                  <a:lnTo>
                    <a:pt x="783" y="444"/>
                  </a:lnTo>
                  <a:lnTo>
                    <a:pt x="756" y="503"/>
                  </a:lnTo>
                  <a:lnTo>
                    <a:pt x="703" y="720"/>
                  </a:lnTo>
                  <a:lnTo>
                    <a:pt x="410" y="650"/>
                  </a:lnTo>
                  <a:lnTo>
                    <a:pt x="0" y="537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6" name="Freeform 1118"/>
            <p:cNvSpPr>
              <a:spLocks/>
            </p:cNvSpPr>
            <p:nvPr/>
          </p:nvSpPr>
          <p:spPr bwMode="auto">
            <a:xfrm>
              <a:off x="2334" y="972"/>
              <a:ext cx="433" cy="720"/>
            </a:xfrm>
            <a:custGeom>
              <a:avLst/>
              <a:gdLst>
                <a:gd name="T0" fmla="*/ 29 w 865"/>
                <a:gd name="T1" fmla="*/ 293 h 1443"/>
                <a:gd name="T2" fmla="*/ 4 w 865"/>
                <a:gd name="T3" fmla="*/ 405 h 1443"/>
                <a:gd name="T4" fmla="*/ 87 w 865"/>
                <a:gd name="T5" fmla="*/ 586 h 1443"/>
                <a:gd name="T6" fmla="*/ 103 w 865"/>
                <a:gd name="T7" fmla="*/ 574 h 1443"/>
                <a:gd name="T8" fmla="*/ 129 w 865"/>
                <a:gd name="T9" fmla="*/ 650 h 1443"/>
                <a:gd name="T10" fmla="*/ 87 w 865"/>
                <a:gd name="T11" fmla="*/ 597 h 1443"/>
                <a:gd name="T12" fmla="*/ 78 w 865"/>
                <a:gd name="T13" fmla="*/ 681 h 1443"/>
                <a:gd name="T14" fmla="*/ 125 w 865"/>
                <a:gd name="T15" fmla="*/ 732 h 1443"/>
                <a:gd name="T16" fmla="*/ 93 w 865"/>
                <a:gd name="T17" fmla="*/ 803 h 1443"/>
                <a:gd name="T18" fmla="*/ 184 w 865"/>
                <a:gd name="T19" fmla="*/ 994 h 1443"/>
                <a:gd name="T20" fmla="*/ 164 w 865"/>
                <a:gd name="T21" fmla="*/ 1065 h 1443"/>
                <a:gd name="T22" fmla="*/ 283 w 865"/>
                <a:gd name="T23" fmla="*/ 1120 h 1443"/>
                <a:gd name="T24" fmla="*/ 327 w 865"/>
                <a:gd name="T25" fmla="*/ 1177 h 1443"/>
                <a:gd name="T26" fmla="*/ 378 w 865"/>
                <a:gd name="T27" fmla="*/ 1196 h 1443"/>
                <a:gd name="T28" fmla="*/ 378 w 865"/>
                <a:gd name="T29" fmla="*/ 1230 h 1443"/>
                <a:gd name="T30" fmla="*/ 411 w 865"/>
                <a:gd name="T31" fmla="*/ 1238 h 1443"/>
                <a:gd name="T32" fmla="*/ 481 w 865"/>
                <a:gd name="T33" fmla="*/ 1348 h 1443"/>
                <a:gd name="T34" fmla="*/ 481 w 865"/>
                <a:gd name="T35" fmla="*/ 1426 h 1443"/>
                <a:gd name="T36" fmla="*/ 789 w 865"/>
                <a:gd name="T37" fmla="*/ 1443 h 1443"/>
                <a:gd name="T38" fmla="*/ 770 w 865"/>
                <a:gd name="T39" fmla="*/ 1413 h 1443"/>
                <a:gd name="T40" fmla="*/ 779 w 865"/>
                <a:gd name="T41" fmla="*/ 1365 h 1443"/>
                <a:gd name="T42" fmla="*/ 829 w 865"/>
                <a:gd name="T43" fmla="*/ 1287 h 1443"/>
                <a:gd name="T44" fmla="*/ 865 w 865"/>
                <a:gd name="T45" fmla="*/ 1264 h 1443"/>
                <a:gd name="T46" fmla="*/ 844 w 865"/>
                <a:gd name="T47" fmla="*/ 1236 h 1443"/>
                <a:gd name="T48" fmla="*/ 831 w 865"/>
                <a:gd name="T49" fmla="*/ 1160 h 1443"/>
                <a:gd name="T50" fmla="*/ 388 w 865"/>
                <a:gd name="T51" fmla="*/ 497 h 1443"/>
                <a:gd name="T52" fmla="*/ 492 w 865"/>
                <a:gd name="T53" fmla="*/ 113 h 1443"/>
                <a:gd name="T54" fmla="*/ 82 w 865"/>
                <a:gd name="T55" fmla="*/ 0 h 1443"/>
                <a:gd name="T56" fmla="*/ 70 w 865"/>
                <a:gd name="T57" fmla="*/ 23 h 1443"/>
                <a:gd name="T58" fmla="*/ 0 w 865"/>
                <a:gd name="T59" fmla="*/ 192 h 1443"/>
                <a:gd name="T60" fmla="*/ 29 w 865"/>
                <a:gd name="T61" fmla="*/ 293 h 1443"/>
                <a:gd name="T62" fmla="*/ 29 w 865"/>
                <a:gd name="T63" fmla="*/ 29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5" h="1443">
                  <a:moveTo>
                    <a:pt x="29" y="293"/>
                  </a:moveTo>
                  <a:lnTo>
                    <a:pt x="4" y="405"/>
                  </a:lnTo>
                  <a:lnTo>
                    <a:pt x="87" y="586"/>
                  </a:lnTo>
                  <a:lnTo>
                    <a:pt x="103" y="574"/>
                  </a:lnTo>
                  <a:lnTo>
                    <a:pt x="129" y="650"/>
                  </a:lnTo>
                  <a:lnTo>
                    <a:pt x="87" y="597"/>
                  </a:lnTo>
                  <a:lnTo>
                    <a:pt x="78" y="681"/>
                  </a:lnTo>
                  <a:lnTo>
                    <a:pt x="125" y="732"/>
                  </a:lnTo>
                  <a:lnTo>
                    <a:pt x="93" y="803"/>
                  </a:lnTo>
                  <a:lnTo>
                    <a:pt x="184" y="994"/>
                  </a:lnTo>
                  <a:lnTo>
                    <a:pt x="164" y="1065"/>
                  </a:lnTo>
                  <a:lnTo>
                    <a:pt x="283" y="1120"/>
                  </a:lnTo>
                  <a:lnTo>
                    <a:pt x="327" y="1177"/>
                  </a:lnTo>
                  <a:lnTo>
                    <a:pt x="378" y="1196"/>
                  </a:lnTo>
                  <a:lnTo>
                    <a:pt x="378" y="1230"/>
                  </a:lnTo>
                  <a:lnTo>
                    <a:pt x="411" y="1238"/>
                  </a:lnTo>
                  <a:lnTo>
                    <a:pt x="481" y="1348"/>
                  </a:lnTo>
                  <a:lnTo>
                    <a:pt x="481" y="1426"/>
                  </a:lnTo>
                  <a:lnTo>
                    <a:pt x="789" y="1443"/>
                  </a:lnTo>
                  <a:lnTo>
                    <a:pt x="770" y="1413"/>
                  </a:lnTo>
                  <a:lnTo>
                    <a:pt x="779" y="1365"/>
                  </a:lnTo>
                  <a:lnTo>
                    <a:pt x="829" y="1287"/>
                  </a:lnTo>
                  <a:lnTo>
                    <a:pt x="865" y="1264"/>
                  </a:lnTo>
                  <a:lnTo>
                    <a:pt x="844" y="1236"/>
                  </a:lnTo>
                  <a:lnTo>
                    <a:pt x="831" y="1160"/>
                  </a:lnTo>
                  <a:lnTo>
                    <a:pt x="388" y="497"/>
                  </a:lnTo>
                  <a:lnTo>
                    <a:pt x="492" y="113"/>
                  </a:lnTo>
                  <a:lnTo>
                    <a:pt x="82" y="0"/>
                  </a:lnTo>
                  <a:lnTo>
                    <a:pt x="70" y="23"/>
                  </a:lnTo>
                  <a:lnTo>
                    <a:pt x="0" y="192"/>
                  </a:lnTo>
                  <a:lnTo>
                    <a:pt x="29" y="293"/>
                  </a:lnTo>
                  <a:lnTo>
                    <a:pt x="29" y="293"/>
                  </a:lnTo>
                  <a:close/>
                </a:path>
              </a:pathLst>
            </a:custGeom>
            <a:solidFill>
              <a:srgbClr val="D7E7F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7" name="Freeform 1119"/>
            <p:cNvSpPr>
              <a:spLocks/>
            </p:cNvSpPr>
            <p:nvPr/>
          </p:nvSpPr>
          <p:spPr bwMode="auto">
            <a:xfrm>
              <a:off x="2527" y="1028"/>
              <a:ext cx="350" cy="523"/>
            </a:xfrm>
            <a:custGeom>
              <a:avLst/>
              <a:gdLst>
                <a:gd name="T0" fmla="*/ 0 w 696"/>
                <a:gd name="T1" fmla="*/ 384 h 1047"/>
                <a:gd name="T2" fmla="*/ 443 w 696"/>
                <a:gd name="T3" fmla="*/ 1047 h 1047"/>
                <a:gd name="T4" fmla="*/ 458 w 696"/>
                <a:gd name="T5" fmla="*/ 904 h 1047"/>
                <a:gd name="T6" fmla="*/ 483 w 696"/>
                <a:gd name="T7" fmla="*/ 897 h 1047"/>
                <a:gd name="T8" fmla="*/ 525 w 696"/>
                <a:gd name="T9" fmla="*/ 921 h 1047"/>
                <a:gd name="T10" fmla="*/ 561 w 696"/>
                <a:gd name="T11" fmla="*/ 796 h 1047"/>
                <a:gd name="T12" fmla="*/ 696 w 696"/>
                <a:gd name="T13" fmla="*/ 133 h 1047"/>
                <a:gd name="T14" fmla="*/ 397 w 696"/>
                <a:gd name="T15" fmla="*/ 70 h 1047"/>
                <a:gd name="T16" fmla="*/ 104 w 696"/>
                <a:gd name="T17" fmla="*/ 0 h 1047"/>
                <a:gd name="T18" fmla="*/ 0 w 696"/>
                <a:gd name="T19" fmla="*/ 384 h 1047"/>
                <a:gd name="T20" fmla="*/ 0 w 696"/>
                <a:gd name="T21" fmla="*/ 38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1047">
                  <a:moveTo>
                    <a:pt x="0" y="384"/>
                  </a:moveTo>
                  <a:lnTo>
                    <a:pt x="443" y="1047"/>
                  </a:lnTo>
                  <a:lnTo>
                    <a:pt x="458" y="904"/>
                  </a:lnTo>
                  <a:lnTo>
                    <a:pt x="483" y="897"/>
                  </a:lnTo>
                  <a:lnTo>
                    <a:pt x="525" y="921"/>
                  </a:lnTo>
                  <a:lnTo>
                    <a:pt x="561" y="796"/>
                  </a:lnTo>
                  <a:lnTo>
                    <a:pt x="696" y="133"/>
                  </a:lnTo>
                  <a:lnTo>
                    <a:pt x="397" y="70"/>
                  </a:lnTo>
                  <a:lnTo>
                    <a:pt x="104" y="0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8" name="Freeform 1120"/>
            <p:cNvSpPr>
              <a:spLocks/>
            </p:cNvSpPr>
            <p:nvPr/>
          </p:nvSpPr>
          <p:spPr bwMode="auto">
            <a:xfrm>
              <a:off x="2726" y="607"/>
              <a:ext cx="327" cy="513"/>
            </a:xfrm>
            <a:custGeom>
              <a:avLst/>
              <a:gdLst>
                <a:gd name="T0" fmla="*/ 0 w 654"/>
                <a:gd name="T1" fmla="*/ 909 h 1027"/>
                <a:gd name="T2" fmla="*/ 53 w 654"/>
                <a:gd name="T3" fmla="*/ 692 h 1027"/>
                <a:gd name="T4" fmla="*/ 80 w 654"/>
                <a:gd name="T5" fmla="*/ 633 h 1027"/>
                <a:gd name="T6" fmla="*/ 57 w 654"/>
                <a:gd name="T7" fmla="*/ 605 h 1027"/>
                <a:gd name="T8" fmla="*/ 63 w 654"/>
                <a:gd name="T9" fmla="*/ 578 h 1027"/>
                <a:gd name="T10" fmla="*/ 103 w 654"/>
                <a:gd name="T11" fmla="*/ 542 h 1027"/>
                <a:gd name="T12" fmla="*/ 168 w 654"/>
                <a:gd name="T13" fmla="*/ 445 h 1027"/>
                <a:gd name="T14" fmla="*/ 145 w 654"/>
                <a:gd name="T15" fmla="*/ 413 h 1027"/>
                <a:gd name="T16" fmla="*/ 135 w 654"/>
                <a:gd name="T17" fmla="*/ 388 h 1027"/>
                <a:gd name="T18" fmla="*/ 139 w 654"/>
                <a:gd name="T19" fmla="*/ 333 h 1027"/>
                <a:gd name="T20" fmla="*/ 219 w 654"/>
                <a:gd name="T21" fmla="*/ 0 h 1027"/>
                <a:gd name="T22" fmla="*/ 304 w 654"/>
                <a:gd name="T23" fmla="*/ 19 h 1027"/>
                <a:gd name="T24" fmla="*/ 276 w 654"/>
                <a:gd name="T25" fmla="*/ 149 h 1027"/>
                <a:gd name="T26" fmla="*/ 295 w 654"/>
                <a:gd name="T27" fmla="*/ 194 h 1027"/>
                <a:gd name="T28" fmla="*/ 297 w 654"/>
                <a:gd name="T29" fmla="*/ 223 h 1027"/>
                <a:gd name="T30" fmla="*/ 287 w 654"/>
                <a:gd name="T31" fmla="*/ 228 h 1027"/>
                <a:gd name="T32" fmla="*/ 320 w 654"/>
                <a:gd name="T33" fmla="*/ 259 h 1027"/>
                <a:gd name="T34" fmla="*/ 354 w 654"/>
                <a:gd name="T35" fmla="*/ 342 h 1027"/>
                <a:gd name="T36" fmla="*/ 365 w 654"/>
                <a:gd name="T37" fmla="*/ 417 h 1027"/>
                <a:gd name="T38" fmla="*/ 371 w 654"/>
                <a:gd name="T39" fmla="*/ 457 h 1027"/>
                <a:gd name="T40" fmla="*/ 346 w 654"/>
                <a:gd name="T41" fmla="*/ 495 h 1027"/>
                <a:gd name="T42" fmla="*/ 363 w 654"/>
                <a:gd name="T43" fmla="*/ 512 h 1027"/>
                <a:gd name="T44" fmla="*/ 409 w 654"/>
                <a:gd name="T45" fmla="*/ 487 h 1027"/>
                <a:gd name="T46" fmla="*/ 439 w 654"/>
                <a:gd name="T47" fmla="*/ 618 h 1027"/>
                <a:gd name="T48" fmla="*/ 460 w 654"/>
                <a:gd name="T49" fmla="*/ 626 h 1027"/>
                <a:gd name="T50" fmla="*/ 464 w 654"/>
                <a:gd name="T51" fmla="*/ 664 h 1027"/>
                <a:gd name="T52" fmla="*/ 523 w 654"/>
                <a:gd name="T53" fmla="*/ 679 h 1027"/>
                <a:gd name="T54" fmla="*/ 616 w 654"/>
                <a:gd name="T55" fmla="*/ 679 h 1027"/>
                <a:gd name="T56" fmla="*/ 654 w 654"/>
                <a:gd name="T57" fmla="*/ 696 h 1027"/>
                <a:gd name="T58" fmla="*/ 599 w 654"/>
                <a:gd name="T59" fmla="*/ 1027 h 1027"/>
                <a:gd name="T60" fmla="*/ 299 w 654"/>
                <a:gd name="T61" fmla="*/ 972 h 1027"/>
                <a:gd name="T62" fmla="*/ 0 w 654"/>
                <a:gd name="T63" fmla="*/ 909 h 1027"/>
                <a:gd name="T64" fmla="*/ 0 w 654"/>
                <a:gd name="T65" fmla="*/ 909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4" h="1027">
                  <a:moveTo>
                    <a:pt x="0" y="909"/>
                  </a:moveTo>
                  <a:lnTo>
                    <a:pt x="53" y="692"/>
                  </a:lnTo>
                  <a:lnTo>
                    <a:pt x="80" y="633"/>
                  </a:lnTo>
                  <a:lnTo>
                    <a:pt x="57" y="605"/>
                  </a:lnTo>
                  <a:lnTo>
                    <a:pt x="63" y="578"/>
                  </a:lnTo>
                  <a:lnTo>
                    <a:pt x="103" y="542"/>
                  </a:lnTo>
                  <a:lnTo>
                    <a:pt x="168" y="445"/>
                  </a:lnTo>
                  <a:lnTo>
                    <a:pt x="145" y="413"/>
                  </a:lnTo>
                  <a:lnTo>
                    <a:pt x="135" y="388"/>
                  </a:lnTo>
                  <a:lnTo>
                    <a:pt x="139" y="333"/>
                  </a:lnTo>
                  <a:lnTo>
                    <a:pt x="219" y="0"/>
                  </a:lnTo>
                  <a:lnTo>
                    <a:pt x="304" y="19"/>
                  </a:lnTo>
                  <a:lnTo>
                    <a:pt x="276" y="149"/>
                  </a:lnTo>
                  <a:lnTo>
                    <a:pt x="295" y="194"/>
                  </a:lnTo>
                  <a:lnTo>
                    <a:pt x="297" y="223"/>
                  </a:lnTo>
                  <a:lnTo>
                    <a:pt x="287" y="228"/>
                  </a:lnTo>
                  <a:lnTo>
                    <a:pt x="320" y="259"/>
                  </a:lnTo>
                  <a:lnTo>
                    <a:pt x="354" y="342"/>
                  </a:lnTo>
                  <a:lnTo>
                    <a:pt x="365" y="417"/>
                  </a:lnTo>
                  <a:lnTo>
                    <a:pt x="371" y="457"/>
                  </a:lnTo>
                  <a:lnTo>
                    <a:pt x="346" y="495"/>
                  </a:lnTo>
                  <a:lnTo>
                    <a:pt x="363" y="512"/>
                  </a:lnTo>
                  <a:lnTo>
                    <a:pt x="409" y="487"/>
                  </a:lnTo>
                  <a:lnTo>
                    <a:pt x="439" y="618"/>
                  </a:lnTo>
                  <a:lnTo>
                    <a:pt x="460" y="626"/>
                  </a:lnTo>
                  <a:lnTo>
                    <a:pt x="464" y="664"/>
                  </a:lnTo>
                  <a:lnTo>
                    <a:pt x="523" y="679"/>
                  </a:lnTo>
                  <a:lnTo>
                    <a:pt x="616" y="679"/>
                  </a:lnTo>
                  <a:lnTo>
                    <a:pt x="654" y="696"/>
                  </a:lnTo>
                  <a:lnTo>
                    <a:pt x="599" y="1027"/>
                  </a:lnTo>
                  <a:lnTo>
                    <a:pt x="299" y="972"/>
                  </a:lnTo>
                  <a:lnTo>
                    <a:pt x="0" y="909"/>
                  </a:lnTo>
                  <a:lnTo>
                    <a:pt x="0" y="909"/>
                  </a:lnTo>
                  <a:close/>
                </a:path>
              </a:pathLst>
            </a:custGeom>
            <a:solidFill>
              <a:srgbClr val="5699C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9" name="Freeform 1121"/>
            <p:cNvSpPr>
              <a:spLocks/>
            </p:cNvSpPr>
            <p:nvPr/>
          </p:nvSpPr>
          <p:spPr bwMode="auto">
            <a:xfrm>
              <a:off x="2864" y="617"/>
              <a:ext cx="560" cy="346"/>
            </a:xfrm>
            <a:custGeom>
              <a:avLst/>
              <a:gdLst>
                <a:gd name="T0" fmla="*/ 19 w 1118"/>
                <a:gd name="T1" fmla="*/ 175 h 692"/>
                <a:gd name="T2" fmla="*/ 21 w 1118"/>
                <a:gd name="T3" fmla="*/ 204 h 692"/>
                <a:gd name="T4" fmla="*/ 11 w 1118"/>
                <a:gd name="T5" fmla="*/ 209 h 692"/>
                <a:gd name="T6" fmla="*/ 44 w 1118"/>
                <a:gd name="T7" fmla="*/ 240 h 692"/>
                <a:gd name="T8" fmla="*/ 78 w 1118"/>
                <a:gd name="T9" fmla="*/ 323 h 692"/>
                <a:gd name="T10" fmla="*/ 89 w 1118"/>
                <a:gd name="T11" fmla="*/ 398 h 692"/>
                <a:gd name="T12" fmla="*/ 95 w 1118"/>
                <a:gd name="T13" fmla="*/ 438 h 692"/>
                <a:gd name="T14" fmla="*/ 70 w 1118"/>
                <a:gd name="T15" fmla="*/ 476 h 692"/>
                <a:gd name="T16" fmla="*/ 87 w 1118"/>
                <a:gd name="T17" fmla="*/ 493 h 692"/>
                <a:gd name="T18" fmla="*/ 133 w 1118"/>
                <a:gd name="T19" fmla="*/ 468 h 692"/>
                <a:gd name="T20" fmla="*/ 163 w 1118"/>
                <a:gd name="T21" fmla="*/ 599 h 692"/>
                <a:gd name="T22" fmla="*/ 184 w 1118"/>
                <a:gd name="T23" fmla="*/ 607 h 692"/>
                <a:gd name="T24" fmla="*/ 188 w 1118"/>
                <a:gd name="T25" fmla="*/ 645 h 692"/>
                <a:gd name="T26" fmla="*/ 205 w 1118"/>
                <a:gd name="T27" fmla="*/ 662 h 692"/>
                <a:gd name="T28" fmla="*/ 247 w 1118"/>
                <a:gd name="T29" fmla="*/ 660 h 692"/>
                <a:gd name="T30" fmla="*/ 340 w 1118"/>
                <a:gd name="T31" fmla="*/ 660 h 692"/>
                <a:gd name="T32" fmla="*/ 378 w 1118"/>
                <a:gd name="T33" fmla="*/ 677 h 692"/>
                <a:gd name="T34" fmla="*/ 390 w 1118"/>
                <a:gd name="T35" fmla="*/ 609 h 692"/>
                <a:gd name="T36" fmla="*/ 694 w 1118"/>
                <a:gd name="T37" fmla="*/ 654 h 692"/>
                <a:gd name="T38" fmla="*/ 1068 w 1118"/>
                <a:gd name="T39" fmla="*/ 692 h 692"/>
                <a:gd name="T40" fmla="*/ 1080 w 1118"/>
                <a:gd name="T41" fmla="*/ 567 h 692"/>
                <a:gd name="T42" fmla="*/ 1118 w 1118"/>
                <a:gd name="T43" fmla="*/ 162 h 692"/>
                <a:gd name="T44" fmla="*/ 622 w 1118"/>
                <a:gd name="T45" fmla="*/ 105 h 692"/>
                <a:gd name="T46" fmla="*/ 376 w 1118"/>
                <a:gd name="T47" fmla="*/ 67 h 692"/>
                <a:gd name="T48" fmla="*/ 28 w 1118"/>
                <a:gd name="T49" fmla="*/ 0 h 692"/>
                <a:gd name="T50" fmla="*/ 0 w 1118"/>
                <a:gd name="T51" fmla="*/ 130 h 692"/>
                <a:gd name="T52" fmla="*/ 19 w 1118"/>
                <a:gd name="T53" fmla="*/ 175 h 692"/>
                <a:gd name="T54" fmla="*/ 19 w 1118"/>
                <a:gd name="T55" fmla="*/ 17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8" h="692">
                  <a:moveTo>
                    <a:pt x="19" y="175"/>
                  </a:moveTo>
                  <a:lnTo>
                    <a:pt x="21" y="204"/>
                  </a:lnTo>
                  <a:lnTo>
                    <a:pt x="11" y="209"/>
                  </a:lnTo>
                  <a:lnTo>
                    <a:pt x="44" y="240"/>
                  </a:lnTo>
                  <a:lnTo>
                    <a:pt x="78" y="323"/>
                  </a:lnTo>
                  <a:lnTo>
                    <a:pt x="89" y="398"/>
                  </a:lnTo>
                  <a:lnTo>
                    <a:pt x="95" y="438"/>
                  </a:lnTo>
                  <a:lnTo>
                    <a:pt x="70" y="476"/>
                  </a:lnTo>
                  <a:lnTo>
                    <a:pt x="87" y="493"/>
                  </a:lnTo>
                  <a:lnTo>
                    <a:pt x="133" y="468"/>
                  </a:lnTo>
                  <a:lnTo>
                    <a:pt x="163" y="599"/>
                  </a:lnTo>
                  <a:lnTo>
                    <a:pt x="184" y="607"/>
                  </a:lnTo>
                  <a:lnTo>
                    <a:pt x="188" y="645"/>
                  </a:lnTo>
                  <a:lnTo>
                    <a:pt x="205" y="662"/>
                  </a:lnTo>
                  <a:lnTo>
                    <a:pt x="247" y="660"/>
                  </a:lnTo>
                  <a:lnTo>
                    <a:pt x="340" y="660"/>
                  </a:lnTo>
                  <a:lnTo>
                    <a:pt x="378" y="677"/>
                  </a:lnTo>
                  <a:lnTo>
                    <a:pt x="390" y="609"/>
                  </a:lnTo>
                  <a:lnTo>
                    <a:pt x="694" y="654"/>
                  </a:lnTo>
                  <a:lnTo>
                    <a:pt x="1068" y="692"/>
                  </a:lnTo>
                  <a:lnTo>
                    <a:pt x="1080" y="567"/>
                  </a:lnTo>
                  <a:lnTo>
                    <a:pt x="1118" y="162"/>
                  </a:lnTo>
                  <a:lnTo>
                    <a:pt x="622" y="105"/>
                  </a:lnTo>
                  <a:lnTo>
                    <a:pt x="376" y="67"/>
                  </a:lnTo>
                  <a:lnTo>
                    <a:pt x="28" y="0"/>
                  </a:lnTo>
                  <a:lnTo>
                    <a:pt x="0" y="130"/>
                  </a:lnTo>
                  <a:lnTo>
                    <a:pt x="19" y="175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40" name="Freeform 1122"/>
            <p:cNvSpPr>
              <a:spLocks/>
            </p:cNvSpPr>
            <p:nvPr/>
          </p:nvSpPr>
          <p:spPr bwMode="auto">
            <a:xfrm>
              <a:off x="2706" y="1426"/>
              <a:ext cx="372" cy="419"/>
            </a:xfrm>
            <a:custGeom>
              <a:avLst/>
              <a:gdLst>
                <a:gd name="T0" fmla="*/ 48 w 746"/>
                <a:gd name="T1" fmla="*/ 534 h 840"/>
                <a:gd name="T2" fmla="*/ 29 w 746"/>
                <a:gd name="T3" fmla="*/ 504 h 840"/>
                <a:gd name="T4" fmla="*/ 38 w 746"/>
                <a:gd name="T5" fmla="*/ 456 h 840"/>
                <a:gd name="T6" fmla="*/ 88 w 746"/>
                <a:gd name="T7" fmla="*/ 378 h 840"/>
                <a:gd name="T8" fmla="*/ 124 w 746"/>
                <a:gd name="T9" fmla="*/ 355 h 840"/>
                <a:gd name="T10" fmla="*/ 103 w 746"/>
                <a:gd name="T11" fmla="*/ 327 h 840"/>
                <a:gd name="T12" fmla="*/ 90 w 746"/>
                <a:gd name="T13" fmla="*/ 251 h 840"/>
                <a:gd name="T14" fmla="*/ 105 w 746"/>
                <a:gd name="T15" fmla="*/ 108 h 840"/>
                <a:gd name="T16" fmla="*/ 130 w 746"/>
                <a:gd name="T17" fmla="*/ 101 h 840"/>
                <a:gd name="T18" fmla="*/ 172 w 746"/>
                <a:gd name="T19" fmla="*/ 125 h 840"/>
                <a:gd name="T20" fmla="*/ 208 w 746"/>
                <a:gd name="T21" fmla="*/ 0 h 840"/>
                <a:gd name="T22" fmla="*/ 746 w 746"/>
                <a:gd name="T23" fmla="*/ 89 h 840"/>
                <a:gd name="T24" fmla="*/ 634 w 746"/>
                <a:gd name="T25" fmla="*/ 840 h 840"/>
                <a:gd name="T26" fmla="*/ 468 w 746"/>
                <a:gd name="T27" fmla="*/ 817 h 840"/>
                <a:gd name="T28" fmla="*/ 366 w 746"/>
                <a:gd name="T29" fmla="*/ 789 h 840"/>
                <a:gd name="T30" fmla="*/ 154 w 746"/>
                <a:gd name="T31" fmla="*/ 705 h 840"/>
                <a:gd name="T32" fmla="*/ 0 w 746"/>
                <a:gd name="T33" fmla="*/ 576 h 840"/>
                <a:gd name="T34" fmla="*/ 48 w 746"/>
                <a:gd name="T35" fmla="*/ 534 h 840"/>
                <a:gd name="T36" fmla="*/ 48 w 746"/>
                <a:gd name="T37" fmla="*/ 534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6" h="840">
                  <a:moveTo>
                    <a:pt x="48" y="534"/>
                  </a:moveTo>
                  <a:lnTo>
                    <a:pt x="29" y="504"/>
                  </a:lnTo>
                  <a:lnTo>
                    <a:pt x="38" y="456"/>
                  </a:lnTo>
                  <a:lnTo>
                    <a:pt x="88" y="378"/>
                  </a:lnTo>
                  <a:lnTo>
                    <a:pt x="124" y="355"/>
                  </a:lnTo>
                  <a:lnTo>
                    <a:pt x="103" y="327"/>
                  </a:lnTo>
                  <a:lnTo>
                    <a:pt x="90" y="251"/>
                  </a:lnTo>
                  <a:lnTo>
                    <a:pt x="105" y="108"/>
                  </a:lnTo>
                  <a:lnTo>
                    <a:pt x="130" y="101"/>
                  </a:lnTo>
                  <a:lnTo>
                    <a:pt x="172" y="125"/>
                  </a:lnTo>
                  <a:lnTo>
                    <a:pt x="208" y="0"/>
                  </a:lnTo>
                  <a:lnTo>
                    <a:pt x="746" y="89"/>
                  </a:lnTo>
                  <a:lnTo>
                    <a:pt x="634" y="840"/>
                  </a:lnTo>
                  <a:lnTo>
                    <a:pt x="468" y="817"/>
                  </a:lnTo>
                  <a:lnTo>
                    <a:pt x="366" y="789"/>
                  </a:lnTo>
                  <a:lnTo>
                    <a:pt x="154" y="705"/>
                  </a:lnTo>
                  <a:lnTo>
                    <a:pt x="0" y="576"/>
                  </a:lnTo>
                  <a:lnTo>
                    <a:pt x="48" y="534"/>
                  </a:lnTo>
                  <a:lnTo>
                    <a:pt x="48" y="53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41" name="Freeform 1123"/>
            <p:cNvSpPr>
              <a:spLocks/>
            </p:cNvSpPr>
            <p:nvPr/>
          </p:nvSpPr>
          <p:spPr bwMode="auto">
            <a:xfrm>
              <a:off x="3014" y="922"/>
              <a:ext cx="385" cy="309"/>
            </a:xfrm>
            <a:custGeom>
              <a:avLst/>
              <a:gdLst>
                <a:gd name="T0" fmla="*/ 0 w 770"/>
                <a:gd name="T1" fmla="*/ 530 h 619"/>
                <a:gd name="T2" fmla="*/ 92 w 770"/>
                <a:gd name="T3" fmla="*/ 0 h 619"/>
                <a:gd name="T4" fmla="*/ 396 w 770"/>
                <a:gd name="T5" fmla="*/ 45 h 619"/>
                <a:gd name="T6" fmla="*/ 770 w 770"/>
                <a:gd name="T7" fmla="*/ 83 h 619"/>
                <a:gd name="T8" fmla="*/ 744 w 770"/>
                <a:gd name="T9" fmla="*/ 351 h 619"/>
                <a:gd name="T10" fmla="*/ 719 w 770"/>
                <a:gd name="T11" fmla="*/ 619 h 619"/>
                <a:gd name="T12" fmla="*/ 208 w 770"/>
                <a:gd name="T13" fmla="*/ 562 h 619"/>
                <a:gd name="T14" fmla="*/ 0 w 770"/>
                <a:gd name="T15" fmla="*/ 530 h 619"/>
                <a:gd name="T16" fmla="*/ 0 w 770"/>
                <a:gd name="T17" fmla="*/ 53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0" h="619">
                  <a:moveTo>
                    <a:pt x="0" y="530"/>
                  </a:moveTo>
                  <a:lnTo>
                    <a:pt x="92" y="0"/>
                  </a:lnTo>
                  <a:lnTo>
                    <a:pt x="396" y="45"/>
                  </a:lnTo>
                  <a:lnTo>
                    <a:pt x="770" y="83"/>
                  </a:lnTo>
                  <a:lnTo>
                    <a:pt x="744" y="351"/>
                  </a:lnTo>
                  <a:lnTo>
                    <a:pt x="719" y="619"/>
                  </a:lnTo>
                  <a:lnTo>
                    <a:pt x="208" y="562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42" name="Freeform 1124"/>
            <p:cNvSpPr>
              <a:spLocks/>
            </p:cNvSpPr>
            <p:nvPr/>
          </p:nvSpPr>
          <p:spPr bwMode="auto">
            <a:xfrm>
              <a:off x="3078" y="1202"/>
              <a:ext cx="398" cy="307"/>
            </a:xfrm>
            <a:custGeom>
              <a:avLst/>
              <a:gdLst>
                <a:gd name="T0" fmla="*/ 80 w 796"/>
                <a:gd name="T1" fmla="*/ 0 h 612"/>
                <a:gd name="T2" fmla="*/ 591 w 796"/>
                <a:gd name="T3" fmla="*/ 57 h 612"/>
                <a:gd name="T4" fmla="*/ 796 w 796"/>
                <a:gd name="T5" fmla="*/ 74 h 612"/>
                <a:gd name="T6" fmla="*/ 789 w 796"/>
                <a:gd name="T7" fmla="*/ 207 h 612"/>
                <a:gd name="T8" fmla="*/ 760 w 796"/>
                <a:gd name="T9" fmla="*/ 612 h 612"/>
                <a:gd name="T10" fmla="*/ 656 w 796"/>
                <a:gd name="T11" fmla="*/ 605 h 612"/>
                <a:gd name="T12" fmla="*/ 331 w 796"/>
                <a:gd name="T13" fmla="*/ 576 h 612"/>
                <a:gd name="T14" fmla="*/ 0 w 796"/>
                <a:gd name="T15" fmla="*/ 534 h 612"/>
                <a:gd name="T16" fmla="*/ 80 w 796"/>
                <a:gd name="T17" fmla="*/ 0 h 612"/>
                <a:gd name="T18" fmla="*/ 80 w 796"/>
                <a:gd name="T1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612">
                  <a:moveTo>
                    <a:pt x="80" y="0"/>
                  </a:moveTo>
                  <a:lnTo>
                    <a:pt x="591" y="57"/>
                  </a:lnTo>
                  <a:lnTo>
                    <a:pt x="796" y="74"/>
                  </a:lnTo>
                  <a:lnTo>
                    <a:pt x="789" y="207"/>
                  </a:lnTo>
                  <a:lnTo>
                    <a:pt x="760" y="612"/>
                  </a:lnTo>
                  <a:lnTo>
                    <a:pt x="656" y="605"/>
                  </a:lnTo>
                  <a:lnTo>
                    <a:pt x="331" y="576"/>
                  </a:lnTo>
                  <a:lnTo>
                    <a:pt x="0" y="534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7E7F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43" name="Freeform 1125"/>
            <p:cNvSpPr>
              <a:spLocks/>
            </p:cNvSpPr>
            <p:nvPr/>
          </p:nvSpPr>
          <p:spPr bwMode="auto">
            <a:xfrm>
              <a:off x="3020" y="1470"/>
              <a:ext cx="385" cy="381"/>
            </a:xfrm>
            <a:custGeom>
              <a:avLst/>
              <a:gdLst>
                <a:gd name="T0" fmla="*/ 97 w 768"/>
                <a:gd name="T1" fmla="*/ 764 h 764"/>
                <a:gd name="T2" fmla="*/ 106 w 768"/>
                <a:gd name="T3" fmla="*/ 707 h 764"/>
                <a:gd name="T4" fmla="*/ 298 w 768"/>
                <a:gd name="T5" fmla="*/ 732 h 764"/>
                <a:gd name="T6" fmla="*/ 290 w 768"/>
                <a:gd name="T7" fmla="*/ 704 h 764"/>
                <a:gd name="T8" fmla="*/ 705 w 768"/>
                <a:gd name="T9" fmla="*/ 742 h 764"/>
                <a:gd name="T10" fmla="*/ 768 w 768"/>
                <a:gd name="T11" fmla="*/ 71 h 764"/>
                <a:gd name="T12" fmla="*/ 443 w 768"/>
                <a:gd name="T13" fmla="*/ 42 h 764"/>
                <a:gd name="T14" fmla="*/ 112 w 768"/>
                <a:gd name="T15" fmla="*/ 0 h 764"/>
                <a:gd name="T16" fmla="*/ 0 w 768"/>
                <a:gd name="T17" fmla="*/ 751 h 764"/>
                <a:gd name="T18" fmla="*/ 97 w 768"/>
                <a:gd name="T19" fmla="*/ 764 h 764"/>
                <a:gd name="T20" fmla="*/ 97 w 768"/>
                <a:gd name="T21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764">
                  <a:moveTo>
                    <a:pt x="97" y="764"/>
                  </a:moveTo>
                  <a:lnTo>
                    <a:pt x="106" y="707"/>
                  </a:lnTo>
                  <a:lnTo>
                    <a:pt x="298" y="732"/>
                  </a:lnTo>
                  <a:lnTo>
                    <a:pt x="290" y="704"/>
                  </a:lnTo>
                  <a:lnTo>
                    <a:pt x="705" y="742"/>
                  </a:lnTo>
                  <a:lnTo>
                    <a:pt x="768" y="71"/>
                  </a:lnTo>
                  <a:lnTo>
                    <a:pt x="443" y="42"/>
                  </a:lnTo>
                  <a:lnTo>
                    <a:pt x="112" y="0"/>
                  </a:lnTo>
                  <a:lnTo>
                    <a:pt x="0" y="751"/>
                  </a:lnTo>
                  <a:lnTo>
                    <a:pt x="97" y="764"/>
                  </a:lnTo>
                  <a:lnTo>
                    <a:pt x="97" y="764"/>
                  </a:lnTo>
                  <a:close/>
                </a:path>
              </a:pathLst>
            </a:custGeom>
            <a:solidFill>
              <a:srgbClr val="5699C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44" name="Freeform 1126"/>
            <p:cNvSpPr>
              <a:spLocks/>
            </p:cNvSpPr>
            <p:nvPr/>
          </p:nvSpPr>
          <p:spPr bwMode="auto">
            <a:xfrm>
              <a:off x="3167" y="1539"/>
              <a:ext cx="762" cy="720"/>
            </a:xfrm>
            <a:custGeom>
              <a:avLst/>
              <a:gdLst>
                <a:gd name="T0" fmla="*/ 0 w 1527"/>
                <a:gd name="T1" fmla="*/ 563 h 1439"/>
                <a:gd name="T2" fmla="*/ 415 w 1527"/>
                <a:gd name="T3" fmla="*/ 601 h 1439"/>
                <a:gd name="T4" fmla="*/ 472 w 1527"/>
                <a:gd name="T5" fmla="*/ 0 h 1439"/>
                <a:gd name="T6" fmla="*/ 803 w 1527"/>
                <a:gd name="T7" fmla="*/ 19 h 1439"/>
                <a:gd name="T8" fmla="*/ 791 w 1527"/>
                <a:gd name="T9" fmla="*/ 277 h 1439"/>
                <a:gd name="T10" fmla="*/ 824 w 1527"/>
                <a:gd name="T11" fmla="*/ 304 h 1439"/>
                <a:gd name="T12" fmla="*/ 854 w 1527"/>
                <a:gd name="T13" fmla="*/ 304 h 1439"/>
                <a:gd name="T14" fmla="*/ 879 w 1527"/>
                <a:gd name="T15" fmla="*/ 329 h 1439"/>
                <a:gd name="T16" fmla="*/ 928 w 1527"/>
                <a:gd name="T17" fmla="*/ 340 h 1439"/>
                <a:gd name="T18" fmla="*/ 1029 w 1527"/>
                <a:gd name="T19" fmla="*/ 384 h 1439"/>
                <a:gd name="T20" fmla="*/ 1046 w 1527"/>
                <a:gd name="T21" fmla="*/ 365 h 1439"/>
                <a:gd name="T22" fmla="*/ 1111 w 1527"/>
                <a:gd name="T23" fmla="*/ 403 h 1439"/>
                <a:gd name="T24" fmla="*/ 1196 w 1527"/>
                <a:gd name="T25" fmla="*/ 401 h 1439"/>
                <a:gd name="T26" fmla="*/ 1255 w 1527"/>
                <a:gd name="T27" fmla="*/ 384 h 1439"/>
                <a:gd name="T28" fmla="*/ 1337 w 1527"/>
                <a:gd name="T29" fmla="*/ 369 h 1439"/>
                <a:gd name="T30" fmla="*/ 1411 w 1527"/>
                <a:gd name="T31" fmla="*/ 409 h 1439"/>
                <a:gd name="T32" fmla="*/ 1423 w 1527"/>
                <a:gd name="T33" fmla="*/ 422 h 1439"/>
                <a:gd name="T34" fmla="*/ 1463 w 1527"/>
                <a:gd name="T35" fmla="*/ 422 h 1439"/>
                <a:gd name="T36" fmla="*/ 1470 w 1527"/>
                <a:gd name="T37" fmla="*/ 635 h 1439"/>
                <a:gd name="T38" fmla="*/ 1527 w 1527"/>
                <a:gd name="T39" fmla="*/ 739 h 1439"/>
                <a:gd name="T40" fmla="*/ 1506 w 1527"/>
                <a:gd name="T41" fmla="*/ 821 h 1439"/>
                <a:gd name="T42" fmla="*/ 1510 w 1527"/>
                <a:gd name="T43" fmla="*/ 889 h 1439"/>
                <a:gd name="T44" fmla="*/ 1485 w 1527"/>
                <a:gd name="T45" fmla="*/ 924 h 1439"/>
                <a:gd name="T46" fmla="*/ 1495 w 1527"/>
                <a:gd name="T47" fmla="*/ 935 h 1439"/>
                <a:gd name="T48" fmla="*/ 1432 w 1527"/>
                <a:gd name="T49" fmla="*/ 954 h 1439"/>
                <a:gd name="T50" fmla="*/ 1383 w 1527"/>
                <a:gd name="T51" fmla="*/ 960 h 1439"/>
                <a:gd name="T52" fmla="*/ 1392 w 1527"/>
                <a:gd name="T53" fmla="*/ 924 h 1439"/>
                <a:gd name="T54" fmla="*/ 1366 w 1527"/>
                <a:gd name="T55" fmla="*/ 945 h 1439"/>
                <a:gd name="T56" fmla="*/ 1367 w 1527"/>
                <a:gd name="T57" fmla="*/ 986 h 1439"/>
                <a:gd name="T58" fmla="*/ 1333 w 1527"/>
                <a:gd name="T59" fmla="*/ 1030 h 1439"/>
                <a:gd name="T60" fmla="*/ 1153 w 1527"/>
                <a:gd name="T61" fmla="*/ 1121 h 1439"/>
                <a:gd name="T62" fmla="*/ 1096 w 1527"/>
                <a:gd name="T63" fmla="*/ 1180 h 1439"/>
                <a:gd name="T64" fmla="*/ 1042 w 1527"/>
                <a:gd name="T65" fmla="*/ 1308 h 1439"/>
                <a:gd name="T66" fmla="*/ 1086 w 1527"/>
                <a:gd name="T67" fmla="*/ 1439 h 1439"/>
                <a:gd name="T68" fmla="*/ 1044 w 1527"/>
                <a:gd name="T69" fmla="*/ 1439 h 1439"/>
                <a:gd name="T70" fmla="*/ 848 w 1527"/>
                <a:gd name="T71" fmla="*/ 1370 h 1439"/>
                <a:gd name="T72" fmla="*/ 827 w 1527"/>
                <a:gd name="T73" fmla="*/ 1313 h 1439"/>
                <a:gd name="T74" fmla="*/ 807 w 1527"/>
                <a:gd name="T75" fmla="*/ 1289 h 1439"/>
                <a:gd name="T76" fmla="*/ 801 w 1527"/>
                <a:gd name="T77" fmla="*/ 1213 h 1439"/>
                <a:gd name="T78" fmla="*/ 763 w 1527"/>
                <a:gd name="T79" fmla="*/ 1186 h 1439"/>
                <a:gd name="T80" fmla="*/ 658 w 1527"/>
                <a:gd name="T81" fmla="*/ 984 h 1439"/>
                <a:gd name="T82" fmla="*/ 607 w 1527"/>
                <a:gd name="T83" fmla="*/ 946 h 1439"/>
                <a:gd name="T84" fmla="*/ 592 w 1527"/>
                <a:gd name="T85" fmla="*/ 914 h 1439"/>
                <a:gd name="T86" fmla="*/ 438 w 1527"/>
                <a:gd name="T87" fmla="*/ 907 h 1439"/>
                <a:gd name="T88" fmla="*/ 356 w 1527"/>
                <a:gd name="T89" fmla="*/ 1002 h 1439"/>
                <a:gd name="T90" fmla="*/ 217 w 1527"/>
                <a:gd name="T91" fmla="*/ 903 h 1439"/>
                <a:gd name="T92" fmla="*/ 175 w 1527"/>
                <a:gd name="T93" fmla="*/ 766 h 1439"/>
                <a:gd name="T94" fmla="*/ 42 w 1527"/>
                <a:gd name="T95" fmla="*/ 639 h 1439"/>
                <a:gd name="T96" fmla="*/ 27 w 1527"/>
                <a:gd name="T97" fmla="*/ 597 h 1439"/>
                <a:gd name="T98" fmla="*/ 8 w 1527"/>
                <a:gd name="T99" fmla="*/ 591 h 1439"/>
                <a:gd name="T100" fmla="*/ 0 w 1527"/>
                <a:gd name="T101" fmla="*/ 563 h 1439"/>
                <a:gd name="T102" fmla="*/ 0 w 1527"/>
                <a:gd name="T103" fmla="*/ 563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7" h="1439">
                  <a:moveTo>
                    <a:pt x="0" y="563"/>
                  </a:moveTo>
                  <a:lnTo>
                    <a:pt x="415" y="601"/>
                  </a:lnTo>
                  <a:lnTo>
                    <a:pt x="472" y="0"/>
                  </a:lnTo>
                  <a:lnTo>
                    <a:pt x="803" y="19"/>
                  </a:lnTo>
                  <a:lnTo>
                    <a:pt x="791" y="277"/>
                  </a:lnTo>
                  <a:lnTo>
                    <a:pt x="824" y="304"/>
                  </a:lnTo>
                  <a:lnTo>
                    <a:pt x="854" y="304"/>
                  </a:lnTo>
                  <a:lnTo>
                    <a:pt x="879" y="329"/>
                  </a:lnTo>
                  <a:lnTo>
                    <a:pt x="928" y="340"/>
                  </a:lnTo>
                  <a:lnTo>
                    <a:pt x="1029" y="384"/>
                  </a:lnTo>
                  <a:lnTo>
                    <a:pt x="1046" y="365"/>
                  </a:lnTo>
                  <a:lnTo>
                    <a:pt x="1111" y="403"/>
                  </a:lnTo>
                  <a:lnTo>
                    <a:pt x="1196" y="401"/>
                  </a:lnTo>
                  <a:lnTo>
                    <a:pt x="1255" y="384"/>
                  </a:lnTo>
                  <a:lnTo>
                    <a:pt x="1337" y="369"/>
                  </a:lnTo>
                  <a:lnTo>
                    <a:pt x="1411" y="409"/>
                  </a:lnTo>
                  <a:lnTo>
                    <a:pt x="1423" y="422"/>
                  </a:lnTo>
                  <a:lnTo>
                    <a:pt x="1463" y="422"/>
                  </a:lnTo>
                  <a:lnTo>
                    <a:pt x="1470" y="635"/>
                  </a:lnTo>
                  <a:lnTo>
                    <a:pt x="1527" y="739"/>
                  </a:lnTo>
                  <a:lnTo>
                    <a:pt x="1506" y="821"/>
                  </a:lnTo>
                  <a:lnTo>
                    <a:pt x="1510" y="889"/>
                  </a:lnTo>
                  <a:lnTo>
                    <a:pt x="1485" y="924"/>
                  </a:lnTo>
                  <a:lnTo>
                    <a:pt x="1495" y="935"/>
                  </a:lnTo>
                  <a:lnTo>
                    <a:pt x="1432" y="954"/>
                  </a:lnTo>
                  <a:lnTo>
                    <a:pt x="1383" y="960"/>
                  </a:lnTo>
                  <a:lnTo>
                    <a:pt x="1392" y="924"/>
                  </a:lnTo>
                  <a:lnTo>
                    <a:pt x="1366" y="945"/>
                  </a:lnTo>
                  <a:lnTo>
                    <a:pt x="1367" y="986"/>
                  </a:lnTo>
                  <a:lnTo>
                    <a:pt x="1333" y="1030"/>
                  </a:lnTo>
                  <a:lnTo>
                    <a:pt x="1153" y="1121"/>
                  </a:lnTo>
                  <a:lnTo>
                    <a:pt x="1096" y="1180"/>
                  </a:lnTo>
                  <a:lnTo>
                    <a:pt x="1042" y="1308"/>
                  </a:lnTo>
                  <a:lnTo>
                    <a:pt x="1086" y="1439"/>
                  </a:lnTo>
                  <a:lnTo>
                    <a:pt x="1044" y="1439"/>
                  </a:lnTo>
                  <a:lnTo>
                    <a:pt x="848" y="1370"/>
                  </a:lnTo>
                  <a:lnTo>
                    <a:pt x="827" y="1313"/>
                  </a:lnTo>
                  <a:lnTo>
                    <a:pt x="807" y="1289"/>
                  </a:lnTo>
                  <a:lnTo>
                    <a:pt x="801" y="1213"/>
                  </a:lnTo>
                  <a:lnTo>
                    <a:pt x="763" y="1186"/>
                  </a:lnTo>
                  <a:lnTo>
                    <a:pt x="658" y="984"/>
                  </a:lnTo>
                  <a:lnTo>
                    <a:pt x="607" y="946"/>
                  </a:lnTo>
                  <a:lnTo>
                    <a:pt x="592" y="914"/>
                  </a:lnTo>
                  <a:lnTo>
                    <a:pt x="438" y="907"/>
                  </a:lnTo>
                  <a:lnTo>
                    <a:pt x="356" y="1002"/>
                  </a:lnTo>
                  <a:lnTo>
                    <a:pt x="217" y="903"/>
                  </a:lnTo>
                  <a:lnTo>
                    <a:pt x="175" y="766"/>
                  </a:lnTo>
                  <a:lnTo>
                    <a:pt x="42" y="639"/>
                  </a:lnTo>
                  <a:lnTo>
                    <a:pt x="27" y="597"/>
                  </a:lnTo>
                  <a:lnTo>
                    <a:pt x="8" y="591"/>
                  </a:lnTo>
                  <a:lnTo>
                    <a:pt x="0" y="563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45" name="Freeform 1127"/>
            <p:cNvSpPr>
              <a:spLocks/>
            </p:cNvSpPr>
            <p:nvPr/>
          </p:nvSpPr>
          <p:spPr bwMode="auto">
            <a:xfrm>
              <a:off x="3403" y="698"/>
              <a:ext cx="361" cy="219"/>
            </a:xfrm>
            <a:custGeom>
              <a:avLst/>
              <a:gdLst>
                <a:gd name="T0" fmla="*/ 38 w 718"/>
                <a:gd name="T1" fmla="*/ 0 h 441"/>
                <a:gd name="T2" fmla="*/ 663 w 718"/>
                <a:gd name="T3" fmla="*/ 32 h 441"/>
                <a:gd name="T4" fmla="*/ 667 w 718"/>
                <a:gd name="T5" fmla="*/ 142 h 441"/>
                <a:gd name="T6" fmla="*/ 696 w 718"/>
                <a:gd name="T7" fmla="*/ 234 h 441"/>
                <a:gd name="T8" fmla="*/ 699 w 718"/>
                <a:gd name="T9" fmla="*/ 348 h 441"/>
                <a:gd name="T10" fmla="*/ 718 w 718"/>
                <a:gd name="T11" fmla="*/ 441 h 441"/>
                <a:gd name="T12" fmla="*/ 340 w 718"/>
                <a:gd name="T13" fmla="*/ 429 h 441"/>
                <a:gd name="T14" fmla="*/ 0 w 718"/>
                <a:gd name="T15" fmla="*/ 405 h 441"/>
                <a:gd name="T16" fmla="*/ 38 w 718"/>
                <a:gd name="T17" fmla="*/ 0 h 441"/>
                <a:gd name="T18" fmla="*/ 38 w 718"/>
                <a:gd name="T1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8" h="441">
                  <a:moveTo>
                    <a:pt x="38" y="0"/>
                  </a:moveTo>
                  <a:lnTo>
                    <a:pt x="663" y="32"/>
                  </a:lnTo>
                  <a:lnTo>
                    <a:pt x="667" y="142"/>
                  </a:lnTo>
                  <a:lnTo>
                    <a:pt x="696" y="234"/>
                  </a:lnTo>
                  <a:lnTo>
                    <a:pt x="699" y="348"/>
                  </a:lnTo>
                  <a:lnTo>
                    <a:pt x="718" y="441"/>
                  </a:lnTo>
                  <a:lnTo>
                    <a:pt x="340" y="429"/>
                  </a:lnTo>
                  <a:lnTo>
                    <a:pt x="0" y="405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46" name="Freeform 1128"/>
            <p:cNvSpPr>
              <a:spLocks/>
            </p:cNvSpPr>
            <p:nvPr/>
          </p:nvSpPr>
          <p:spPr bwMode="auto">
            <a:xfrm>
              <a:off x="3384" y="899"/>
              <a:ext cx="385" cy="251"/>
            </a:xfrm>
            <a:custGeom>
              <a:avLst/>
              <a:gdLst>
                <a:gd name="T0" fmla="*/ 38 w 768"/>
                <a:gd name="T1" fmla="*/ 0 h 502"/>
                <a:gd name="T2" fmla="*/ 378 w 768"/>
                <a:gd name="T3" fmla="*/ 24 h 502"/>
                <a:gd name="T4" fmla="*/ 756 w 768"/>
                <a:gd name="T5" fmla="*/ 36 h 502"/>
                <a:gd name="T6" fmla="*/ 732 w 768"/>
                <a:gd name="T7" fmla="*/ 83 h 502"/>
                <a:gd name="T8" fmla="*/ 768 w 768"/>
                <a:gd name="T9" fmla="*/ 118 h 502"/>
                <a:gd name="T10" fmla="*/ 766 w 768"/>
                <a:gd name="T11" fmla="*/ 365 h 502"/>
                <a:gd name="T12" fmla="*/ 751 w 768"/>
                <a:gd name="T13" fmla="*/ 363 h 502"/>
                <a:gd name="T14" fmla="*/ 753 w 768"/>
                <a:gd name="T15" fmla="*/ 395 h 502"/>
                <a:gd name="T16" fmla="*/ 764 w 768"/>
                <a:gd name="T17" fmla="*/ 420 h 502"/>
                <a:gd name="T18" fmla="*/ 756 w 768"/>
                <a:gd name="T19" fmla="*/ 443 h 502"/>
                <a:gd name="T20" fmla="*/ 764 w 768"/>
                <a:gd name="T21" fmla="*/ 502 h 502"/>
                <a:gd name="T22" fmla="*/ 747 w 768"/>
                <a:gd name="T23" fmla="*/ 496 h 502"/>
                <a:gd name="T24" fmla="*/ 728 w 768"/>
                <a:gd name="T25" fmla="*/ 473 h 502"/>
                <a:gd name="T26" fmla="*/ 659 w 768"/>
                <a:gd name="T27" fmla="*/ 450 h 502"/>
                <a:gd name="T28" fmla="*/ 593 w 768"/>
                <a:gd name="T29" fmla="*/ 454 h 502"/>
                <a:gd name="T30" fmla="*/ 555 w 768"/>
                <a:gd name="T31" fmla="*/ 426 h 502"/>
                <a:gd name="T32" fmla="*/ 0 w 768"/>
                <a:gd name="T33" fmla="*/ 393 h 502"/>
                <a:gd name="T34" fmla="*/ 38 w 768"/>
                <a:gd name="T35" fmla="*/ 0 h 502"/>
                <a:gd name="T36" fmla="*/ 38 w 768"/>
                <a:gd name="T3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" h="502">
                  <a:moveTo>
                    <a:pt x="38" y="0"/>
                  </a:moveTo>
                  <a:lnTo>
                    <a:pt x="378" y="24"/>
                  </a:lnTo>
                  <a:lnTo>
                    <a:pt x="756" y="36"/>
                  </a:lnTo>
                  <a:lnTo>
                    <a:pt x="732" y="83"/>
                  </a:lnTo>
                  <a:lnTo>
                    <a:pt x="768" y="118"/>
                  </a:lnTo>
                  <a:lnTo>
                    <a:pt x="766" y="365"/>
                  </a:lnTo>
                  <a:lnTo>
                    <a:pt x="751" y="363"/>
                  </a:lnTo>
                  <a:lnTo>
                    <a:pt x="753" y="395"/>
                  </a:lnTo>
                  <a:lnTo>
                    <a:pt x="764" y="420"/>
                  </a:lnTo>
                  <a:lnTo>
                    <a:pt x="756" y="443"/>
                  </a:lnTo>
                  <a:lnTo>
                    <a:pt x="764" y="502"/>
                  </a:lnTo>
                  <a:lnTo>
                    <a:pt x="747" y="496"/>
                  </a:lnTo>
                  <a:lnTo>
                    <a:pt x="728" y="473"/>
                  </a:lnTo>
                  <a:lnTo>
                    <a:pt x="659" y="450"/>
                  </a:lnTo>
                  <a:lnTo>
                    <a:pt x="593" y="454"/>
                  </a:lnTo>
                  <a:lnTo>
                    <a:pt x="555" y="426"/>
                  </a:lnTo>
                  <a:lnTo>
                    <a:pt x="0" y="39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47" name="Freeform 1129"/>
            <p:cNvSpPr>
              <a:spLocks/>
            </p:cNvSpPr>
            <p:nvPr/>
          </p:nvSpPr>
          <p:spPr bwMode="auto">
            <a:xfrm>
              <a:off x="3373" y="1096"/>
              <a:ext cx="450" cy="221"/>
            </a:xfrm>
            <a:custGeom>
              <a:avLst/>
              <a:gdLst>
                <a:gd name="T0" fmla="*/ 25 w 901"/>
                <a:gd name="T1" fmla="*/ 0 h 439"/>
                <a:gd name="T2" fmla="*/ 580 w 901"/>
                <a:gd name="T3" fmla="*/ 33 h 439"/>
                <a:gd name="T4" fmla="*/ 618 w 901"/>
                <a:gd name="T5" fmla="*/ 61 h 439"/>
                <a:gd name="T6" fmla="*/ 684 w 901"/>
                <a:gd name="T7" fmla="*/ 57 h 439"/>
                <a:gd name="T8" fmla="*/ 753 w 901"/>
                <a:gd name="T9" fmla="*/ 80 h 439"/>
                <a:gd name="T10" fmla="*/ 772 w 901"/>
                <a:gd name="T11" fmla="*/ 103 h 439"/>
                <a:gd name="T12" fmla="*/ 789 w 901"/>
                <a:gd name="T13" fmla="*/ 109 h 439"/>
                <a:gd name="T14" fmla="*/ 819 w 901"/>
                <a:gd name="T15" fmla="*/ 192 h 439"/>
                <a:gd name="T16" fmla="*/ 819 w 901"/>
                <a:gd name="T17" fmla="*/ 217 h 439"/>
                <a:gd name="T18" fmla="*/ 840 w 901"/>
                <a:gd name="T19" fmla="*/ 257 h 439"/>
                <a:gd name="T20" fmla="*/ 850 w 901"/>
                <a:gd name="T21" fmla="*/ 320 h 439"/>
                <a:gd name="T22" fmla="*/ 844 w 901"/>
                <a:gd name="T23" fmla="*/ 339 h 439"/>
                <a:gd name="T24" fmla="*/ 857 w 901"/>
                <a:gd name="T25" fmla="*/ 359 h 439"/>
                <a:gd name="T26" fmla="*/ 901 w 901"/>
                <a:gd name="T27" fmla="*/ 439 h 439"/>
                <a:gd name="T28" fmla="*/ 500 w 901"/>
                <a:gd name="T29" fmla="*/ 435 h 439"/>
                <a:gd name="T30" fmla="*/ 198 w 901"/>
                <a:gd name="T31" fmla="*/ 418 h 439"/>
                <a:gd name="T32" fmla="*/ 205 w 901"/>
                <a:gd name="T33" fmla="*/ 285 h 439"/>
                <a:gd name="T34" fmla="*/ 0 w 901"/>
                <a:gd name="T35" fmla="*/ 268 h 439"/>
                <a:gd name="T36" fmla="*/ 25 w 901"/>
                <a:gd name="T37" fmla="*/ 0 h 439"/>
                <a:gd name="T38" fmla="*/ 25 w 901"/>
                <a:gd name="T3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1" h="439">
                  <a:moveTo>
                    <a:pt x="25" y="0"/>
                  </a:moveTo>
                  <a:lnTo>
                    <a:pt x="580" y="33"/>
                  </a:lnTo>
                  <a:lnTo>
                    <a:pt x="618" y="61"/>
                  </a:lnTo>
                  <a:lnTo>
                    <a:pt x="684" y="57"/>
                  </a:lnTo>
                  <a:lnTo>
                    <a:pt x="753" y="80"/>
                  </a:lnTo>
                  <a:lnTo>
                    <a:pt x="772" y="103"/>
                  </a:lnTo>
                  <a:lnTo>
                    <a:pt x="789" y="109"/>
                  </a:lnTo>
                  <a:lnTo>
                    <a:pt x="819" y="192"/>
                  </a:lnTo>
                  <a:lnTo>
                    <a:pt x="819" y="217"/>
                  </a:lnTo>
                  <a:lnTo>
                    <a:pt x="840" y="257"/>
                  </a:lnTo>
                  <a:lnTo>
                    <a:pt x="850" y="320"/>
                  </a:lnTo>
                  <a:lnTo>
                    <a:pt x="844" y="339"/>
                  </a:lnTo>
                  <a:lnTo>
                    <a:pt x="857" y="359"/>
                  </a:lnTo>
                  <a:lnTo>
                    <a:pt x="901" y="439"/>
                  </a:lnTo>
                  <a:lnTo>
                    <a:pt x="500" y="435"/>
                  </a:lnTo>
                  <a:lnTo>
                    <a:pt x="198" y="418"/>
                  </a:lnTo>
                  <a:lnTo>
                    <a:pt x="205" y="285"/>
                  </a:lnTo>
                  <a:lnTo>
                    <a:pt x="0" y="268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48" name="Freeform 1130"/>
            <p:cNvSpPr>
              <a:spLocks/>
            </p:cNvSpPr>
            <p:nvPr/>
          </p:nvSpPr>
          <p:spPr bwMode="auto">
            <a:xfrm>
              <a:off x="3459" y="1307"/>
              <a:ext cx="405" cy="212"/>
            </a:xfrm>
            <a:custGeom>
              <a:avLst/>
              <a:gdLst>
                <a:gd name="T0" fmla="*/ 29 w 812"/>
                <a:gd name="T1" fmla="*/ 0 h 426"/>
                <a:gd name="T2" fmla="*/ 331 w 812"/>
                <a:gd name="T3" fmla="*/ 17 h 426"/>
                <a:gd name="T4" fmla="*/ 732 w 812"/>
                <a:gd name="T5" fmla="*/ 21 h 426"/>
                <a:gd name="T6" fmla="*/ 755 w 812"/>
                <a:gd name="T7" fmla="*/ 40 h 426"/>
                <a:gd name="T8" fmla="*/ 766 w 812"/>
                <a:gd name="T9" fmla="*/ 36 h 426"/>
                <a:gd name="T10" fmla="*/ 782 w 812"/>
                <a:gd name="T11" fmla="*/ 57 h 426"/>
                <a:gd name="T12" fmla="*/ 768 w 812"/>
                <a:gd name="T13" fmla="*/ 57 h 426"/>
                <a:gd name="T14" fmla="*/ 755 w 812"/>
                <a:gd name="T15" fmla="*/ 86 h 426"/>
                <a:gd name="T16" fmla="*/ 787 w 812"/>
                <a:gd name="T17" fmla="*/ 132 h 426"/>
                <a:gd name="T18" fmla="*/ 812 w 812"/>
                <a:gd name="T19" fmla="*/ 137 h 426"/>
                <a:gd name="T20" fmla="*/ 808 w 812"/>
                <a:gd name="T21" fmla="*/ 424 h 426"/>
                <a:gd name="T22" fmla="*/ 464 w 812"/>
                <a:gd name="T23" fmla="*/ 426 h 426"/>
                <a:gd name="T24" fmla="*/ 0 w 812"/>
                <a:gd name="T25" fmla="*/ 405 h 426"/>
                <a:gd name="T26" fmla="*/ 29 w 812"/>
                <a:gd name="T27" fmla="*/ 0 h 426"/>
                <a:gd name="T28" fmla="*/ 29 w 812"/>
                <a:gd name="T2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2" h="426">
                  <a:moveTo>
                    <a:pt x="29" y="0"/>
                  </a:moveTo>
                  <a:lnTo>
                    <a:pt x="331" y="17"/>
                  </a:lnTo>
                  <a:lnTo>
                    <a:pt x="732" y="21"/>
                  </a:lnTo>
                  <a:lnTo>
                    <a:pt x="755" y="40"/>
                  </a:lnTo>
                  <a:lnTo>
                    <a:pt x="766" y="36"/>
                  </a:lnTo>
                  <a:lnTo>
                    <a:pt x="782" y="57"/>
                  </a:lnTo>
                  <a:lnTo>
                    <a:pt x="768" y="57"/>
                  </a:lnTo>
                  <a:lnTo>
                    <a:pt x="755" y="86"/>
                  </a:lnTo>
                  <a:lnTo>
                    <a:pt x="787" y="132"/>
                  </a:lnTo>
                  <a:lnTo>
                    <a:pt x="812" y="137"/>
                  </a:lnTo>
                  <a:lnTo>
                    <a:pt x="808" y="424"/>
                  </a:lnTo>
                  <a:lnTo>
                    <a:pt x="464" y="426"/>
                  </a:lnTo>
                  <a:lnTo>
                    <a:pt x="0" y="40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49" name="Freeform 1131"/>
            <p:cNvSpPr>
              <a:spLocks/>
            </p:cNvSpPr>
            <p:nvPr/>
          </p:nvSpPr>
          <p:spPr bwMode="auto">
            <a:xfrm>
              <a:off x="3401" y="1506"/>
              <a:ext cx="472" cy="238"/>
            </a:xfrm>
            <a:custGeom>
              <a:avLst/>
              <a:gdLst>
                <a:gd name="T0" fmla="*/ 6 w 943"/>
                <a:gd name="T1" fmla="*/ 0 h 479"/>
                <a:gd name="T2" fmla="*/ 110 w 943"/>
                <a:gd name="T3" fmla="*/ 7 h 479"/>
                <a:gd name="T4" fmla="*/ 574 w 943"/>
                <a:gd name="T5" fmla="*/ 28 h 479"/>
                <a:gd name="T6" fmla="*/ 918 w 943"/>
                <a:gd name="T7" fmla="*/ 26 h 479"/>
                <a:gd name="T8" fmla="*/ 922 w 943"/>
                <a:gd name="T9" fmla="*/ 97 h 479"/>
                <a:gd name="T10" fmla="*/ 943 w 943"/>
                <a:gd name="T11" fmla="*/ 247 h 479"/>
                <a:gd name="T12" fmla="*/ 939 w 943"/>
                <a:gd name="T13" fmla="*/ 479 h 479"/>
                <a:gd name="T14" fmla="*/ 865 w 943"/>
                <a:gd name="T15" fmla="*/ 439 h 479"/>
                <a:gd name="T16" fmla="*/ 783 w 943"/>
                <a:gd name="T17" fmla="*/ 454 h 479"/>
                <a:gd name="T18" fmla="*/ 724 w 943"/>
                <a:gd name="T19" fmla="*/ 471 h 479"/>
                <a:gd name="T20" fmla="*/ 639 w 943"/>
                <a:gd name="T21" fmla="*/ 473 h 479"/>
                <a:gd name="T22" fmla="*/ 574 w 943"/>
                <a:gd name="T23" fmla="*/ 435 h 479"/>
                <a:gd name="T24" fmla="*/ 557 w 943"/>
                <a:gd name="T25" fmla="*/ 454 h 479"/>
                <a:gd name="T26" fmla="*/ 456 w 943"/>
                <a:gd name="T27" fmla="*/ 410 h 479"/>
                <a:gd name="T28" fmla="*/ 407 w 943"/>
                <a:gd name="T29" fmla="*/ 399 h 479"/>
                <a:gd name="T30" fmla="*/ 382 w 943"/>
                <a:gd name="T31" fmla="*/ 376 h 479"/>
                <a:gd name="T32" fmla="*/ 352 w 943"/>
                <a:gd name="T33" fmla="*/ 374 h 479"/>
                <a:gd name="T34" fmla="*/ 319 w 943"/>
                <a:gd name="T35" fmla="*/ 347 h 479"/>
                <a:gd name="T36" fmla="*/ 331 w 943"/>
                <a:gd name="T37" fmla="*/ 89 h 479"/>
                <a:gd name="T38" fmla="*/ 0 w 943"/>
                <a:gd name="T39" fmla="*/ 70 h 479"/>
                <a:gd name="T40" fmla="*/ 6 w 943"/>
                <a:gd name="T41" fmla="*/ 0 h 479"/>
                <a:gd name="T42" fmla="*/ 6 w 943"/>
                <a:gd name="T4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3" h="479">
                  <a:moveTo>
                    <a:pt x="6" y="0"/>
                  </a:moveTo>
                  <a:lnTo>
                    <a:pt x="110" y="7"/>
                  </a:lnTo>
                  <a:lnTo>
                    <a:pt x="574" y="28"/>
                  </a:lnTo>
                  <a:lnTo>
                    <a:pt x="918" y="26"/>
                  </a:lnTo>
                  <a:lnTo>
                    <a:pt x="922" y="97"/>
                  </a:lnTo>
                  <a:lnTo>
                    <a:pt x="943" y="247"/>
                  </a:lnTo>
                  <a:lnTo>
                    <a:pt x="939" y="479"/>
                  </a:lnTo>
                  <a:lnTo>
                    <a:pt x="865" y="439"/>
                  </a:lnTo>
                  <a:lnTo>
                    <a:pt x="783" y="454"/>
                  </a:lnTo>
                  <a:lnTo>
                    <a:pt x="724" y="471"/>
                  </a:lnTo>
                  <a:lnTo>
                    <a:pt x="639" y="473"/>
                  </a:lnTo>
                  <a:lnTo>
                    <a:pt x="574" y="435"/>
                  </a:lnTo>
                  <a:lnTo>
                    <a:pt x="557" y="454"/>
                  </a:lnTo>
                  <a:lnTo>
                    <a:pt x="456" y="410"/>
                  </a:lnTo>
                  <a:lnTo>
                    <a:pt x="407" y="399"/>
                  </a:lnTo>
                  <a:lnTo>
                    <a:pt x="382" y="376"/>
                  </a:lnTo>
                  <a:lnTo>
                    <a:pt x="352" y="374"/>
                  </a:lnTo>
                  <a:lnTo>
                    <a:pt x="319" y="347"/>
                  </a:lnTo>
                  <a:lnTo>
                    <a:pt x="331" y="89"/>
                  </a:lnTo>
                  <a:lnTo>
                    <a:pt x="0" y="7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0" name="Freeform 1132"/>
            <p:cNvSpPr>
              <a:spLocks/>
            </p:cNvSpPr>
            <p:nvPr/>
          </p:nvSpPr>
          <p:spPr bwMode="auto">
            <a:xfrm>
              <a:off x="3736" y="697"/>
              <a:ext cx="357" cy="387"/>
            </a:xfrm>
            <a:custGeom>
              <a:avLst/>
              <a:gdLst>
                <a:gd name="T0" fmla="*/ 4 w 711"/>
                <a:gd name="T1" fmla="*/ 146 h 774"/>
                <a:gd name="T2" fmla="*/ 33 w 711"/>
                <a:gd name="T3" fmla="*/ 238 h 774"/>
                <a:gd name="T4" fmla="*/ 36 w 711"/>
                <a:gd name="T5" fmla="*/ 352 h 774"/>
                <a:gd name="T6" fmla="*/ 55 w 711"/>
                <a:gd name="T7" fmla="*/ 445 h 774"/>
                <a:gd name="T8" fmla="*/ 31 w 711"/>
                <a:gd name="T9" fmla="*/ 492 h 774"/>
                <a:gd name="T10" fmla="*/ 67 w 711"/>
                <a:gd name="T11" fmla="*/ 527 h 774"/>
                <a:gd name="T12" fmla="*/ 65 w 711"/>
                <a:gd name="T13" fmla="*/ 774 h 774"/>
                <a:gd name="T14" fmla="*/ 584 w 711"/>
                <a:gd name="T15" fmla="*/ 764 h 774"/>
                <a:gd name="T16" fmla="*/ 576 w 711"/>
                <a:gd name="T17" fmla="*/ 715 h 774"/>
                <a:gd name="T18" fmla="*/ 519 w 711"/>
                <a:gd name="T19" fmla="*/ 673 h 774"/>
                <a:gd name="T20" fmla="*/ 493 w 711"/>
                <a:gd name="T21" fmla="*/ 643 h 774"/>
                <a:gd name="T22" fmla="*/ 422 w 711"/>
                <a:gd name="T23" fmla="*/ 599 h 774"/>
                <a:gd name="T24" fmla="*/ 424 w 711"/>
                <a:gd name="T25" fmla="*/ 529 h 774"/>
                <a:gd name="T26" fmla="*/ 409 w 711"/>
                <a:gd name="T27" fmla="*/ 481 h 774"/>
                <a:gd name="T28" fmla="*/ 466 w 711"/>
                <a:gd name="T29" fmla="*/ 413 h 774"/>
                <a:gd name="T30" fmla="*/ 462 w 711"/>
                <a:gd name="T31" fmla="*/ 344 h 774"/>
                <a:gd name="T32" fmla="*/ 557 w 711"/>
                <a:gd name="T33" fmla="*/ 274 h 774"/>
                <a:gd name="T34" fmla="*/ 580 w 711"/>
                <a:gd name="T35" fmla="*/ 234 h 774"/>
                <a:gd name="T36" fmla="*/ 711 w 711"/>
                <a:gd name="T37" fmla="*/ 165 h 774"/>
                <a:gd name="T38" fmla="*/ 652 w 711"/>
                <a:gd name="T39" fmla="*/ 141 h 774"/>
                <a:gd name="T40" fmla="*/ 601 w 711"/>
                <a:gd name="T41" fmla="*/ 146 h 774"/>
                <a:gd name="T42" fmla="*/ 590 w 711"/>
                <a:gd name="T43" fmla="*/ 127 h 774"/>
                <a:gd name="T44" fmla="*/ 495 w 711"/>
                <a:gd name="T45" fmla="*/ 126 h 774"/>
                <a:gd name="T46" fmla="*/ 432 w 711"/>
                <a:gd name="T47" fmla="*/ 107 h 774"/>
                <a:gd name="T48" fmla="*/ 301 w 711"/>
                <a:gd name="T49" fmla="*/ 93 h 774"/>
                <a:gd name="T50" fmla="*/ 282 w 711"/>
                <a:gd name="T51" fmla="*/ 70 h 774"/>
                <a:gd name="T52" fmla="*/ 228 w 711"/>
                <a:gd name="T53" fmla="*/ 50 h 774"/>
                <a:gd name="T54" fmla="*/ 219 w 711"/>
                <a:gd name="T55" fmla="*/ 0 h 774"/>
                <a:gd name="T56" fmla="*/ 187 w 711"/>
                <a:gd name="T57" fmla="*/ 0 h 774"/>
                <a:gd name="T58" fmla="*/ 187 w 711"/>
                <a:gd name="T59" fmla="*/ 36 h 774"/>
                <a:gd name="T60" fmla="*/ 0 w 711"/>
                <a:gd name="T61" fmla="*/ 36 h 774"/>
                <a:gd name="T62" fmla="*/ 4 w 711"/>
                <a:gd name="T63" fmla="*/ 146 h 774"/>
                <a:gd name="T64" fmla="*/ 4 w 711"/>
                <a:gd name="T65" fmla="*/ 146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1" h="774">
                  <a:moveTo>
                    <a:pt x="4" y="146"/>
                  </a:moveTo>
                  <a:lnTo>
                    <a:pt x="33" y="238"/>
                  </a:lnTo>
                  <a:lnTo>
                    <a:pt x="36" y="352"/>
                  </a:lnTo>
                  <a:lnTo>
                    <a:pt x="55" y="445"/>
                  </a:lnTo>
                  <a:lnTo>
                    <a:pt x="31" y="492"/>
                  </a:lnTo>
                  <a:lnTo>
                    <a:pt x="67" y="527"/>
                  </a:lnTo>
                  <a:lnTo>
                    <a:pt x="65" y="774"/>
                  </a:lnTo>
                  <a:lnTo>
                    <a:pt x="584" y="764"/>
                  </a:lnTo>
                  <a:lnTo>
                    <a:pt x="576" y="715"/>
                  </a:lnTo>
                  <a:lnTo>
                    <a:pt x="519" y="673"/>
                  </a:lnTo>
                  <a:lnTo>
                    <a:pt x="493" y="643"/>
                  </a:lnTo>
                  <a:lnTo>
                    <a:pt x="422" y="599"/>
                  </a:lnTo>
                  <a:lnTo>
                    <a:pt x="424" y="529"/>
                  </a:lnTo>
                  <a:lnTo>
                    <a:pt x="409" y="481"/>
                  </a:lnTo>
                  <a:lnTo>
                    <a:pt x="466" y="413"/>
                  </a:lnTo>
                  <a:lnTo>
                    <a:pt x="462" y="344"/>
                  </a:lnTo>
                  <a:lnTo>
                    <a:pt x="557" y="274"/>
                  </a:lnTo>
                  <a:lnTo>
                    <a:pt x="580" y="234"/>
                  </a:lnTo>
                  <a:lnTo>
                    <a:pt x="711" y="165"/>
                  </a:lnTo>
                  <a:lnTo>
                    <a:pt x="652" y="141"/>
                  </a:lnTo>
                  <a:lnTo>
                    <a:pt x="601" y="146"/>
                  </a:lnTo>
                  <a:lnTo>
                    <a:pt x="590" y="127"/>
                  </a:lnTo>
                  <a:lnTo>
                    <a:pt x="495" y="126"/>
                  </a:lnTo>
                  <a:lnTo>
                    <a:pt x="432" y="107"/>
                  </a:lnTo>
                  <a:lnTo>
                    <a:pt x="301" y="93"/>
                  </a:lnTo>
                  <a:lnTo>
                    <a:pt x="282" y="70"/>
                  </a:lnTo>
                  <a:lnTo>
                    <a:pt x="228" y="50"/>
                  </a:lnTo>
                  <a:lnTo>
                    <a:pt x="219" y="0"/>
                  </a:lnTo>
                  <a:lnTo>
                    <a:pt x="187" y="0"/>
                  </a:lnTo>
                  <a:lnTo>
                    <a:pt x="187" y="36"/>
                  </a:lnTo>
                  <a:lnTo>
                    <a:pt x="0" y="36"/>
                  </a:lnTo>
                  <a:lnTo>
                    <a:pt x="4" y="146"/>
                  </a:lnTo>
                  <a:lnTo>
                    <a:pt x="4" y="14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1" name="Freeform 1133"/>
            <p:cNvSpPr>
              <a:spLocks/>
            </p:cNvSpPr>
            <p:nvPr/>
          </p:nvSpPr>
          <p:spPr bwMode="auto">
            <a:xfrm>
              <a:off x="3762" y="1078"/>
              <a:ext cx="325" cy="210"/>
            </a:xfrm>
            <a:custGeom>
              <a:avLst/>
              <a:gdLst>
                <a:gd name="T0" fmla="*/ 2 w 652"/>
                <a:gd name="T1" fmla="*/ 40 h 420"/>
                <a:gd name="T2" fmla="*/ 13 w 652"/>
                <a:gd name="T3" fmla="*/ 65 h 420"/>
                <a:gd name="T4" fmla="*/ 5 w 652"/>
                <a:gd name="T5" fmla="*/ 88 h 420"/>
                <a:gd name="T6" fmla="*/ 13 w 652"/>
                <a:gd name="T7" fmla="*/ 147 h 420"/>
                <a:gd name="T8" fmla="*/ 43 w 652"/>
                <a:gd name="T9" fmla="*/ 230 h 420"/>
                <a:gd name="T10" fmla="*/ 43 w 652"/>
                <a:gd name="T11" fmla="*/ 255 h 420"/>
                <a:gd name="T12" fmla="*/ 64 w 652"/>
                <a:gd name="T13" fmla="*/ 295 h 420"/>
                <a:gd name="T14" fmla="*/ 74 w 652"/>
                <a:gd name="T15" fmla="*/ 358 h 420"/>
                <a:gd name="T16" fmla="*/ 68 w 652"/>
                <a:gd name="T17" fmla="*/ 377 h 420"/>
                <a:gd name="T18" fmla="*/ 81 w 652"/>
                <a:gd name="T19" fmla="*/ 397 h 420"/>
                <a:gd name="T20" fmla="*/ 504 w 652"/>
                <a:gd name="T21" fmla="*/ 388 h 420"/>
                <a:gd name="T22" fmla="*/ 534 w 652"/>
                <a:gd name="T23" fmla="*/ 420 h 420"/>
                <a:gd name="T24" fmla="*/ 578 w 652"/>
                <a:gd name="T25" fmla="*/ 325 h 420"/>
                <a:gd name="T26" fmla="*/ 564 w 652"/>
                <a:gd name="T27" fmla="*/ 289 h 420"/>
                <a:gd name="T28" fmla="*/ 639 w 652"/>
                <a:gd name="T29" fmla="*/ 232 h 420"/>
                <a:gd name="T30" fmla="*/ 652 w 652"/>
                <a:gd name="T31" fmla="*/ 190 h 420"/>
                <a:gd name="T32" fmla="*/ 599 w 652"/>
                <a:gd name="T33" fmla="*/ 129 h 420"/>
                <a:gd name="T34" fmla="*/ 545 w 652"/>
                <a:gd name="T35" fmla="*/ 67 h 420"/>
                <a:gd name="T36" fmla="*/ 534 w 652"/>
                <a:gd name="T37" fmla="*/ 0 h 420"/>
                <a:gd name="T38" fmla="*/ 15 w 652"/>
                <a:gd name="T39" fmla="*/ 10 h 420"/>
                <a:gd name="T40" fmla="*/ 0 w 652"/>
                <a:gd name="T41" fmla="*/ 8 h 420"/>
                <a:gd name="T42" fmla="*/ 2 w 652"/>
                <a:gd name="T43" fmla="*/ 40 h 420"/>
                <a:gd name="T44" fmla="*/ 2 w 652"/>
                <a:gd name="T45" fmla="*/ 4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2" h="420">
                  <a:moveTo>
                    <a:pt x="2" y="40"/>
                  </a:moveTo>
                  <a:lnTo>
                    <a:pt x="13" y="65"/>
                  </a:lnTo>
                  <a:lnTo>
                    <a:pt x="5" y="88"/>
                  </a:lnTo>
                  <a:lnTo>
                    <a:pt x="13" y="147"/>
                  </a:lnTo>
                  <a:lnTo>
                    <a:pt x="43" y="230"/>
                  </a:lnTo>
                  <a:lnTo>
                    <a:pt x="43" y="255"/>
                  </a:lnTo>
                  <a:lnTo>
                    <a:pt x="64" y="295"/>
                  </a:lnTo>
                  <a:lnTo>
                    <a:pt x="74" y="358"/>
                  </a:lnTo>
                  <a:lnTo>
                    <a:pt x="68" y="377"/>
                  </a:lnTo>
                  <a:lnTo>
                    <a:pt x="81" y="397"/>
                  </a:lnTo>
                  <a:lnTo>
                    <a:pt x="504" y="388"/>
                  </a:lnTo>
                  <a:lnTo>
                    <a:pt x="534" y="420"/>
                  </a:lnTo>
                  <a:lnTo>
                    <a:pt x="578" y="325"/>
                  </a:lnTo>
                  <a:lnTo>
                    <a:pt x="564" y="289"/>
                  </a:lnTo>
                  <a:lnTo>
                    <a:pt x="639" y="232"/>
                  </a:lnTo>
                  <a:lnTo>
                    <a:pt x="652" y="190"/>
                  </a:lnTo>
                  <a:lnTo>
                    <a:pt x="599" y="129"/>
                  </a:lnTo>
                  <a:lnTo>
                    <a:pt x="545" y="67"/>
                  </a:lnTo>
                  <a:lnTo>
                    <a:pt x="534" y="0"/>
                  </a:lnTo>
                  <a:lnTo>
                    <a:pt x="15" y="10"/>
                  </a:lnTo>
                  <a:lnTo>
                    <a:pt x="0" y="8"/>
                  </a:lnTo>
                  <a:lnTo>
                    <a:pt x="2" y="40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2" name="Freeform 1134"/>
            <p:cNvSpPr>
              <a:spLocks/>
            </p:cNvSpPr>
            <p:nvPr/>
          </p:nvSpPr>
          <p:spPr bwMode="auto">
            <a:xfrm>
              <a:off x="3803" y="1271"/>
              <a:ext cx="363" cy="309"/>
            </a:xfrm>
            <a:custGeom>
              <a:avLst/>
              <a:gdLst>
                <a:gd name="T0" fmla="*/ 44 w 727"/>
                <a:gd name="T1" fmla="*/ 89 h 616"/>
                <a:gd name="T2" fmla="*/ 67 w 727"/>
                <a:gd name="T3" fmla="*/ 108 h 616"/>
                <a:gd name="T4" fmla="*/ 78 w 727"/>
                <a:gd name="T5" fmla="*/ 104 h 616"/>
                <a:gd name="T6" fmla="*/ 94 w 727"/>
                <a:gd name="T7" fmla="*/ 125 h 616"/>
                <a:gd name="T8" fmla="*/ 80 w 727"/>
                <a:gd name="T9" fmla="*/ 125 h 616"/>
                <a:gd name="T10" fmla="*/ 67 w 727"/>
                <a:gd name="T11" fmla="*/ 154 h 616"/>
                <a:gd name="T12" fmla="*/ 99 w 727"/>
                <a:gd name="T13" fmla="*/ 200 h 616"/>
                <a:gd name="T14" fmla="*/ 124 w 727"/>
                <a:gd name="T15" fmla="*/ 205 h 616"/>
                <a:gd name="T16" fmla="*/ 120 w 727"/>
                <a:gd name="T17" fmla="*/ 492 h 616"/>
                <a:gd name="T18" fmla="*/ 124 w 727"/>
                <a:gd name="T19" fmla="*/ 563 h 616"/>
                <a:gd name="T20" fmla="*/ 607 w 727"/>
                <a:gd name="T21" fmla="*/ 547 h 616"/>
                <a:gd name="T22" fmla="*/ 613 w 727"/>
                <a:gd name="T23" fmla="*/ 589 h 616"/>
                <a:gd name="T24" fmla="*/ 592 w 727"/>
                <a:gd name="T25" fmla="*/ 616 h 616"/>
                <a:gd name="T26" fmla="*/ 666 w 727"/>
                <a:gd name="T27" fmla="*/ 612 h 616"/>
                <a:gd name="T28" fmla="*/ 679 w 727"/>
                <a:gd name="T29" fmla="*/ 589 h 616"/>
                <a:gd name="T30" fmla="*/ 679 w 727"/>
                <a:gd name="T31" fmla="*/ 563 h 616"/>
                <a:gd name="T32" fmla="*/ 698 w 727"/>
                <a:gd name="T33" fmla="*/ 544 h 616"/>
                <a:gd name="T34" fmla="*/ 702 w 727"/>
                <a:gd name="T35" fmla="*/ 523 h 616"/>
                <a:gd name="T36" fmla="*/ 721 w 727"/>
                <a:gd name="T37" fmla="*/ 521 h 616"/>
                <a:gd name="T38" fmla="*/ 727 w 727"/>
                <a:gd name="T39" fmla="*/ 479 h 616"/>
                <a:gd name="T40" fmla="*/ 700 w 727"/>
                <a:gd name="T41" fmla="*/ 473 h 616"/>
                <a:gd name="T42" fmla="*/ 683 w 727"/>
                <a:gd name="T43" fmla="*/ 443 h 616"/>
                <a:gd name="T44" fmla="*/ 656 w 727"/>
                <a:gd name="T45" fmla="*/ 369 h 616"/>
                <a:gd name="T46" fmla="*/ 626 w 727"/>
                <a:gd name="T47" fmla="*/ 359 h 616"/>
                <a:gd name="T48" fmla="*/ 592 w 727"/>
                <a:gd name="T49" fmla="*/ 331 h 616"/>
                <a:gd name="T50" fmla="*/ 578 w 727"/>
                <a:gd name="T51" fmla="*/ 293 h 616"/>
                <a:gd name="T52" fmla="*/ 599 w 727"/>
                <a:gd name="T53" fmla="*/ 234 h 616"/>
                <a:gd name="T54" fmla="*/ 582 w 727"/>
                <a:gd name="T55" fmla="*/ 222 h 616"/>
                <a:gd name="T56" fmla="*/ 540 w 727"/>
                <a:gd name="T57" fmla="*/ 222 h 616"/>
                <a:gd name="T58" fmla="*/ 531 w 727"/>
                <a:gd name="T59" fmla="*/ 186 h 616"/>
                <a:gd name="T60" fmla="*/ 462 w 727"/>
                <a:gd name="T61" fmla="*/ 114 h 616"/>
                <a:gd name="T62" fmla="*/ 445 w 727"/>
                <a:gd name="T63" fmla="*/ 55 h 616"/>
                <a:gd name="T64" fmla="*/ 453 w 727"/>
                <a:gd name="T65" fmla="*/ 32 h 616"/>
                <a:gd name="T66" fmla="*/ 423 w 727"/>
                <a:gd name="T67" fmla="*/ 0 h 616"/>
                <a:gd name="T68" fmla="*/ 0 w 727"/>
                <a:gd name="T69" fmla="*/ 9 h 616"/>
                <a:gd name="T70" fmla="*/ 44 w 727"/>
                <a:gd name="T71" fmla="*/ 89 h 616"/>
                <a:gd name="T72" fmla="*/ 44 w 727"/>
                <a:gd name="T73" fmla="*/ 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616">
                  <a:moveTo>
                    <a:pt x="44" y="89"/>
                  </a:moveTo>
                  <a:lnTo>
                    <a:pt x="67" y="108"/>
                  </a:lnTo>
                  <a:lnTo>
                    <a:pt x="78" y="104"/>
                  </a:lnTo>
                  <a:lnTo>
                    <a:pt x="94" y="125"/>
                  </a:lnTo>
                  <a:lnTo>
                    <a:pt x="80" y="125"/>
                  </a:lnTo>
                  <a:lnTo>
                    <a:pt x="67" y="154"/>
                  </a:lnTo>
                  <a:lnTo>
                    <a:pt x="99" y="200"/>
                  </a:lnTo>
                  <a:lnTo>
                    <a:pt x="124" y="205"/>
                  </a:lnTo>
                  <a:lnTo>
                    <a:pt x="120" y="492"/>
                  </a:lnTo>
                  <a:lnTo>
                    <a:pt x="124" y="563"/>
                  </a:lnTo>
                  <a:lnTo>
                    <a:pt x="607" y="547"/>
                  </a:lnTo>
                  <a:lnTo>
                    <a:pt x="613" y="589"/>
                  </a:lnTo>
                  <a:lnTo>
                    <a:pt x="592" y="616"/>
                  </a:lnTo>
                  <a:lnTo>
                    <a:pt x="666" y="612"/>
                  </a:lnTo>
                  <a:lnTo>
                    <a:pt x="679" y="589"/>
                  </a:lnTo>
                  <a:lnTo>
                    <a:pt x="679" y="563"/>
                  </a:lnTo>
                  <a:lnTo>
                    <a:pt x="698" y="544"/>
                  </a:lnTo>
                  <a:lnTo>
                    <a:pt x="702" y="523"/>
                  </a:lnTo>
                  <a:lnTo>
                    <a:pt x="721" y="521"/>
                  </a:lnTo>
                  <a:lnTo>
                    <a:pt x="727" y="479"/>
                  </a:lnTo>
                  <a:lnTo>
                    <a:pt x="700" y="473"/>
                  </a:lnTo>
                  <a:lnTo>
                    <a:pt x="683" y="443"/>
                  </a:lnTo>
                  <a:lnTo>
                    <a:pt x="656" y="369"/>
                  </a:lnTo>
                  <a:lnTo>
                    <a:pt x="626" y="359"/>
                  </a:lnTo>
                  <a:lnTo>
                    <a:pt x="592" y="331"/>
                  </a:lnTo>
                  <a:lnTo>
                    <a:pt x="578" y="293"/>
                  </a:lnTo>
                  <a:lnTo>
                    <a:pt x="599" y="234"/>
                  </a:lnTo>
                  <a:lnTo>
                    <a:pt x="582" y="222"/>
                  </a:lnTo>
                  <a:lnTo>
                    <a:pt x="540" y="222"/>
                  </a:lnTo>
                  <a:lnTo>
                    <a:pt x="531" y="186"/>
                  </a:lnTo>
                  <a:lnTo>
                    <a:pt x="462" y="114"/>
                  </a:lnTo>
                  <a:lnTo>
                    <a:pt x="445" y="55"/>
                  </a:lnTo>
                  <a:lnTo>
                    <a:pt x="453" y="32"/>
                  </a:lnTo>
                  <a:lnTo>
                    <a:pt x="423" y="0"/>
                  </a:lnTo>
                  <a:lnTo>
                    <a:pt x="0" y="9"/>
                  </a:lnTo>
                  <a:lnTo>
                    <a:pt x="44" y="89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3" name="Freeform 1135"/>
            <p:cNvSpPr>
              <a:spLocks/>
            </p:cNvSpPr>
            <p:nvPr/>
          </p:nvSpPr>
          <p:spPr bwMode="auto">
            <a:xfrm>
              <a:off x="3864" y="1547"/>
              <a:ext cx="275" cy="240"/>
            </a:xfrm>
            <a:custGeom>
              <a:avLst/>
              <a:gdLst>
                <a:gd name="T0" fmla="*/ 21 w 551"/>
                <a:gd name="T1" fmla="*/ 166 h 481"/>
                <a:gd name="T2" fmla="*/ 17 w 551"/>
                <a:gd name="T3" fmla="*/ 398 h 481"/>
                <a:gd name="T4" fmla="*/ 29 w 551"/>
                <a:gd name="T5" fmla="*/ 411 h 481"/>
                <a:gd name="T6" fmla="*/ 69 w 551"/>
                <a:gd name="T7" fmla="*/ 411 h 481"/>
                <a:gd name="T8" fmla="*/ 70 w 551"/>
                <a:gd name="T9" fmla="*/ 481 h 481"/>
                <a:gd name="T10" fmla="*/ 397 w 551"/>
                <a:gd name="T11" fmla="*/ 477 h 481"/>
                <a:gd name="T12" fmla="*/ 392 w 551"/>
                <a:gd name="T13" fmla="*/ 405 h 481"/>
                <a:gd name="T14" fmla="*/ 418 w 551"/>
                <a:gd name="T15" fmla="*/ 325 h 481"/>
                <a:gd name="T16" fmla="*/ 460 w 551"/>
                <a:gd name="T17" fmla="*/ 270 h 481"/>
                <a:gd name="T18" fmla="*/ 456 w 551"/>
                <a:gd name="T19" fmla="*/ 255 h 481"/>
                <a:gd name="T20" fmla="*/ 487 w 551"/>
                <a:gd name="T21" fmla="*/ 204 h 481"/>
                <a:gd name="T22" fmla="*/ 504 w 551"/>
                <a:gd name="T23" fmla="*/ 149 h 481"/>
                <a:gd name="T24" fmla="*/ 498 w 551"/>
                <a:gd name="T25" fmla="*/ 145 h 481"/>
                <a:gd name="T26" fmla="*/ 525 w 551"/>
                <a:gd name="T27" fmla="*/ 124 h 481"/>
                <a:gd name="T28" fmla="*/ 551 w 551"/>
                <a:gd name="T29" fmla="*/ 76 h 481"/>
                <a:gd name="T30" fmla="*/ 542 w 551"/>
                <a:gd name="T31" fmla="*/ 65 h 481"/>
                <a:gd name="T32" fmla="*/ 468 w 551"/>
                <a:gd name="T33" fmla="*/ 69 h 481"/>
                <a:gd name="T34" fmla="*/ 489 w 551"/>
                <a:gd name="T35" fmla="*/ 42 h 481"/>
                <a:gd name="T36" fmla="*/ 483 w 551"/>
                <a:gd name="T37" fmla="*/ 0 h 481"/>
                <a:gd name="T38" fmla="*/ 0 w 551"/>
                <a:gd name="T39" fmla="*/ 16 h 481"/>
                <a:gd name="T40" fmla="*/ 21 w 551"/>
                <a:gd name="T41" fmla="*/ 166 h 481"/>
                <a:gd name="T42" fmla="*/ 21 w 551"/>
                <a:gd name="T43" fmla="*/ 16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1" h="481">
                  <a:moveTo>
                    <a:pt x="21" y="166"/>
                  </a:moveTo>
                  <a:lnTo>
                    <a:pt x="17" y="398"/>
                  </a:lnTo>
                  <a:lnTo>
                    <a:pt x="29" y="411"/>
                  </a:lnTo>
                  <a:lnTo>
                    <a:pt x="69" y="411"/>
                  </a:lnTo>
                  <a:lnTo>
                    <a:pt x="70" y="481"/>
                  </a:lnTo>
                  <a:lnTo>
                    <a:pt x="397" y="477"/>
                  </a:lnTo>
                  <a:lnTo>
                    <a:pt x="392" y="405"/>
                  </a:lnTo>
                  <a:lnTo>
                    <a:pt x="418" y="325"/>
                  </a:lnTo>
                  <a:lnTo>
                    <a:pt x="460" y="270"/>
                  </a:lnTo>
                  <a:lnTo>
                    <a:pt x="456" y="255"/>
                  </a:lnTo>
                  <a:lnTo>
                    <a:pt x="487" y="204"/>
                  </a:lnTo>
                  <a:lnTo>
                    <a:pt x="504" y="149"/>
                  </a:lnTo>
                  <a:lnTo>
                    <a:pt x="498" y="145"/>
                  </a:lnTo>
                  <a:lnTo>
                    <a:pt x="525" y="124"/>
                  </a:lnTo>
                  <a:lnTo>
                    <a:pt x="551" y="76"/>
                  </a:lnTo>
                  <a:lnTo>
                    <a:pt x="542" y="65"/>
                  </a:lnTo>
                  <a:lnTo>
                    <a:pt x="468" y="69"/>
                  </a:lnTo>
                  <a:lnTo>
                    <a:pt x="489" y="42"/>
                  </a:lnTo>
                  <a:lnTo>
                    <a:pt x="483" y="0"/>
                  </a:lnTo>
                  <a:lnTo>
                    <a:pt x="0" y="16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4" name="Freeform 1136"/>
            <p:cNvSpPr>
              <a:spLocks/>
            </p:cNvSpPr>
            <p:nvPr/>
          </p:nvSpPr>
          <p:spPr bwMode="auto">
            <a:xfrm>
              <a:off x="3900" y="1785"/>
              <a:ext cx="312" cy="264"/>
            </a:xfrm>
            <a:custGeom>
              <a:avLst/>
              <a:gdLst>
                <a:gd name="T0" fmla="*/ 0 w 624"/>
                <a:gd name="T1" fmla="*/ 4 h 529"/>
                <a:gd name="T2" fmla="*/ 6 w 624"/>
                <a:gd name="T3" fmla="*/ 147 h 529"/>
                <a:gd name="T4" fmla="*/ 63 w 624"/>
                <a:gd name="T5" fmla="*/ 251 h 529"/>
                <a:gd name="T6" fmla="*/ 42 w 624"/>
                <a:gd name="T7" fmla="*/ 333 h 529"/>
                <a:gd name="T8" fmla="*/ 46 w 624"/>
                <a:gd name="T9" fmla="*/ 401 h 529"/>
                <a:gd name="T10" fmla="*/ 21 w 624"/>
                <a:gd name="T11" fmla="*/ 436 h 529"/>
                <a:gd name="T12" fmla="*/ 31 w 624"/>
                <a:gd name="T13" fmla="*/ 447 h 529"/>
                <a:gd name="T14" fmla="*/ 114 w 624"/>
                <a:gd name="T15" fmla="*/ 438 h 529"/>
                <a:gd name="T16" fmla="*/ 217 w 624"/>
                <a:gd name="T17" fmla="*/ 464 h 529"/>
                <a:gd name="T18" fmla="*/ 251 w 624"/>
                <a:gd name="T19" fmla="*/ 438 h 529"/>
                <a:gd name="T20" fmla="*/ 352 w 624"/>
                <a:gd name="T21" fmla="*/ 479 h 529"/>
                <a:gd name="T22" fmla="*/ 360 w 624"/>
                <a:gd name="T23" fmla="*/ 502 h 529"/>
                <a:gd name="T24" fmla="*/ 398 w 624"/>
                <a:gd name="T25" fmla="*/ 519 h 529"/>
                <a:gd name="T26" fmla="*/ 419 w 624"/>
                <a:gd name="T27" fmla="*/ 498 h 529"/>
                <a:gd name="T28" fmla="*/ 466 w 624"/>
                <a:gd name="T29" fmla="*/ 517 h 529"/>
                <a:gd name="T30" fmla="*/ 497 w 624"/>
                <a:gd name="T31" fmla="*/ 502 h 529"/>
                <a:gd name="T32" fmla="*/ 491 w 624"/>
                <a:gd name="T33" fmla="*/ 472 h 529"/>
                <a:gd name="T34" fmla="*/ 573 w 624"/>
                <a:gd name="T35" fmla="*/ 498 h 529"/>
                <a:gd name="T36" fmla="*/ 569 w 624"/>
                <a:gd name="T37" fmla="*/ 529 h 529"/>
                <a:gd name="T38" fmla="*/ 624 w 624"/>
                <a:gd name="T39" fmla="*/ 491 h 529"/>
                <a:gd name="T40" fmla="*/ 575 w 624"/>
                <a:gd name="T41" fmla="*/ 485 h 529"/>
                <a:gd name="T42" fmla="*/ 538 w 624"/>
                <a:gd name="T43" fmla="*/ 445 h 529"/>
                <a:gd name="T44" fmla="*/ 584 w 624"/>
                <a:gd name="T45" fmla="*/ 396 h 529"/>
                <a:gd name="T46" fmla="*/ 584 w 624"/>
                <a:gd name="T47" fmla="*/ 367 h 529"/>
                <a:gd name="T48" fmla="*/ 533 w 624"/>
                <a:gd name="T49" fmla="*/ 409 h 529"/>
                <a:gd name="T50" fmla="*/ 508 w 624"/>
                <a:gd name="T51" fmla="*/ 396 h 529"/>
                <a:gd name="T52" fmla="*/ 529 w 624"/>
                <a:gd name="T53" fmla="*/ 373 h 529"/>
                <a:gd name="T54" fmla="*/ 472 w 624"/>
                <a:gd name="T55" fmla="*/ 390 h 529"/>
                <a:gd name="T56" fmla="*/ 436 w 624"/>
                <a:gd name="T57" fmla="*/ 375 h 529"/>
                <a:gd name="T58" fmla="*/ 445 w 624"/>
                <a:gd name="T59" fmla="*/ 350 h 529"/>
                <a:gd name="T60" fmla="*/ 542 w 624"/>
                <a:gd name="T61" fmla="*/ 367 h 529"/>
                <a:gd name="T62" fmla="*/ 504 w 624"/>
                <a:gd name="T63" fmla="*/ 305 h 529"/>
                <a:gd name="T64" fmla="*/ 510 w 624"/>
                <a:gd name="T65" fmla="*/ 259 h 529"/>
                <a:gd name="T66" fmla="*/ 289 w 624"/>
                <a:gd name="T67" fmla="*/ 268 h 529"/>
                <a:gd name="T68" fmla="*/ 316 w 624"/>
                <a:gd name="T69" fmla="*/ 170 h 529"/>
                <a:gd name="T70" fmla="*/ 354 w 624"/>
                <a:gd name="T71" fmla="*/ 120 h 529"/>
                <a:gd name="T72" fmla="*/ 343 w 624"/>
                <a:gd name="T73" fmla="*/ 107 h 529"/>
                <a:gd name="T74" fmla="*/ 327 w 624"/>
                <a:gd name="T75" fmla="*/ 0 h 529"/>
                <a:gd name="T76" fmla="*/ 0 w 624"/>
                <a:gd name="T77" fmla="*/ 4 h 529"/>
                <a:gd name="T78" fmla="*/ 0 w 624"/>
                <a:gd name="T79" fmla="*/ 4 h 529"/>
                <a:gd name="T80" fmla="*/ 0 w 624"/>
                <a:gd name="T81" fmla="*/ 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4" h="529">
                  <a:moveTo>
                    <a:pt x="0" y="4"/>
                  </a:moveTo>
                  <a:lnTo>
                    <a:pt x="6" y="147"/>
                  </a:lnTo>
                  <a:lnTo>
                    <a:pt x="63" y="251"/>
                  </a:lnTo>
                  <a:lnTo>
                    <a:pt x="42" y="333"/>
                  </a:lnTo>
                  <a:lnTo>
                    <a:pt x="46" y="401"/>
                  </a:lnTo>
                  <a:lnTo>
                    <a:pt x="21" y="436"/>
                  </a:lnTo>
                  <a:lnTo>
                    <a:pt x="31" y="447"/>
                  </a:lnTo>
                  <a:lnTo>
                    <a:pt x="114" y="438"/>
                  </a:lnTo>
                  <a:lnTo>
                    <a:pt x="217" y="464"/>
                  </a:lnTo>
                  <a:lnTo>
                    <a:pt x="251" y="438"/>
                  </a:lnTo>
                  <a:lnTo>
                    <a:pt x="352" y="479"/>
                  </a:lnTo>
                  <a:lnTo>
                    <a:pt x="360" y="502"/>
                  </a:lnTo>
                  <a:lnTo>
                    <a:pt x="398" y="519"/>
                  </a:lnTo>
                  <a:lnTo>
                    <a:pt x="419" y="498"/>
                  </a:lnTo>
                  <a:lnTo>
                    <a:pt x="466" y="517"/>
                  </a:lnTo>
                  <a:lnTo>
                    <a:pt x="497" y="502"/>
                  </a:lnTo>
                  <a:lnTo>
                    <a:pt x="491" y="472"/>
                  </a:lnTo>
                  <a:lnTo>
                    <a:pt x="573" y="498"/>
                  </a:lnTo>
                  <a:lnTo>
                    <a:pt x="569" y="529"/>
                  </a:lnTo>
                  <a:lnTo>
                    <a:pt x="624" y="491"/>
                  </a:lnTo>
                  <a:lnTo>
                    <a:pt x="575" y="485"/>
                  </a:lnTo>
                  <a:lnTo>
                    <a:pt x="538" y="445"/>
                  </a:lnTo>
                  <a:lnTo>
                    <a:pt x="584" y="396"/>
                  </a:lnTo>
                  <a:lnTo>
                    <a:pt x="584" y="367"/>
                  </a:lnTo>
                  <a:lnTo>
                    <a:pt x="533" y="409"/>
                  </a:lnTo>
                  <a:lnTo>
                    <a:pt x="508" y="396"/>
                  </a:lnTo>
                  <a:lnTo>
                    <a:pt x="529" y="373"/>
                  </a:lnTo>
                  <a:lnTo>
                    <a:pt x="472" y="390"/>
                  </a:lnTo>
                  <a:lnTo>
                    <a:pt x="436" y="375"/>
                  </a:lnTo>
                  <a:lnTo>
                    <a:pt x="445" y="350"/>
                  </a:lnTo>
                  <a:lnTo>
                    <a:pt x="542" y="367"/>
                  </a:lnTo>
                  <a:lnTo>
                    <a:pt x="504" y="305"/>
                  </a:lnTo>
                  <a:lnTo>
                    <a:pt x="510" y="259"/>
                  </a:lnTo>
                  <a:lnTo>
                    <a:pt x="289" y="268"/>
                  </a:lnTo>
                  <a:lnTo>
                    <a:pt x="316" y="170"/>
                  </a:lnTo>
                  <a:lnTo>
                    <a:pt x="354" y="120"/>
                  </a:lnTo>
                  <a:lnTo>
                    <a:pt x="343" y="107"/>
                  </a:lnTo>
                  <a:lnTo>
                    <a:pt x="32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5" name="Freeform 1137"/>
            <p:cNvSpPr>
              <a:spLocks/>
            </p:cNvSpPr>
            <p:nvPr/>
          </p:nvSpPr>
          <p:spPr bwMode="auto">
            <a:xfrm>
              <a:off x="4058" y="804"/>
              <a:ext cx="311" cy="154"/>
            </a:xfrm>
            <a:custGeom>
              <a:avLst/>
              <a:gdLst>
                <a:gd name="T0" fmla="*/ 224 w 622"/>
                <a:gd name="T1" fmla="*/ 203 h 310"/>
                <a:gd name="T2" fmla="*/ 232 w 622"/>
                <a:gd name="T3" fmla="*/ 222 h 310"/>
                <a:gd name="T4" fmla="*/ 253 w 622"/>
                <a:gd name="T5" fmla="*/ 228 h 310"/>
                <a:gd name="T6" fmla="*/ 283 w 622"/>
                <a:gd name="T7" fmla="*/ 310 h 310"/>
                <a:gd name="T8" fmla="*/ 338 w 622"/>
                <a:gd name="T9" fmla="*/ 197 h 310"/>
                <a:gd name="T10" fmla="*/ 367 w 622"/>
                <a:gd name="T11" fmla="*/ 201 h 310"/>
                <a:gd name="T12" fmla="*/ 403 w 622"/>
                <a:gd name="T13" fmla="*/ 184 h 310"/>
                <a:gd name="T14" fmla="*/ 462 w 622"/>
                <a:gd name="T15" fmla="*/ 184 h 310"/>
                <a:gd name="T16" fmla="*/ 483 w 622"/>
                <a:gd name="T17" fmla="*/ 158 h 310"/>
                <a:gd name="T18" fmla="*/ 599 w 622"/>
                <a:gd name="T19" fmla="*/ 161 h 310"/>
                <a:gd name="T20" fmla="*/ 622 w 622"/>
                <a:gd name="T21" fmla="*/ 144 h 310"/>
                <a:gd name="T22" fmla="*/ 584 w 622"/>
                <a:gd name="T23" fmla="*/ 101 h 310"/>
                <a:gd name="T24" fmla="*/ 513 w 622"/>
                <a:gd name="T25" fmla="*/ 102 h 310"/>
                <a:gd name="T26" fmla="*/ 456 w 622"/>
                <a:gd name="T27" fmla="*/ 95 h 310"/>
                <a:gd name="T28" fmla="*/ 384 w 622"/>
                <a:gd name="T29" fmla="*/ 95 h 310"/>
                <a:gd name="T30" fmla="*/ 359 w 622"/>
                <a:gd name="T31" fmla="*/ 131 h 310"/>
                <a:gd name="T32" fmla="*/ 323 w 622"/>
                <a:gd name="T33" fmla="*/ 110 h 310"/>
                <a:gd name="T34" fmla="*/ 285 w 622"/>
                <a:gd name="T35" fmla="*/ 114 h 310"/>
                <a:gd name="T36" fmla="*/ 272 w 622"/>
                <a:gd name="T37" fmla="*/ 76 h 310"/>
                <a:gd name="T38" fmla="*/ 190 w 622"/>
                <a:gd name="T39" fmla="*/ 70 h 310"/>
                <a:gd name="T40" fmla="*/ 181 w 622"/>
                <a:gd name="T41" fmla="*/ 57 h 310"/>
                <a:gd name="T42" fmla="*/ 217 w 622"/>
                <a:gd name="T43" fmla="*/ 17 h 310"/>
                <a:gd name="T44" fmla="*/ 247 w 622"/>
                <a:gd name="T45" fmla="*/ 15 h 310"/>
                <a:gd name="T46" fmla="*/ 217 w 622"/>
                <a:gd name="T47" fmla="*/ 0 h 310"/>
                <a:gd name="T48" fmla="*/ 171 w 622"/>
                <a:gd name="T49" fmla="*/ 11 h 310"/>
                <a:gd name="T50" fmla="*/ 95 w 622"/>
                <a:gd name="T51" fmla="*/ 87 h 310"/>
                <a:gd name="T52" fmla="*/ 57 w 622"/>
                <a:gd name="T53" fmla="*/ 95 h 310"/>
                <a:gd name="T54" fmla="*/ 0 w 622"/>
                <a:gd name="T55" fmla="*/ 133 h 310"/>
                <a:gd name="T56" fmla="*/ 224 w 622"/>
                <a:gd name="T57" fmla="*/ 203 h 310"/>
                <a:gd name="T58" fmla="*/ 224 w 622"/>
                <a:gd name="T59" fmla="*/ 20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310">
                  <a:moveTo>
                    <a:pt x="224" y="203"/>
                  </a:moveTo>
                  <a:lnTo>
                    <a:pt x="232" y="222"/>
                  </a:lnTo>
                  <a:lnTo>
                    <a:pt x="253" y="228"/>
                  </a:lnTo>
                  <a:lnTo>
                    <a:pt x="283" y="310"/>
                  </a:lnTo>
                  <a:lnTo>
                    <a:pt x="338" y="197"/>
                  </a:lnTo>
                  <a:lnTo>
                    <a:pt x="367" y="201"/>
                  </a:lnTo>
                  <a:lnTo>
                    <a:pt x="403" y="184"/>
                  </a:lnTo>
                  <a:lnTo>
                    <a:pt x="462" y="184"/>
                  </a:lnTo>
                  <a:lnTo>
                    <a:pt x="483" y="158"/>
                  </a:lnTo>
                  <a:lnTo>
                    <a:pt x="599" y="161"/>
                  </a:lnTo>
                  <a:lnTo>
                    <a:pt x="622" y="144"/>
                  </a:lnTo>
                  <a:lnTo>
                    <a:pt x="584" y="101"/>
                  </a:lnTo>
                  <a:lnTo>
                    <a:pt x="513" y="102"/>
                  </a:lnTo>
                  <a:lnTo>
                    <a:pt x="456" y="95"/>
                  </a:lnTo>
                  <a:lnTo>
                    <a:pt x="384" y="95"/>
                  </a:lnTo>
                  <a:lnTo>
                    <a:pt x="359" y="131"/>
                  </a:lnTo>
                  <a:lnTo>
                    <a:pt x="323" y="110"/>
                  </a:lnTo>
                  <a:lnTo>
                    <a:pt x="285" y="114"/>
                  </a:lnTo>
                  <a:lnTo>
                    <a:pt x="272" y="76"/>
                  </a:lnTo>
                  <a:lnTo>
                    <a:pt x="190" y="70"/>
                  </a:lnTo>
                  <a:lnTo>
                    <a:pt x="181" y="57"/>
                  </a:lnTo>
                  <a:lnTo>
                    <a:pt x="217" y="17"/>
                  </a:lnTo>
                  <a:lnTo>
                    <a:pt x="247" y="15"/>
                  </a:lnTo>
                  <a:lnTo>
                    <a:pt x="217" y="0"/>
                  </a:lnTo>
                  <a:lnTo>
                    <a:pt x="171" y="11"/>
                  </a:lnTo>
                  <a:lnTo>
                    <a:pt x="95" y="87"/>
                  </a:lnTo>
                  <a:lnTo>
                    <a:pt x="57" y="95"/>
                  </a:lnTo>
                  <a:lnTo>
                    <a:pt x="0" y="133"/>
                  </a:lnTo>
                  <a:lnTo>
                    <a:pt x="224" y="203"/>
                  </a:lnTo>
                  <a:lnTo>
                    <a:pt x="224" y="203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6" name="Freeform 1138"/>
            <p:cNvSpPr>
              <a:spLocks/>
            </p:cNvSpPr>
            <p:nvPr/>
          </p:nvSpPr>
          <p:spPr bwMode="auto">
            <a:xfrm>
              <a:off x="4258" y="899"/>
              <a:ext cx="210" cy="281"/>
            </a:xfrm>
            <a:custGeom>
              <a:avLst/>
              <a:gdLst>
                <a:gd name="T0" fmla="*/ 48 w 422"/>
                <a:gd name="T1" fmla="*/ 464 h 559"/>
                <a:gd name="T2" fmla="*/ 42 w 422"/>
                <a:gd name="T3" fmla="*/ 370 h 559"/>
                <a:gd name="T4" fmla="*/ 6 w 422"/>
                <a:gd name="T5" fmla="*/ 302 h 559"/>
                <a:gd name="T6" fmla="*/ 21 w 422"/>
                <a:gd name="T7" fmla="*/ 159 h 559"/>
                <a:gd name="T8" fmla="*/ 82 w 422"/>
                <a:gd name="T9" fmla="*/ 85 h 559"/>
                <a:gd name="T10" fmla="*/ 78 w 422"/>
                <a:gd name="T11" fmla="*/ 140 h 559"/>
                <a:gd name="T12" fmla="*/ 97 w 422"/>
                <a:gd name="T13" fmla="*/ 129 h 559"/>
                <a:gd name="T14" fmla="*/ 97 w 422"/>
                <a:gd name="T15" fmla="*/ 83 h 559"/>
                <a:gd name="T16" fmla="*/ 120 w 422"/>
                <a:gd name="T17" fmla="*/ 57 h 559"/>
                <a:gd name="T18" fmla="*/ 127 w 422"/>
                <a:gd name="T19" fmla="*/ 7 h 559"/>
                <a:gd name="T20" fmla="*/ 148 w 422"/>
                <a:gd name="T21" fmla="*/ 0 h 559"/>
                <a:gd name="T22" fmla="*/ 276 w 422"/>
                <a:gd name="T23" fmla="*/ 43 h 559"/>
                <a:gd name="T24" fmla="*/ 287 w 422"/>
                <a:gd name="T25" fmla="*/ 80 h 559"/>
                <a:gd name="T26" fmla="*/ 304 w 422"/>
                <a:gd name="T27" fmla="*/ 114 h 559"/>
                <a:gd name="T28" fmla="*/ 308 w 422"/>
                <a:gd name="T29" fmla="*/ 175 h 559"/>
                <a:gd name="T30" fmla="*/ 264 w 422"/>
                <a:gd name="T31" fmla="*/ 228 h 559"/>
                <a:gd name="T32" fmla="*/ 262 w 422"/>
                <a:gd name="T33" fmla="*/ 268 h 559"/>
                <a:gd name="T34" fmla="*/ 287 w 422"/>
                <a:gd name="T35" fmla="*/ 281 h 559"/>
                <a:gd name="T36" fmla="*/ 321 w 422"/>
                <a:gd name="T37" fmla="*/ 226 h 559"/>
                <a:gd name="T38" fmla="*/ 356 w 422"/>
                <a:gd name="T39" fmla="*/ 207 h 559"/>
                <a:gd name="T40" fmla="*/ 378 w 422"/>
                <a:gd name="T41" fmla="*/ 218 h 559"/>
                <a:gd name="T42" fmla="*/ 422 w 422"/>
                <a:gd name="T43" fmla="*/ 342 h 559"/>
                <a:gd name="T44" fmla="*/ 392 w 422"/>
                <a:gd name="T45" fmla="*/ 395 h 559"/>
                <a:gd name="T46" fmla="*/ 384 w 422"/>
                <a:gd name="T47" fmla="*/ 433 h 559"/>
                <a:gd name="T48" fmla="*/ 367 w 422"/>
                <a:gd name="T49" fmla="*/ 445 h 559"/>
                <a:gd name="T50" fmla="*/ 367 w 422"/>
                <a:gd name="T51" fmla="*/ 479 h 559"/>
                <a:gd name="T52" fmla="*/ 344 w 422"/>
                <a:gd name="T53" fmla="*/ 524 h 559"/>
                <a:gd name="T54" fmla="*/ 205 w 422"/>
                <a:gd name="T55" fmla="*/ 543 h 559"/>
                <a:gd name="T56" fmla="*/ 202 w 422"/>
                <a:gd name="T57" fmla="*/ 536 h 559"/>
                <a:gd name="T58" fmla="*/ 0 w 422"/>
                <a:gd name="T59" fmla="*/ 559 h 559"/>
                <a:gd name="T60" fmla="*/ 48 w 422"/>
                <a:gd name="T61" fmla="*/ 464 h 559"/>
                <a:gd name="T62" fmla="*/ 48 w 422"/>
                <a:gd name="T63" fmla="*/ 4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559">
                  <a:moveTo>
                    <a:pt x="48" y="464"/>
                  </a:moveTo>
                  <a:lnTo>
                    <a:pt x="42" y="370"/>
                  </a:lnTo>
                  <a:lnTo>
                    <a:pt x="6" y="302"/>
                  </a:lnTo>
                  <a:lnTo>
                    <a:pt x="21" y="159"/>
                  </a:lnTo>
                  <a:lnTo>
                    <a:pt x="82" y="85"/>
                  </a:lnTo>
                  <a:lnTo>
                    <a:pt x="78" y="140"/>
                  </a:lnTo>
                  <a:lnTo>
                    <a:pt x="97" y="129"/>
                  </a:lnTo>
                  <a:lnTo>
                    <a:pt x="97" y="83"/>
                  </a:lnTo>
                  <a:lnTo>
                    <a:pt x="120" y="57"/>
                  </a:lnTo>
                  <a:lnTo>
                    <a:pt x="127" y="7"/>
                  </a:lnTo>
                  <a:lnTo>
                    <a:pt x="148" y="0"/>
                  </a:lnTo>
                  <a:lnTo>
                    <a:pt x="276" y="43"/>
                  </a:lnTo>
                  <a:lnTo>
                    <a:pt x="287" y="80"/>
                  </a:lnTo>
                  <a:lnTo>
                    <a:pt x="304" y="114"/>
                  </a:lnTo>
                  <a:lnTo>
                    <a:pt x="308" y="175"/>
                  </a:lnTo>
                  <a:lnTo>
                    <a:pt x="264" y="228"/>
                  </a:lnTo>
                  <a:lnTo>
                    <a:pt x="262" y="268"/>
                  </a:lnTo>
                  <a:lnTo>
                    <a:pt x="287" y="281"/>
                  </a:lnTo>
                  <a:lnTo>
                    <a:pt x="321" y="226"/>
                  </a:lnTo>
                  <a:lnTo>
                    <a:pt x="356" y="207"/>
                  </a:lnTo>
                  <a:lnTo>
                    <a:pt x="378" y="218"/>
                  </a:lnTo>
                  <a:lnTo>
                    <a:pt x="422" y="342"/>
                  </a:lnTo>
                  <a:lnTo>
                    <a:pt x="392" y="395"/>
                  </a:lnTo>
                  <a:lnTo>
                    <a:pt x="384" y="433"/>
                  </a:lnTo>
                  <a:lnTo>
                    <a:pt x="367" y="445"/>
                  </a:lnTo>
                  <a:lnTo>
                    <a:pt x="367" y="479"/>
                  </a:lnTo>
                  <a:lnTo>
                    <a:pt x="344" y="524"/>
                  </a:lnTo>
                  <a:lnTo>
                    <a:pt x="205" y="543"/>
                  </a:lnTo>
                  <a:lnTo>
                    <a:pt x="202" y="536"/>
                  </a:lnTo>
                  <a:lnTo>
                    <a:pt x="0" y="559"/>
                  </a:lnTo>
                  <a:lnTo>
                    <a:pt x="48" y="464"/>
                  </a:lnTo>
                  <a:lnTo>
                    <a:pt x="48" y="46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7" name="Freeform 1139"/>
            <p:cNvSpPr>
              <a:spLocks/>
            </p:cNvSpPr>
            <p:nvPr/>
          </p:nvSpPr>
          <p:spPr bwMode="auto">
            <a:xfrm>
              <a:off x="3940" y="847"/>
              <a:ext cx="290" cy="296"/>
            </a:xfrm>
            <a:custGeom>
              <a:avLst/>
              <a:gdLst>
                <a:gd name="T0" fmla="*/ 15 w 578"/>
                <a:gd name="T1" fmla="*/ 227 h 591"/>
                <a:gd name="T2" fmla="*/ 13 w 578"/>
                <a:gd name="T3" fmla="*/ 297 h 591"/>
                <a:gd name="T4" fmla="*/ 84 w 578"/>
                <a:gd name="T5" fmla="*/ 341 h 591"/>
                <a:gd name="T6" fmla="*/ 110 w 578"/>
                <a:gd name="T7" fmla="*/ 371 h 591"/>
                <a:gd name="T8" fmla="*/ 167 w 578"/>
                <a:gd name="T9" fmla="*/ 413 h 591"/>
                <a:gd name="T10" fmla="*/ 175 w 578"/>
                <a:gd name="T11" fmla="*/ 462 h 591"/>
                <a:gd name="T12" fmla="*/ 186 w 578"/>
                <a:gd name="T13" fmla="*/ 529 h 591"/>
                <a:gd name="T14" fmla="*/ 240 w 578"/>
                <a:gd name="T15" fmla="*/ 591 h 591"/>
                <a:gd name="T16" fmla="*/ 527 w 578"/>
                <a:gd name="T17" fmla="*/ 574 h 591"/>
                <a:gd name="T18" fmla="*/ 511 w 578"/>
                <a:gd name="T19" fmla="*/ 483 h 591"/>
                <a:gd name="T20" fmla="*/ 536 w 578"/>
                <a:gd name="T21" fmla="*/ 344 h 591"/>
                <a:gd name="T22" fmla="*/ 536 w 578"/>
                <a:gd name="T23" fmla="*/ 306 h 591"/>
                <a:gd name="T24" fmla="*/ 578 w 578"/>
                <a:gd name="T25" fmla="*/ 198 h 591"/>
                <a:gd name="T26" fmla="*/ 567 w 578"/>
                <a:gd name="T27" fmla="*/ 194 h 591"/>
                <a:gd name="T28" fmla="*/ 540 w 578"/>
                <a:gd name="T29" fmla="*/ 257 h 591"/>
                <a:gd name="T30" fmla="*/ 517 w 578"/>
                <a:gd name="T31" fmla="*/ 261 h 591"/>
                <a:gd name="T32" fmla="*/ 508 w 578"/>
                <a:gd name="T33" fmla="*/ 287 h 591"/>
                <a:gd name="T34" fmla="*/ 483 w 578"/>
                <a:gd name="T35" fmla="*/ 304 h 591"/>
                <a:gd name="T36" fmla="*/ 500 w 578"/>
                <a:gd name="T37" fmla="*/ 247 h 591"/>
                <a:gd name="T38" fmla="*/ 517 w 578"/>
                <a:gd name="T39" fmla="*/ 225 h 591"/>
                <a:gd name="T40" fmla="*/ 487 w 578"/>
                <a:gd name="T41" fmla="*/ 143 h 591"/>
                <a:gd name="T42" fmla="*/ 466 w 578"/>
                <a:gd name="T43" fmla="*/ 137 h 591"/>
                <a:gd name="T44" fmla="*/ 458 w 578"/>
                <a:gd name="T45" fmla="*/ 118 h 591"/>
                <a:gd name="T46" fmla="*/ 234 w 578"/>
                <a:gd name="T47" fmla="*/ 48 h 591"/>
                <a:gd name="T48" fmla="*/ 205 w 578"/>
                <a:gd name="T49" fmla="*/ 35 h 591"/>
                <a:gd name="T50" fmla="*/ 190 w 578"/>
                <a:gd name="T51" fmla="*/ 48 h 591"/>
                <a:gd name="T52" fmla="*/ 184 w 578"/>
                <a:gd name="T53" fmla="*/ 44 h 591"/>
                <a:gd name="T54" fmla="*/ 192 w 578"/>
                <a:gd name="T55" fmla="*/ 19 h 591"/>
                <a:gd name="T56" fmla="*/ 198 w 578"/>
                <a:gd name="T57" fmla="*/ 4 h 591"/>
                <a:gd name="T58" fmla="*/ 190 w 578"/>
                <a:gd name="T59" fmla="*/ 0 h 591"/>
                <a:gd name="T60" fmla="*/ 99 w 578"/>
                <a:gd name="T61" fmla="*/ 38 h 591"/>
                <a:gd name="T62" fmla="*/ 89 w 578"/>
                <a:gd name="T63" fmla="*/ 40 h 591"/>
                <a:gd name="T64" fmla="*/ 70 w 578"/>
                <a:gd name="T65" fmla="*/ 31 h 591"/>
                <a:gd name="T66" fmla="*/ 53 w 578"/>
                <a:gd name="T67" fmla="*/ 42 h 591"/>
                <a:gd name="T68" fmla="*/ 57 w 578"/>
                <a:gd name="T69" fmla="*/ 111 h 591"/>
                <a:gd name="T70" fmla="*/ 0 w 578"/>
                <a:gd name="T71" fmla="*/ 179 h 591"/>
                <a:gd name="T72" fmla="*/ 15 w 578"/>
                <a:gd name="T73" fmla="*/ 227 h 591"/>
                <a:gd name="T74" fmla="*/ 15 w 578"/>
                <a:gd name="T75" fmla="*/ 22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8" h="591">
                  <a:moveTo>
                    <a:pt x="15" y="227"/>
                  </a:moveTo>
                  <a:lnTo>
                    <a:pt x="13" y="297"/>
                  </a:lnTo>
                  <a:lnTo>
                    <a:pt x="84" y="341"/>
                  </a:lnTo>
                  <a:lnTo>
                    <a:pt x="110" y="371"/>
                  </a:lnTo>
                  <a:lnTo>
                    <a:pt x="167" y="413"/>
                  </a:lnTo>
                  <a:lnTo>
                    <a:pt x="175" y="462"/>
                  </a:lnTo>
                  <a:lnTo>
                    <a:pt x="186" y="529"/>
                  </a:lnTo>
                  <a:lnTo>
                    <a:pt x="240" y="591"/>
                  </a:lnTo>
                  <a:lnTo>
                    <a:pt x="527" y="574"/>
                  </a:lnTo>
                  <a:lnTo>
                    <a:pt x="511" y="483"/>
                  </a:lnTo>
                  <a:lnTo>
                    <a:pt x="536" y="344"/>
                  </a:lnTo>
                  <a:lnTo>
                    <a:pt x="536" y="306"/>
                  </a:lnTo>
                  <a:lnTo>
                    <a:pt x="578" y="198"/>
                  </a:lnTo>
                  <a:lnTo>
                    <a:pt x="567" y="194"/>
                  </a:lnTo>
                  <a:lnTo>
                    <a:pt x="540" y="257"/>
                  </a:lnTo>
                  <a:lnTo>
                    <a:pt x="517" y="261"/>
                  </a:lnTo>
                  <a:lnTo>
                    <a:pt x="508" y="287"/>
                  </a:lnTo>
                  <a:lnTo>
                    <a:pt x="483" y="304"/>
                  </a:lnTo>
                  <a:lnTo>
                    <a:pt x="500" y="247"/>
                  </a:lnTo>
                  <a:lnTo>
                    <a:pt x="517" y="225"/>
                  </a:lnTo>
                  <a:lnTo>
                    <a:pt x="487" y="143"/>
                  </a:lnTo>
                  <a:lnTo>
                    <a:pt x="466" y="137"/>
                  </a:lnTo>
                  <a:lnTo>
                    <a:pt x="458" y="118"/>
                  </a:lnTo>
                  <a:lnTo>
                    <a:pt x="234" y="48"/>
                  </a:lnTo>
                  <a:lnTo>
                    <a:pt x="205" y="35"/>
                  </a:lnTo>
                  <a:lnTo>
                    <a:pt x="190" y="48"/>
                  </a:lnTo>
                  <a:lnTo>
                    <a:pt x="184" y="44"/>
                  </a:lnTo>
                  <a:lnTo>
                    <a:pt x="192" y="19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99" y="38"/>
                  </a:lnTo>
                  <a:lnTo>
                    <a:pt x="89" y="40"/>
                  </a:lnTo>
                  <a:lnTo>
                    <a:pt x="70" y="31"/>
                  </a:lnTo>
                  <a:lnTo>
                    <a:pt x="53" y="42"/>
                  </a:lnTo>
                  <a:lnTo>
                    <a:pt x="57" y="111"/>
                  </a:lnTo>
                  <a:lnTo>
                    <a:pt x="0" y="179"/>
                  </a:lnTo>
                  <a:lnTo>
                    <a:pt x="15" y="227"/>
                  </a:lnTo>
                  <a:lnTo>
                    <a:pt x="15" y="22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8" name="Freeform 1140"/>
            <p:cNvSpPr>
              <a:spLocks/>
            </p:cNvSpPr>
            <p:nvPr/>
          </p:nvSpPr>
          <p:spPr bwMode="auto">
            <a:xfrm>
              <a:off x="4024" y="1134"/>
              <a:ext cx="216" cy="378"/>
            </a:xfrm>
            <a:custGeom>
              <a:avLst/>
              <a:gdLst>
                <a:gd name="T0" fmla="*/ 8 w 430"/>
                <a:gd name="T1" fmla="*/ 308 h 753"/>
                <a:gd name="T2" fmla="*/ 52 w 430"/>
                <a:gd name="T3" fmla="*/ 213 h 753"/>
                <a:gd name="T4" fmla="*/ 38 w 430"/>
                <a:gd name="T5" fmla="*/ 177 h 753"/>
                <a:gd name="T6" fmla="*/ 113 w 430"/>
                <a:gd name="T7" fmla="*/ 120 h 753"/>
                <a:gd name="T8" fmla="*/ 126 w 430"/>
                <a:gd name="T9" fmla="*/ 78 h 753"/>
                <a:gd name="T10" fmla="*/ 73 w 430"/>
                <a:gd name="T11" fmla="*/ 17 h 753"/>
                <a:gd name="T12" fmla="*/ 360 w 430"/>
                <a:gd name="T13" fmla="*/ 0 h 753"/>
                <a:gd name="T14" fmla="*/ 367 w 430"/>
                <a:gd name="T15" fmla="*/ 44 h 753"/>
                <a:gd name="T16" fmla="*/ 396 w 430"/>
                <a:gd name="T17" fmla="*/ 101 h 753"/>
                <a:gd name="T18" fmla="*/ 421 w 430"/>
                <a:gd name="T19" fmla="*/ 388 h 753"/>
                <a:gd name="T20" fmla="*/ 415 w 430"/>
                <a:gd name="T21" fmla="*/ 447 h 753"/>
                <a:gd name="T22" fmla="*/ 430 w 430"/>
                <a:gd name="T23" fmla="*/ 481 h 753"/>
                <a:gd name="T24" fmla="*/ 413 w 430"/>
                <a:gd name="T25" fmla="*/ 546 h 753"/>
                <a:gd name="T26" fmla="*/ 390 w 430"/>
                <a:gd name="T27" fmla="*/ 574 h 753"/>
                <a:gd name="T28" fmla="*/ 379 w 430"/>
                <a:gd name="T29" fmla="*/ 622 h 753"/>
                <a:gd name="T30" fmla="*/ 392 w 430"/>
                <a:gd name="T31" fmla="*/ 637 h 753"/>
                <a:gd name="T32" fmla="*/ 381 w 430"/>
                <a:gd name="T33" fmla="*/ 664 h 753"/>
                <a:gd name="T34" fmla="*/ 386 w 430"/>
                <a:gd name="T35" fmla="*/ 673 h 753"/>
                <a:gd name="T36" fmla="*/ 352 w 430"/>
                <a:gd name="T37" fmla="*/ 686 h 753"/>
                <a:gd name="T38" fmla="*/ 344 w 430"/>
                <a:gd name="T39" fmla="*/ 734 h 753"/>
                <a:gd name="T40" fmla="*/ 295 w 430"/>
                <a:gd name="T41" fmla="*/ 719 h 753"/>
                <a:gd name="T42" fmla="*/ 270 w 430"/>
                <a:gd name="T43" fmla="*/ 753 h 753"/>
                <a:gd name="T44" fmla="*/ 255 w 430"/>
                <a:gd name="T45" fmla="*/ 749 h 753"/>
                <a:gd name="T46" fmla="*/ 238 w 430"/>
                <a:gd name="T47" fmla="*/ 719 h 753"/>
                <a:gd name="T48" fmla="*/ 211 w 430"/>
                <a:gd name="T49" fmla="*/ 645 h 753"/>
                <a:gd name="T50" fmla="*/ 147 w 430"/>
                <a:gd name="T51" fmla="*/ 607 h 753"/>
                <a:gd name="T52" fmla="*/ 133 w 430"/>
                <a:gd name="T53" fmla="*/ 569 h 753"/>
                <a:gd name="T54" fmla="*/ 154 w 430"/>
                <a:gd name="T55" fmla="*/ 510 h 753"/>
                <a:gd name="T56" fmla="*/ 137 w 430"/>
                <a:gd name="T57" fmla="*/ 498 h 753"/>
                <a:gd name="T58" fmla="*/ 95 w 430"/>
                <a:gd name="T59" fmla="*/ 498 h 753"/>
                <a:gd name="T60" fmla="*/ 86 w 430"/>
                <a:gd name="T61" fmla="*/ 462 h 753"/>
                <a:gd name="T62" fmla="*/ 17 w 430"/>
                <a:gd name="T63" fmla="*/ 390 h 753"/>
                <a:gd name="T64" fmla="*/ 0 w 430"/>
                <a:gd name="T65" fmla="*/ 331 h 753"/>
                <a:gd name="T66" fmla="*/ 8 w 430"/>
                <a:gd name="T67" fmla="*/ 308 h 753"/>
                <a:gd name="T68" fmla="*/ 8 w 430"/>
                <a:gd name="T69" fmla="*/ 308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0" h="753">
                  <a:moveTo>
                    <a:pt x="8" y="308"/>
                  </a:moveTo>
                  <a:lnTo>
                    <a:pt x="52" y="213"/>
                  </a:lnTo>
                  <a:lnTo>
                    <a:pt x="38" y="177"/>
                  </a:lnTo>
                  <a:lnTo>
                    <a:pt x="113" y="120"/>
                  </a:lnTo>
                  <a:lnTo>
                    <a:pt x="126" y="78"/>
                  </a:lnTo>
                  <a:lnTo>
                    <a:pt x="73" y="17"/>
                  </a:lnTo>
                  <a:lnTo>
                    <a:pt x="360" y="0"/>
                  </a:lnTo>
                  <a:lnTo>
                    <a:pt x="367" y="44"/>
                  </a:lnTo>
                  <a:lnTo>
                    <a:pt x="396" y="101"/>
                  </a:lnTo>
                  <a:lnTo>
                    <a:pt x="421" y="388"/>
                  </a:lnTo>
                  <a:lnTo>
                    <a:pt x="415" y="447"/>
                  </a:lnTo>
                  <a:lnTo>
                    <a:pt x="430" y="481"/>
                  </a:lnTo>
                  <a:lnTo>
                    <a:pt x="413" y="546"/>
                  </a:lnTo>
                  <a:lnTo>
                    <a:pt x="390" y="574"/>
                  </a:lnTo>
                  <a:lnTo>
                    <a:pt x="379" y="622"/>
                  </a:lnTo>
                  <a:lnTo>
                    <a:pt x="392" y="637"/>
                  </a:lnTo>
                  <a:lnTo>
                    <a:pt x="381" y="664"/>
                  </a:lnTo>
                  <a:lnTo>
                    <a:pt x="386" y="673"/>
                  </a:lnTo>
                  <a:lnTo>
                    <a:pt x="352" y="686"/>
                  </a:lnTo>
                  <a:lnTo>
                    <a:pt x="344" y="734"/>
                  </a:lnTo>
                  <a:lnTo>
                    <a:pt x="295" y="719"/>
                  </a:lnTo>
                  <a:lnTo>
                    <a:pt x="270" y="753"/>
                  </a:lnTo>
                  <a:lnTo>
                    <a:pt x="255" y="749"/>
                  </a:lnTo>
                  <a:lnTo>
                    <a:pt x="238" y="719"/>
                  </a:lnTo>
                  <a:lnTo>
                    <a:pt x="211" y="645"/>
                  </a:lnTo>
                  <a:lnTo>
                    <a:pt x="147" y="607"/>
                  </a:lnTo>
                  <a:lnTo>
                    <a:pt x="133" y="569"/>
                  </a:lnTo>
                  <a:lnTo>
                    <a:pt x="154" y="510"/>
                  </a:lnTo>
                  <a:lnTo>
                    <a:pt x="137" y="498"/>
                  </a:lnTo>
                  <a:lnTo>
                    <a:pt x="95" y="498"/>
                  </a:lnTo>
                  <a:lnTo>
                    <a:pt x="86" y="462"/>
                  </a:lnTo>
                  <a:lnTo>
                    <a:pt x="17" y="390"/>
                  </a:lnTo>
                  <a:lnTo>
                    <a:pt x="0" y="331"/>
                  </a:lnTo>
                  <a:lnTo>
                    <a:pt x="8" y="308"/>
                  </a:lnTo>
                  <a:lnTo>
                    <a:pt x="8" y="30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9" name="Freeform 1141"/>
            <p:cNvSpPr>
              <a:spLocks/>
            </p:cNvSpPr>
            <p:nvPr/>
          </p:nvSpPr>
          <p:spPr bwMode="auto">
            <a:xfrm>
              <a:off x="4214" y="1167"/>
              <a:ext cx="169" cy="285"/>
            </a:xfrm>
            <a:custGeom>
              <a:avLst/>
              <a:gdLst>
                <a:gd name="T0" fmla="*/ 11 w 338"/>
                <a:gd name="T1" fmla="*/ 566 h 566"/>
                <a:gd name="T2" fmla="*/ 21 w 338"/>
                <a:gd name="T3" fmla="*/ 549 h 566"/>
                <a:gd name="T4" fmla="*/ 85 w 338"/>
                <a:gd name="T5" fmla="*/ 545 h 566"/>
                <a:gd name="T6" fmla="*/ 138 w 338"/>
                <a:gd name="T7" fmla="*/ 528 h 566"/>
                <a:gd name="T8" fmla="*/ 192 w 338"/>
                <a:gd name="T9" fmla="*/ 496 h 566"/>
                <a:gd name="T10" fmla="*/ 235 w 338"/>
                <a:gd name="T11" fmla="*/ 494 h 566"/>
                <a:gd name="T12" fmla="*/ 285 w 338"/>
                <a:gd name="T13" fmla="*/ 412 h 566"/>
                <a:gd name="T14" fmla="*/ 300 w 338"/>
                <a:gd name="T15" fmla="*/ 418 h 566"/>
                <a:gd name="T16" fmla="*/ 338 w 338"/>
                <a:gd name="T17" fmla="*/ 389 h 566"/>
                <a:gd name="T18" fmla="*/ 329 w 338"/>
                <a:gd name="T19" fmla="*/ 368 h 566"/>
                <a:gd name="T20" fmla="*/ 332 w 338"/>
                <a:gd name="T21" fmla="*/ 357 h 566"/>
                <a:gd name="T22" fmla="*/ 294 w 338"/>
                <a:gd name="T23" fmla="*/ 7 h 566"/>
                <a:gd name="T24" fmla="*/ 291 w 338"/>
                <a:gd name="T25" fmla="*/ 0 h 566"/>
                <a:gd name="T26" fmla="*/ 89 w 338"/>
                <a:gd name="T27" fmla="*/ 23 h 566"/>
                <a:gd name="T28" fmla="*/ 51 w 338"/>
                <a:gd name="T29" fmla="*/ 42 h 566"/>
                <a:gd name="T30" fmla="*/ 17 w 338"/>
                <a:gd name="T31" fmla="*/ 32 h 566"/>
                <a:gd name="T32" fmla="*/ 42 w 338"/>
                <a:gd name="T33" fmla="*/ 319 h 566"/>
                <a:gd name="T34" fmla="*/ 36 w 338"/>
                <a:gd name="T35" fmla="*/ 378 h 566"/>
                <a:gd name="T36" fmla="*/ 51 w 338"/>
                <a:gd name="T37" fmla="*/ 412 h 566"/>
                <a:gd name="T38" fmla="*/ 34 w 338"/>
                <a:gd name="T39" fmla="*/ 477 h 566"/>
                <a:gd name="T40" fmla="*/ 11 w 338"/>
                <a:gd name="T41" fmla="*/ 505 h 566"/>
                <a:gd name="T42" fmla="*/ 0 w 338"/>
                <a:gd name="T43" fmla="*/ 553 h 566"/>
                <a:gd name="T44" fmla="*/ 11 w 338"/>
                <a:gd name="T45" fmla="*/ 566 h 566"/>
                <a:gd name="T46" fmla="*/ 11 w 338"/>
                <a:gd name="T47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566">
                  <a:moveTo>
                    <a:pt x="11" y="566"/>
                  </a:moveTo>
                  <a:lnTo>
                    <a:pt x="21" y="549"/>
                  </a:lnTo>
                  <a:lnTo>
                    <a:pt x="85" y="545"/>
                  </a:lnTo>
                  <a:lnTo>
                    <a:pt x="138" y="528"/>
                  </a:lnTo>
                  <a:lnTo>
                    <a:pt x="192" y="496"/>
                  </a:lnTo>
                  <a:lnTo>
                    <a:pt x="235" y="494"/>
                  </a:lnTo>
                  <a:lnTo>
                    <a:pt x="285" y="412"/>
                  </a:lnTo>
                  <a:lnTo>
                    <a:pt x="300" y="418"/>
                  </a:lnTo>
                  <a:lnTo>
                    <a:pt x="338" y="389"/>
                  </a:lnTo>
                  <a:lnTo>
                    <a:pt x="329" y="368"/>
                  </a:lnTo>
                  <a:lnTo>
                    <a:pt x="332" y="357"/>
                  </a:lnTo>
                  <a:lnTo>
                    <a:pt x="294" y="7"/>
                  </a:lnTo>
                  <a:lnTo>
                    <a:pt x="291" y="0"/>
                  </a:lnTo>
                  <a:lnTo>
                    <a:pt x="89" y="23"/>
                  </a:lnTo>
                  <a:lnTo>
                    <a:pt x="51" y="42"/>
                  </a:lnTo>
                  <a:lnTo>
                    <a:pt x="17" y="32"/>
                  </a:lnTo>
                  <a:lnTo>
                    <a:pt x="42" y="319"/>
                  </a:lnTo>
                  <a:lnTo>
                    <a:pt x="36" y="378"/>
                  </a:lnTo>
                  <a:lnTo>
                    <a:pt x="51" y="412"/>
                  </a:lnTo>
                  <a:lnTo>
                    <a:pt x="34" y="477"/>
                  </a:lnTo>
                  <a:lnTo>
                    <a:pt x="11" y="505"/>
                  </a:lnTo>
                  <a:lnTo>
                    <a:pt x="0" y="553"/>
                  </a:lnTo>
                  <a:lnTo>
                    <a:pt x="11" y="566"/>
                  </a:lnTo>
                  <a:lnTo>
                    <a:pt x="11" y="56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60" name="Freeform 1142"/>
            <p:cNvSpPr>
              <a:spLocks/>
            </p:cNvSpPr>
            <p:nvPr/>
          </p:nvSpPr>
          <p:spPr bwMode="auto">
            <a:xfrm>
              <a:off x="4151" y="1346"/>
              <a:ext cx="396" cy="199"/>
            </a:xfrm>
            <a:custGeom>
              <a:avLst/>
              <a:gdLst>
                <a:gd name="T0" fmla="*/ 4 w 791"/>
                <a:gd name="T1" fmla="*/ 375 h 396"/>
                <a:gd name="T2" fmla="*/ 23 w 791"/>
                <a:gd name="T3" fmla="*/ 373 h 396"/>
                <a:gd name="T4" fmla="*/ 29 w 791"/>
                <a:gd name="T5" fmla="*/ 331 h 396"/>
                <a:gd name="T6" fmla="*/ 17 w 791"/>
                <a:gd name="T7" fmla="*/ 329 h 396"/>
                <a:gd name="T8" fmla="*/ 42 w 791"/>
                <a:gd name="T9" fmla="*/ 295 h 396"/>
                <a:gd name="T10" fmla="*/ 91 w 791"/>
                <a:gd name="T11" fmla="*/ 310 h 396"/>
                <a:gd name="T12" fmla="*/ 99 w 791"/>
                <a:gd name="T13" fmla="*/ 262 h 396"/>
                <a:gd name="T14" fmla="*/ 133 w 791"/>
                <a:gd name="T15" fmla="*/ 249 h 396"/>
                <a:gd name="T16" fmla="*/ 128 w 791"/>
                <a:gd name="T17" fmla="*/ 240 h 396"/>
                <a:gd name="T18" fmla="*/ 147 w 791"/>
                <a:gd name="T19" fmla="*/ 194 h 396"/>
                <a:gd name="T20" fmla="*/ 211 w 791"/>
                <a:gd name="T21" fmla="*/ 190 h 396"/>
                <a:gd name="T22" fmla="*/ 264 w 791"/>
                <a:gd name="T23" fmla="*/ 173 h 396"/>
                <a:gd name="T24" fmla="*/ 299 w 791"/>
                <a:gd name="T25" fmla="*/ 150 h 396"/>
                <a:gd name="T26" fmla="*/ 318 w 791"/>
                <a:gd name="T27" fmla="*/ 141 h 396"/>
                <a:gd name="T28" fmla="*/ 361 w 791"/>
                <a:gd name="T29" fmla="*/ 139 h 396"/>
                <a:gd name="T30" fmla="*/ 411 w 791"/>
                <a:gd name="T31" fmla="*/ 57 h 396"/>
                <a:gd name="T32" fmla="*/ 426 w 791"/>
                <a:gd name="T33" fmla="*/ 63 h 396"/>
                <a:gd name="T34" fmla="*/ 464 w 791"/>
                <a:gd name="T35" fmla="*/ 34 h 396"/>
                <a:gd name="T36" fmla="*/ 455 w 791"/>
                <a:gd name="T37" fmla="*/ 13 h 396"/>
                <a:gd name="T38" fmla="*/ 458 w 791"/>
                <a:gd name="T39" fmla="*/ 2 h 396"/>
                <a:gd name="T40" fmla="*/ 493 w 791"/>
                <a:gd name="T41" fmla="*/ 0 h 396"/>
                <a:gd name="T42" fmla="*/ 515 w 791"/>
                <a:gd name="T43" fmla="*/ 8 h 396"/>
                <a:gd name="T44" fmla="*/ 584 w 791"/>
                <a:gd name="T45" fmla="*/ 48 h 396"/>
                <a:gd name="T46" fmla="*/ 633 w 791"/>
                <a:gd name="T47" fmla="*/ 46 h 396"/>
                <a:gd name="T48" fmla="*/ 656 w 791"/>
                <a:gd name="T49" fmla="*/ 31 h 396"/>
                <a:gd name="T50" fmla="*/ 711 w 791"/>
                <a:gd name="T51" fmla="*/ 65 h 396"/>
                <a:gd name="T52" fmla="*/ 728 w 791"/>
                <a:gd name="T53" fmla="*/ 129 h 396"/>
                <a:gd name="T54" fmla="*/ 791 w 791"/>
                <a:gd name="T55" fmla="*/ 175 h 396"/>
                <a:gd name="T56" fmla="*/ 761 w 791"/>
                <a:gd name="T57" fmla="*/ 211 h 396"/>
                <a:gd name="T58" fmla="*/ 707 w 791"/>
                <a:gd name="T59" fmla="*/ 262 h 396"/>
                <a:gd name="T60" fmla="*/ 706 w 791"/>
                <a:gd name="T61" fmla="*/ 274 h 396"/>
                <a:gd name="T62" fmla="*/ 628 w 791"/>
                <a:gd name="T63" fmla="*/ 323 h 396"/>
                <a:gd name="T64" fmla="*/ 190 w 791"/>
                <a:gd name="T65" fmla="*/ 365 h 396"/>
                <a:gd name="T66" fmla="*/ 143 w 791"/>
                <a:gd name="T67" fmla="*/ 361 h 396"/>
                <a:gd name="T68" fmla="*/ 145 w 791"/>
                <a:gd name="T69" fmla="*/ 384 h 396"/>
                <a:gd name="T70" fmla="*/ 0 w 791"/>
                <a:gd name="T71" fmla="*/ 396 h 396"/>
                <a:gd name="T72" fmla="*/ 4 w 791"/>
                <a:gd name="T73" fmla="*/ 375 h 396"/>
                <a:gd name="T74" fmla="*/ 4 w 791"/>
                <a:gd name="T75" fmla="*/ 37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1" h="396">
                  <a:moveTo>
                    <a:pt x="4" y="375"/>
                  </a:moveTo>
                  <a:lnTo>
                    <a:pt x="23" y="373"/>
                  </a:lnTo>
                  <a:lnTo>
                    <a:pt x="29" y="331"/>
                  </a:lnTo>
                  <a:lnTo>
                    <a:pt x="17" y="329"/>
                  </a:lnTo>
                  <a:lnTo>
                    <a:pt x="42" y="295"/>
                  </a:lnTo>
                  <a:lnTo>
                    <a:pt x="91" y="310"/>
                  </a:lnTo>
                  <a:lnTo>
                    <a:pt x="99" y="262"/>
                  </a:lnTo>
                  <a:lnTo>
                    <a:pt x="133" y="249"/>
                  </a:lnTo>
                  <a:lnTo>
                    <a:pt x="128" y="240"/>
                  </a:lnTo>
                  <a:lnTo>
                    <a:pt x="147" y="194"/>
                  </a:lnTo>
                  <a:lnTo>
                    <a:pt x="211" y="190"/>
                  </a:lnTo>
                  <a:lnTo>
                    <a:pt x="264" y="173"/>
                  </a:lnTo>
                  <a:lnTo>
                    <a:pt x="299" y="150"/>
                  </a:lnTo>
                  <a:lnTo>
                    <a:pt x="318" y="141"/>
                  </a:lnTo>
                  <a:lnTo>
                    <a:pt x="361" y="139"/>
                  </a:lnTo>
                  <a:lnTo>
                    <a:pt x="411" y="57"/>
                  </a:lnTo>
                  <a:lnTo>
                    <a:pt x="426" y="63"/>
                  </a:lnTo>
                  <a:lnTo>
                    <a:pt x="464" y="34"/>
                  </a:lnTo>
                  <a:lnTo>
                    <a:pt x="455" y="13"/>
                  </a:lnTo>
                  <a:lnTo>
                    <a:pt x="458" y="2"/>
                  </a:lnTo>
                  <a:lnTo>
                    <a:pt x="493" y="0"/>
                  </a:lnTo>
                  <a:lnTo>
                    <a:pt x="515" y="8"/>
                  </a:lnTo>
                  <a:lnTo>
                    <a:pt x="584" y="48"/>
                  </a:lnTo>
                  <a:lnTo>
                    <a:pt x="633" y="46"/>
                  </a:lnTo>
                  <a:lnTo>
                    <a:pt x="656" y="31"/>
                  </a:lnTo>
                  <a:lnTo>
                    <a:pt x="711" y="65"/>
                  </a:lnTo>
                  <a:lnTo>
                    <a:pt x="728" y="129"/>
                  </a:lnTo>
                  <a:lnTo>
                    <a:pt x="791" y="175"/>
                  </a:lnTo>
                  <a:lnTo>
                    <a:pt x="761" y="211"/>
                  </a:lnTo>
                  <a:lnTo>
                    <a:pt x="707" y="262"/>
                  </a:lnTo>
                  <a:lnTo>
                    <a:pt x="706" y="274"/>
                  </a:lnTo>
                  <a:lnTo>
                    <a:pt x="628" y="323"/>
                  </a:lnTo>
                  <a:lnTo>
                    <a:pt x="190" y="365"/>
                  </a:lnTo>
                  <a:lnTo>
                    <a:pt x="143" y="361"/>
                  </a:lnTo>
                  <a:lnTo>
                    <a:pt x="145" y="384"/>
                  </a:lnTo>
                  <a:lnTo>
                    <a:pt x="0" y="396"/>
                  </a:lnTo>
                  <a:lnTo>
                    <a:pt x="4" y="375"/>
                  </a:lnTo>
                  <a:lnTo>
                    <a:pt x="4" y="375"/>
                  </a:lnTo>
                  <a:close/>
                </a:path>
              </a:pathLst>
            </a:custGeom>
            <a:solidFill>
              <a:srgbClr val="D7E7F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61" name="Freeform 1143"/>
            <p:cNvSpPr>
              <a:spLocks/>
            </p:cNvSpPr>
            <p:nvPr/>
          </p:nvSpPr>
          <p:spPr bwMode="auto">
            <a:xfrm>
              <a:off x="4108" y="1493"/>
              <a:ext cx="465" cy="154"/>
            </a:xfrm>
            <a:custGeom>
              <a:avLst/>
              <a:gdLst>
                <a:gd name="T0" fmla="*/ 17 w 931"/>
                <a:gd name="T1" fmla="*/ 253 h 308"/>
                <a:gd name="T2" fmla="*/ 11 w 931"/>
                <a:gd name="T3" fmla="*/ 249 h 308"/>
                <a:gd name="T4" fmla="*/ 38 w 931"/>
                <a:gd name="T5" fmla="*/ 228 h 308"/>
                <a:gd name="T6" fmla="*/ 64 w 931"/>
                <a:gd name="T7" fmla="*/ 180 h 308"/>
                <a:gd name="T8" fmla="*/ 55 w 931"/>
                <a:gd name="T9" fmla="*/ 169 h 308"/>
                <a:gd name="T10" fmla="*/ 68 w 931"/>
                <a:gd name="T11" fmla="*/ 146 h 308"/>
                <a:gd name="T12" fmla="*/ 68 w 931"/>
                <a:gd name="T13" fmla="*/ 120 h 308"/>
                <a:gd name="T14" fmla="*/ 87 w 931"/>
                <a:gd name="T15" fmla="*/ 101 h 308"/>
                <a:gd name="T16" fmla="*/ 232 w 931"/>
                <a:gd name="T17" fmla="*/ 89 h 308"/>
                <a:gd name="T18" fmla="*/ 230 w 931"/>
                <a:gd name="T19" fmla="*/ 66 h 308"/>
                <a:gd name="T20" fmla="*/ 277 w 931"/>
                <a:gd name="T21" fmla="*/ 70 h 308"/>
                <a:gd name="T22" fmla="*/ 715 w 931"/>
                <a:gd name="T23" fmla="*/ 28 h 308"/>
                <a:gd name="T24" fmla="*/ 931 w 931"/>
                <a:gd name="T25" fmla="*/ 0 h 308"/>
                <a:gd name="T26" fmla="*/ 893 w 931"/>
                <a:gd name="T27" fmla="*/ 74 h 308"/>
                <a:gd name="T28" fmla="*/ 834 w 931"/>
                <a:gd name="T29" fmla="*/ 87 h 308"/>
                <a:gd name="T30" fmla="*/ 806 w 931"/>
                <a:gd name="T31" fmla="*/ 125 h 308"/>
                <a:gd name="T32" fmla="*/ 699 w 931"/>
                <a:gd name="T33" fmla="*/ 186 h 308"/>
                <a:gd name="T34" fmla="*/ 694 w 931"/>
                <a:gd name="T35" fmla="*/ 209 h 308"/>
                <a:gd name="T36" fmla="*/ 667 w 931"/>
                <a:gd name="T37" fmla="*/ 222 h 308"/>
                <a:gd name="T38" fmla="*/ 667 w 931"/>
                <a:gd name="T39" fmla="*/ 253 h 308"/>
                <a:gd name="T40" fmla="*/ 523 w 931"/>
                <a:gd name="T41" fmla="*/ 270 h 308"/>
                <a:gd name="T42" fmla="*/ 234 w 931"/>
                <a:gd name="T43" fmla="*/ 294 h 308"/>
                <a:gd name="T44" fmla="*/ 0 w 931"/>
                <a:gd name="T45" fmla="*/ 308 h 308"/>
                <a:gd name="T46" fmla="*/ 17 w 931"/>
                <a:gd name="T47" fmla="*/ 253 h 308"/>
                <a:gd name="T48" fmla="*/ 17 w 931"/>
                <a:gd name="T49" fmla="*/ 25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1" h="308">
                  <a:moveTo>
                    <a:pt x="17" y="253"/>
                  </a:moveTo>
                  <a:lnTo>
                    <a:pt x="11" y="249"/>
                  </a:lnTo>
                  <a:lnTo>
                    <a:pt x="38" y="228"/>
                  </a:lnTo>
                  <a:lnTo>
                    <a:pt x="64" y="180"/>
                  </a:lnTo>
                  <a:lnTo>
                    <a:pt x="55" y="169"/>
                  </a:lnTo>
                  <a:lnTo>
                    <a:pt x="68" y="146"/>
                  </a:lnTo>
                  <a:lnTo>
                    <a:pt x="68" y="120"/>
                  </a:lnTo>
                  <a:lnTo>
                    <a:pt x="87" y="101"/>
                  </a:lnTo>
                  <a:lnTo>
                    <a:pt x="232" y="89"/>
                  </a:lnTo>
                  <a:lnTo>
                    <a:pt x="230" y="66"/>
                  </a:lnTo>
                  <a:lnTo>
                    <a:pt x="277" y="70"/>
                  </a:lnTo>
                  <a:lnTo>
                    <a:pt x="715" y="28"/>
                  </a:lnTo>
                  <a:lnTo>
                    <a:pt x="931" y="0"/>
                  </a:lnTo>
                  <a:lnTo>
                    <a:pt x="893" y="74"/>
                  </a:lnTo>
                  <a:lnTo>
                    <a:pt x="834" y="87"/>
                  </a:lnTo>
                  <a:lnTo>
                    <a:pt x="806" y="125"/>
                  </a:lnTo>
                  <a:lnTo>
                    <a:pt x="699" y="186"/>
                  </a:lnTo>
                  <a:lnTo>
                    <a:pt x="694" y="209"/>
                  </a:lnTo>
                  <a:lnTo>
                    <a:pt x="667" y="222"/>
                  </a:lnTo>
                  <a:lnTo>
                    <a:pt x="667" y="253"/>
                  </a:lnTo>
                  <a:lnTo>
                    <a:pt x="523" y="270"/>
                  </a:lnTo>
                  <a:lnTo>
                    <a:pt x="234" y="294"/>
                  </a:lnTo>
                  <a:lnTo>
                    <a:pt x="0" y="308"/>
                  </a:lnTo>
                  <a:lnTo>
                    <a:pt x="17" y="253"/>
                  </a:lnTo>
                  <a:lnTo>
                    <a:pt x="17" y="253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62" name="Freeform 1144"/>
            <p:cNvSpPr>
              <a:spLocks/>
            </p:cNvSpPr>
            <p:nvPr/>
          </p:nvSpPr>
          <p:spPr bwMode="auto">
            <a:xfrm>
              <a:off x="4043" y="1641"/>
              <a:ext cx="195" cy="327"/>
            </a:xfrm>
            <a:custGeom>
              <a:avLst/>
              <a:gdLst>
                <a:gd name="T0" fmla="*/ 27 w 388"/>
                <a:gd name="T1" fmla="*/ 457 h 654"/>
                <a:gd name="T2" fmla="*/ 65 w 388"/>
                <a:gd name="T3" fmla="*/ 407 h 654"/>
                <a:gd name="T4" fmla="*/ 54 w 388"/>
                <a:gd name="T5" fmla="*/ 394 h 654"/>
                <a:gd name="T6" fmla="*/ 38 w 388"/>
                <a:gd name="T7" fmla="*/ 287 h 654"/>
                <a:gd name="T8" fmla="*/ 33 w 388"/>
                <a:gd name="T9" fmla="*/ 215 h 654"/>
                <a:gd name="T10" fmla="*/ 59 w 388"/>
                <a:gd name="T11" fmla="*/ 135 h 654"/>
                <a:gd name="T12" fmla="*/ 101 w 388"/>
                <a:gd name="T13" fmla="*/ 80 h 654"/>
                <a:gd name="T14" fmla="*/ 97 w 388"/>
                <a:gd name="T15" fmla="*/ 65 h 654"/>
                <a:gd name="T16" fmla="*/ 128 w 388"/>
                <a:gd name="T17" fmla="*/ 14 h 654"/>
                <a:gd name="T18" fmla="*/ 362 w 388"/>
                <a:gd name="T19" fmla="*/ 0 h 654"/>
                <a:gd name="T20" fmla="*/ 373 w 388"/>
                <a:gd name="T21" fmla="*/ 12 h 654"/>
                <a:gd name="T22" fmla="*/ 362 w 388"/>
                <a:gd name="T23" fmla="*/ 419 h 654"/>
                <a:gd name="T24" fmla="*/ 388 w 388"/>
                <a:gd name="T25" fmla="*/ 614 h 654"/>
                <a:gd name="T26" fmla="*/ 379 w 388"/>
                <a:gd name="T27" fmla="*/ 624 h 654"/>
                <a:gd name="T28" fmla="*/ 329 w 388"/>
                <a:gd name="T29" fmla="*/ 612 h 654"/>
                <a:gd name="T30" fmla="*/ 253 w 388"/>
                <a:gd name="T31" fmla="*/ 654 h 654"/>
                <a:gd name="T32" fmla="*/ 215 w 388"/>
                <a:gd name="T33" fmla="*/ 592 h 654"/>
                <a:gd name="T34" fmla="*/ 221 w 388"/>
                <a:gd name="T35" fmla="*/ 546 h 654"/>
                <a:gd name="T36" fmla="*/ 0 w 388"/>
                <a:gd name="T37" fmla="*/ 555 h 654"/>
                <a:gd name="T38" fmla="*/ 27 w 388"/>
                <a:gd name="T39" fmla="*/ 457 h 654"/>
                <a:gd name="T40" fmla="*/ 27 w 388"/>
                <a:gd name="T41" fmla="*/ 457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654">
                  <a:moveTo>
                    <a:pt x="27" y="457"/>
                  </a:moveTo>
                  <a:lnTo>
                    <a:pt x="65" y="407"/>
                  </a:lnTo>
                  <a:lnTo>
                    <a:pt x="54" y="394"/>
                  </a:lnTo>
                  <a:lnTo>
                    <a:pt x="38" y="287"/>
                  </a:lnTo>
                  <a:lnTo>
                    <a:pt x="33" y="215"/>
                  </a:lnTo>
                  <a:lnTo>
                    <a:pt x="59" y="135"/>
                  </a:lnTo>
                  <a:lnTo>
                    <a:pt x="101" y="80"/>
                  </a:lnTo>
                  <a:lnTo>
                    <a:pt x="97" y="65"/>
                  </a:lnTo>
                  <a:lnTo>
                    <a:pt x="128" y="14"/>
                  </a:lnTo>
                  <a:lnTo>
                    <a:pt x="362" y="0"/>
                  </a:lnTo>
                  <a:lnTo>
                    <a:pt x="373" y="12"/>
                  </a:lnTo>
                  <a:lnTo>
                    <a:pt x="362" y="419"/>
                  </a:lnTo>
                  <a:lnTo>
                    <a:pt x="388" y="614"/>
                  </a:lnTo>
                  <a:lnTo>
                    <a:pt x="379" y="624"/>
                  </a:lnTo>
                  <a:lnTo>
                    <a:pt x="329" y="612"/>
                  </a:lnTo>
                  <a:lnTo>
                    <a:pt x="253" y="654"/>
                  </a:lnTo>
                  <a:lnTo>
                    <a:pt x="215" y="592"/>
                  </a:lnTo>
                  <a:lnTo>
                    <a:pt x="221" y="546"/>
                  </a:lnTo>
                  <a:lnTo>
                    <a:pt x="0" y="555"/>
                  </a:lnTo>
                  <a:lnTo>
                    <a:pt x="27" y="457"/>
                  </a:lnTo>
                  <a:lnTo>
                    <a:pt x="27" y="45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63" name="Freeform 1145"/>
            <p:cNvSpPr>
              <a:spLocks/>
            </p:cNvSpPr>
            <p:nvPr/>
          </p:nvSpPr>
          <p:spPr bwMode="auto">
            <a:xfrm>
              <a:off x="4225" y="1628"/>
              <a:ext cx="206" cy="329"/>
            </a:xfrm>
            <a:custGeom>
              <a:avLst/>
              <a:gdLst>
                <a:gd name="T0" fmla="*/ 11 w 416"/>
                <a:gd name="T1" fmla="*/ 36 h 659"/>
                <a:gd name="T2" fmla="*/ 0 w 416"/>
                <a:gd name="T3" fmla="*/ 443 h 659"/>
                <a:gd name="T4" fmla="*/ 26 w 416"/>
                <a:gd name="T5" fmla="*/ 638 h 659"/>
                <a:gd name="T6" fmla="*/ 55 w 416"/>
                <a:gd name="T7" fmla="*/ 646 h 659"/>
                <a:gd name="T8" fmla="*/ 81 w 416"/>
                <a:gd name="T9" fmla="*/ 631 h 659"/>
                <a:gd name="T10" fmla="*/ 97 w 416"/>
                <a:gd name="T11" fmla="*/ 646 h 659"/>
                <a:gd name="T12" fmla="*/ 74 w 416"/>
                <a:gd name="T13" fmla="*/ 659 h 659"/>
                <a:gd name="T14" fmla="*/ 131 w 416"/>
                <a:gd name="T15" fmla="*/ 644 h 659"/>
                <a:gd name="T16" fmla="*/ 142 w 416"/>
                <a:gd name="T17" fmla="*/ 627 h 659"/>
                <a:gd name="T18" fmla="*/ 135 w 416"/>
                <a:gd name="T19" fmla="*/ 616 h 659"/>
                <a:gd name="T20" fmla="*/ 138 w 416"/>
                <a:gd name="T21" fmla="*/ 598 h 659"/>
                <a:gd name="T22" fmla="*/ 112 w 416"/>
                <a:gd name="T23" fmla="*/ 574 h 659"/>
                <a:gd name="T24" fmla="*/ 112 w 416"/>
                <a:gd name="T25" fmla="*/ 553 h 659"/>
                <a:gd name="T26" fmla="*/ 416 w 416"/>
                <a:gd name="T27" fmla="*/ 526 h 659"/>
                <a:gd name="T28" fmla="*/ 391 w 416"/>
                <a:gd name="T29" fmla="*/ 422 h 659"/>
                <a:gd name="T30" fmla="*/ 406 w 416"/>
                <a:gd name="T31" fmla="*/ 359 h 659"/>
                <a:gd name="T32" fmla="*/ 368 w 416"/>
                <a:gd name="T33" fmla="*/ 277 h 659"/>
                <a:gd name="T34" fmla="*/ 289 w 416"/>
                <a:gd name="T35" fmla="*/ 0 h 659"/>
                <a:gd name="T36" fmla="*/ 0 w 416"/>
                <a:gd name="T37" fmla="*/ 24 h 659"/>
                <a:gd name="T38" fmla="*/ 11 w 416"/>
                <a:gd name="T39" fmla="*/ 36 h 659"/>
                <a:gd name="T40" fmla="*/ 11 w 416"/>
                <a:gd name="T41" fmla="*/ 36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6" h="659">
                  <a:moveTo>
                    <a:pt x="11" y="36"/>
                  </a:moveTo>
                  <a:lnTo>
                    <a:pt x="0" y="443"/>
                  </a:lnTo>
                  <a:lnTo>
                    <a:pt x="26" y="638"/>
                  </a:lnTo>
                  <a:lnTo>
                    <a:pt x="55" y="646"/>
                  </a:lnTo>
                  <a:lnTo>
                    <a:pt x="81" y="631"/>
                  </a:lnTo>
                  <a:lnTo>
                    <a:pt x="97" y="646"/>
                  </a:lnTo>
                  <a:lnTo>
                    <a:pt x="74" y="659"/>
                  </a:lnTo>
                  <a:lnTo>
                    <a:pt x="131" y="644"/>
                  </a:lnTo>
                  <a:lnTo>
                    <a:pt x="142" y="627"/>
                  </a:lnTo>
                  <a:lnTo>
                    <a:pt x="135" y="616"/>
                  </a:lnTo>
                  <a:lnTo>
                    <a:pt x="138" y="598"/>
                  </a:lnTo>
                  <a:lnTo>
                    <a:pt x="112" y="574"/>
                  </a:lnTo>
                  <a:lnTo>
                    <a:pt x="112" y="553"/>
                  </a:lnTo>
                  <a:lnTo>
                    <a:pt x="416" y="526"/>
                  </a:lnTo>
                  <a:lnTo>
                    <a:pt x="391" y="422"/>
                  </a:lnTo>
                  <a:lnTo>
                    <a:pt x="406" y="359"/>
                  </a:lnTo>
                  <a:lnTo>
                    <a:pt x="368" y="277"/>
                  </a:lnTo>
                  <a:lnTo>
                    <a:pt x="289" y="0"/>
                  </a:lnTo>
                  <a:lnTo>
                    <a:pt x="0" y="24"/>
                  </a:lnTo>
                  <a:lnTo>
                    <a:pt x="11" y="36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64" name="Freeform 1146"/>
            <p:cNvSpPr>
              <a:spLocks/>
            </p:cNvSpPr>
            <p:nvPr/>
          </p:nvSpPr>
          <p:spPr bwMode="auto">
            <a:xfrm>
              <a:off x="4368" y="1612"/>
              <a:ext cx="294" cy="301"/>
            </a:xfrm>
            <a:custGeom>
              <a:avLst/>
              <a:gdLst>
                <a:gd name="T0" fmla="*/ 79 w 587"/>
                <a:gd name="T1" fmla="*/ 312 h 603"/>
                <a:gd name="T2" fmla="*/ 117 w 587"/>
                <a:gd name="T3" fmla="*/ 394 h 603"/>
                <a:gd name="T4" fmla="*/ 102 w 587"/>
                <a:gd name="T5" fmla="*/ 457 h 603"/>
                <a:gd name="T6" fmla="*/ 127 w 587"/>
                <a:gd name="T7" fmla="*/ 561 h 603"/>
                <a:gd name="T8" fmla="*/ 150 w 587"/>
                <a:gd name="T9" fmla="*/ 595 h 603"/>
                <a:gd name="T10" fmla="*/ 464 w 587"/>
                <a:gd name="T11" fmla="*/ 578 h 603"/>
                <a:gd name="T12" fmla="*/ 467 w 587"/>
                <a:gd name="T13" fmla="*/ 599 h 603"/>
                <a:gd name="T14" fmla="*/ 486 w 587"/>
                <a:gd name="T15" fmla="*/ 603 h 603"/>
                <a:gd name="T16" fmla="*/ 479 w 587"/>
                <a:gd name="T17" fmla="*/ 552 h 603"/>
                <a:gd name="T18" fmla="*/ 492 w 587"/>
                <a:gd name="T19" fmla="*/ 538 h 603"/>
                <a:gd name="T20" fmla="*/ 538 w 587"/>
                <a:gd name="T21" fmla="*/ 548 h 603"/>
                <a:gd name="T22" fmla="*/ 545 w 587"/>
                <a:gd name="T23" fmla="*/ 512 h 603"/>
                <a:gd name="T24" fmla="*/ 540 w 587"/>
                <a:gd name="T25" fmla="*/ 464 h 603"/>
                <a:gd name="T26" fmla="*/ 559 w 587"/>
                <a:gd name="T27" fmla="*/ 451 h 603"/>
                <a:gd name="T28" fmla="*/ 587 w 587"/>
                <a:gd name="T29" fmla="*/ 360 h 603"/>
                <a:gd name="T30" fmla="*/ 568 w 587"/>
                <a:gd name="T31" fmla="*/ 356 h 603"/>
                <a:gd name="T32" fmla="*/ 492 w 587"/>
                <a:gd name="T33" fmla="*/ 238 h 603"/>
                <a:gd name="T34" fmla="*/ 327 w 587"/>
                <a:gd name="T35" fmla="*/ 90 h 603"/>
                <a:gd name="T36" fmla="*/ 254 w 587"/>
                <a:gd name="T37" fmla="*/ 44 h 603"/>
                <a:gd name="T38" fmla="*/ 279 w 587"/>
                <a:gd name="T39" fmla="*/ 0 h 603"/>
                <a:gd name="T40" fmla="*/ 144 w 587"/>
                <a:gd name="T41" fmla="*/ 18 h 603"/>
                <a:gd name="T42" fmla="*/ 0 w 587"/>
                <a:gd name="T43" fmla="*/ 35 h 603"/>
                <a:gd name="T44" fmla="*/ 79 w 587"/>
                <a:gd name="T45" fmla="*/ 312 h 603"/>
                <a:gd name="T46" fmla="*/ 79 w 587"/>
                <a:gd name="T47" fmla="*/ 31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7" h="603">
                  <a:moveTo>
                    <a:pt x="79" y="312"/>
                  </a:moveTo>
                  <a:lnTo>
                    <a:pt x="117" y="394"/>
                  </a:lnTo>
                  <a:lnTo>
                    <a:pt x="102" y="457"/>
                  </a:lnTo>
                  <a:lnTo>
                    <a:pt x="127" y="561"/>
                  </a:lnTo>
                  <a:lnTo>
                    <a:pt x="150" y="595"/>
                  </a:lnTo>
                  <a:lnTo>
                    <a:pt x="464" y="578"/>
                  </a:lnTo>
                  <a:lnTo>
                    <a:pt x="467" y="599"/>
                  </a:lnTo>
                  <a:lnTo>
                    <a:pt x="486" y="603"/>
                  </a:lnTo>
                  <a:lnTo>
                    <a:pt x="479" y="552"/>
                  </a:lnTo>
                  <a:lnTo>
                    <a:pt x="492" y="538"/>
                  </a:lnTo>
                  <a:lnTo>
                    <a:pt x="538" y="548"/>
                  </a:lnTo>
                  <a:lnTo>
                    <a:pt x="545" y="512"/>
                  </a:lnTo>
                  <a:lnTo>
                    <a:pt x="540" y="464"/>
                  </a:lnTo>
                  <a:lnTo>
                    <a:pt x="559" y="451"/>
                  </a:lnTo>
                  <a:lnTo>
                    <a:pt x="587" y="360"/>
                  </a:lnTo>
                  <a:lnTo>
                    <a:pt x="568" y="356"/>
                  </a:lnTo>
                  <a:lnTo>
                    <a:pt x="492" y="238"/>
                  </a:lnTo>
                  <a:lnTo>
                    <a:pt x="327" y="90"/>
                  </a:lnTo>
                  <a:lnTo>
                    <a:pt x="254" y="44"/>
                  </a:lnTo>
                  <a:lnTo>
                    <a:pt x="279" y="0"/>
                  </a:lnTo>
                  <a:lnTo>
                    <a:pt x="144" y="18"/>
                  </a:lnTo>
                  <a:lnTo>
                    <a:pt x="0" y="35"/>
                  </a:lnTo>
                  <a:lnTo>
                    <a:pt x="79" y="312"/>
                  </a:lnTo>
                  <a:lnTo>
                    <a:pt x="79" y="31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65" name="Freeform 1147"/>
            <p:cNvSpPr>
              <a:spLocks/>
            </p:cNvSpPr>
            <p:nvPr/>
          </p:nvSpPr>
          <p:spPr bwMode="auto">
            <a:xfrm>
              <a:off x="4281" y="1880"/>
              <a:ext cx="495" cy="366"/>
            </a:xfrm>
            <a:custGeom>
              <a:avLst/>
              <a:gdLst>
                <a:gd name="T0" fmla="*/ 0 w 990"/>
                <a:gd name="T1" fmla="*/ 71 h 732"/>
                <a:gd name="T2" fmla="*/ 26 w 990"/>
                <a:gd name="T3" fmla="*/ 95 h 732"/>
                <a:gd name="T4" fmla="*/ 23 w 990"/>
                <a:gd name="T5" fmla="*/ 113 h 732"/>
                <a:gd name="T6" fmla="*/ 30 w 990"/>
                <a:gd name="T7" fmla="*/ 124 h 732"/>
                <a:gd name="T8" fmla="*/ 19 w 990"/>
                <a:gd name="T9" fmla="*/ 141 h 732"/>
                <a:gd name="T10" fmla="*/ 135 w 990"/>
                <a:gd name="T11" fmla="*/ 101 h 732"/>
                <a:gd name="T12" fmla="*/ 283 w 990"/>
                <a:gd name="T13" fmla="*/ 194 h 732"/>
                <a:gd name="T14" fmla="*/ 405 w 990"/>
                <a:gd name="T15" fmla="*/ 130 h 732"/>
                <a:gd name="T16" fmla="*/ 475 w 990"/>
                <a:gd name="T17" fmla="*/ 145 h 732"/>
                <a:gd name="T18" fmla="*/ 564 w 990"/>
                <a:gd name="T19" fmla="*/ 232 h 732"/>
                <a:gd name="T20" fmla="*/ 597 w 990"/>
                <a:gd name="T21" fmla="*/ 232 h 732"/>
                <a:gd name="T22" fmla="*/ 625 w 990"/>
                <a:gd name="T23" fmla="*/ 293 h 732"/>
                <a:gd name="T24" fmla="*/ 618 w 990"/>
                <a:gd name="T25" fmla="*/ 409 h 732"/>
                <a:gd name="T26" fmla="*/ 639 w 990"/>
                <a:gd name="T27" fmla="*/ 422 h 732"/>
                <a:gd name="T28" fmla="*/ 642 w 990"/>
                <a:gd name="T29" fmla="*/ 401 h 732"/>
                <a:gd name="T30" fmla="*/ 671 w 990"/>
                <a:gd name="T31" fmla="*/ 401 h 732"/>
                <a:gd name="T32" fmla="*/ 642 w 990"/>
                <a:gd name="T33" fmla="*/ 457 h 732"/>
                <a:gd name="T34" fmla="*/ 718 w 990"/>
                <a:gd name="T35" fmla="*/ 533 h 732"/>
                <a:gd name="T36" fmla="*/ 730 w 990"/>
                <a:gd name="T37" fmla="*/ 512 h 732"/>
                <a:gd name="T38" fmla="*/ 736 w 990"/>
                <a:gd name="T39" fmla="*/ 565 h 732"/>
                <a:gd name="T40" fmla="*/ 760 w 990"/>
                <a:gd name="T41" fmla="*/ 576 h 732"/>
                <a:gd name="T42" fmla="*/ 787 w 990"/>
                <a:gd name="T43" fmla="*/ 641 h 732"/>
                <a:gd name="T44" fmla="*/ 814 w 990"/>
                <a:gd name="T45" fmla="*/ 641 h 732"/>
                <a:gd name="T46" fmla="*/ 871 w 990"/>
                <a:gd name="T47" fmla="*/ 702 h 732"/>
                <a:gd name="T48" fmla="*/ 903 w 990"/>
                <a:gd name="T49" fmla="*/ 706 h 732"/>
                <a:gd name="T50" fmla="*/ 903 w 990"/>
                <a:gd name="T51" fmla="*/ 715 h 732"/>
                <a:gd name="T52" fmla="*/ 880 w 990"/>
                <a:gd name="T53" fmla="*/ 732 h 732"/>
                <a:gd name="T54" fmla="*/ 931 w 990"/>
                <a:gd name="T55" fmla="*/ 725 h 732"/>
                <a:gd name="T56" fmla="*/ 964 w 990"/>
                <a:gd name="T57" fmla="*/ 711 h 732"/>
                <a:gd name="T58" fmla="*/ 981 w 990"/>
                <a:gd name="T59" fmla="*/ 626 h 732"/>
                <a:gd name="T60" fmla="*/ 990 w 990"/>
                <a:gd name="T61" fmla="*/ 630 h 732"/>
                <a:gd name="T62" fmla="*/ 983 w 990"/>
                <a:gd name="T63" fmla="*/ 512 h 732"/>
                <a:gd name="T64" fmla="*/ 969 w 990"/>
                <a:gd name="T65" fmla="*/ 477 h 732"/>
                <a:gd name="T66" fmla="*/ 863 w 990"/>
                <a:gd name="T67" fmla="*/ 306 h 732"/>
                <a:gd name="T68" fmla="*/ 779 w 990"/>
                <a:gd name="T69" fmla="*/ 145 h 732"/>
                <a:gd name="T70" fmla="*/ 728 w 990"/>
                <a:gd name="T71" fmla="*/ 12 h 732"/>
                <a:gd name="T72" fmla="*/ 715 w 990"/>
                <a:gd name="T73" fmla="*/ 10 h 732"/>
                <a:gd name="T74" fmla="*/ 669 w 990"/>
                <a:gd name="T75" fmla="*/ 0 h 732"/>
                <a:gd name="T76" fmla="*/ 656 w 990"/>
                <a:gd name="T77" fmla="*/ 14 h 732"/>
                <a:gd name="T78" fmla="*/ 663 w 990"/>
                <a:gd name="T79" fmla="*/ 65 h 732"/>
                <a:gd name="T80" fmla="*/ 644 w 990"/>
                <a:gd name="T81" fmla="*/ 61 h 732"/>
                <a:gd name="T82" fmla="*/ 641 w 990"/>
                <a:gd name="T83" fmla="*/ 40 h 732"/>
                <a:gd name="T84" fmla="*/ 327 w 990"/>
                <a:gd name="T85" fmla="*/ 57 h 732"/>
                <a:gd name="T86" fmla="*/ 304 w 990"/>
                <a:gd name="T87" fmla="*/ 23 h 732"/>
                <a:gd name="T88" fmla="*/ 0 w 990"/>
                <a:gd name="T89" fmla="*/ 50 h 732"/>
                <a:gd name="T90" fmla="*/ 0 w 990"/>
                <a:gd name="T91" fmla="*/ 71 h 732"/>
                <a:gd name="T92" fmla="*/ 0 w 990"/>
                <a:gd name="T93" fmla="*/ 71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0" h="732">
                  <a:moveTo>
                    <a:pt x="0" y="71"/>
                  </a:moveTo>
                  <a:lnTo>
                    <a:pt x="26" y="95"/>
                  </a:lnTo>
                  <a:lnTo>
                    <a:pt x="23" y="113"/>
                  </a:lnTo>
                  <a:lnTo>
                    <a:pt x="30" y="124"/>
                  </a:lnTo>
                  <a:lnTo>
                    <a:pt x="19" y="141"/>
                  </a:lnTo>
                  <a:lnTo>
                    <a:pt x="135" y="101"/>
                  </a:lnTo>
                  <a:lnTo>
                    <a:pt x="283" y="194"/>
                  </a:lnTo>
                  <a:lnTo>
                    <a:pt x="405" y="130"/>
                  </a:lnTo>
                  <a:lnTo>
                    <a:pt x="475" y="145"/>
                  </a:lnTo>
                  <a:lnTo>
                    <a:pt x="564" y="232"/>
                  </a:lnTo>
                  <a:lnTo>
                    <a:pt x="597" y="232"/>
                  </a:lnTo>
                  <a:lnTo>
                    <a:pt x="625" y="293"/>
                  </a:lnTo>
                  <a:lnTo>
                    <a:pt x="618" y="409"/>
                  </a:lnTo>
                  <a:lnTo>
                    <a:pt x="639" y="422"/>
                  </a:lnTo>
                  <a:lnTo>
                    <a:pt x="642" y="401"/>
                  </a:lnTo>
                  <a:lnTo>
                    <a:pt x="671" y="401"/>
                  </a:lnTo>
                  <a:lnTo>
                    <a:pt x="642" y="457"/>
                  </a:lnTo>
                  <a:lnTo>
                    <a:pt x="718" y="533"/>
                  </a:lnTo>
                  <a:lnTo>
                    <a:pt x="730" y="512"/>
                  </a:lnTo>
                  <a:lnTo>
                    <a:pt x="736" y="565"/>
                  </a:lnTo>
                  <a:lnTo>
                    <a:pt x="760" y="576"/>
                  </a:lnTo>
                  <a:lnTo>
                    <a:pt x="787" y="641"/>
                  </a:lnTo>
                  <a:lnTo>
                    <a:pt x="814" y="641"/>
                  </a:lnTo>
                  <a:lnTo>
                    <a:pt x="871" y="702"/>
                  </a:lnTo>
                  <a:lnTo>
                    <a:pt x="903" y="706"/>
                  </a:lnTo>
                  <a:lnTo>
                    <a:pt x="903" y="715"/>
                  </a:lnTo>
                  <a:lnTo>
                    <a:pt x="880" y="732"/>
                  </a:lnTo>
                  <a:lnTo>
                    <a:pt x="931" y="725"/>
                  </a:lnTo>
                  <a:lnTo>
                    <a:pt x="964" y="711"/>
                  </a:lnTo>
                  <a:lnTo>
                    <a:pt x="981" y="626"/>
                  </a:lnTo>
                  <a:lnTo>
                    <a:pt x="990" y="630"/>
                  </a:lnTo>
                  <a:lnTo>
                    <a:pt x="983" y="512"/>
                  </a:lnTo>
                  <a:lnTo>
                    <a:pt x="969" y="477"/>
                  </a:lnTo>
                  <a:lnTo>
                    <a:pt x="863" y="306"/>
                  </a:lnTo>
                  <a:lnTo>
                    <a:pt x="779" y="145"/>
                  </a:lnTo>
                  <a:lnTo>
                    <a:pt x="728" y="12"/>
                  </a:lnTo>
                  <a:lnTo>
                    <a:pt x="715" y="10"/>
                  </a:lnTo>
                  <a:lnTo>
                    <a:pt x="669" y="0"/>
                  </a:lnTo>
                  <a:lnTo>
                    <a:pt x="656" y="14"/>
                  </a:lnTo>
                  <a:lnTo>
                    <a:pt x="663" y="65"/>
                  </a:lnTo>
                  <a:lnTo>
                    <a:pt x="644" y="61"/>
                  </a:lnTo>
                  <a:lnTo>
                    <a:pt x="641" y="40"/>
                  </a:lnTo>
                  <a:lnTo>
                    <a:pt x="327" y="57"/>
                  </a:lnTo>
                  <a:lnTo>
                    <a:pt x="304" y="23"/>
                  </a:lnTo>
                  <a:lnTo>
                    <a:pt x="0" y="5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66" name="Freeform 1151"/>
            <p:cNvSpPr>
              <a:spLocks/>
            </p:cNvSpPr>
            <p:nvPr/>
          </p:nvSpPr>
          <p:spPr bwMode="auto">
            <a:xfrm>
              <a:off x="4361" y="1126"/>
              <a:ext cx="229" cy="251"/>
            </a:xfrm>
            <a:custGeom>
              <a:avLst/>
              <a:gdLst>
                <a:gd name="T0" fmla="*/ 0 w 459"/>
                <a:gd name="T1" fmla="*/ 91 h 504"/>
                <a:gd name="T2" fmla="*/ 38 w 459"/>
                <a:gd name="T3" fmla="*/ 441 h 504"/>
                <a:gd name="T4" fmla="*/ 95 w 459"/>
                <a:gd name="T5" fmla="*/ 447 h 504"/>
                <a:gd name="T6" fmla="*/ 164 w 459"/>
                <a:gd name="T7" fmla="*/ 487 h 504"/>
                <a:gd name="T8" fmla="*/ 213 w 459"/>
                <a:gd name="T9" fmla="*/ 485 h 504"/>
                <a:gd name="T10" fmla="*/ 236 w 459"/>
                <a:gd name="T11" fmla="*/ 470 h 504"/>
                <a:gd name="T12" fmla="*/ 291 w 459"/>
                <a:gd name="T13" fmla="*/ 504 h 504"/>
                <a:gd name="T14" fmla="*/ 324 w 459"/>
                <a:gd name="T15" fmla="*/ 475 h 504"/>
                <a:gd name="T16" fmla="*/ 331 w 459"/>
                <a:gd name="T17" fmla="*/ 420 h 504"/>
                <a:gd name="T18" fmla="*/ 352 w 459"/>
                <a:gd name="T19" fmla="*/ 432 h 504"/>
                <a:gd name="T20" fmla="*/ 364 w 459"/>
                <a:gd name="T21" fmla="*/ 386 h 504"/>
                <a:gd name="T22" fmla="*/ 440 w 459"/>
                <a:gd name="T23" fmla="*/ 319 h 504"/>
                <a:gd name="T24" fmla="*/ 453 w 459"/>
                <a:gd name="T25" fmla="*/ 211 h 504"/>
                <a:gd name="T26" fmla="*/ 443 w 459"/>
                <a:gd name="T27" fmla="*/ 188 h 504"/>
                <a:gd name="T28" fmla="*/ 459 w 459"/>
                <a:gd name="T29" fmla="*/ 177 h 504"/>
                <a:gd name="T30" fmla="*/ 430 w 459"/>
                <a:gd name="T31" fmla="*/ 0 h 504"/>
                <a:gd name="T32" fmla="*/ 352 w 459"/>
                <a:gd name="T33" fmla="*/ 40 h 504"/>
                <a:gd name="T34" fmla="*/ 312 w 459"/>
                <a:gd name="T35" fmla="*/ 82 h 504"/>
                <a:gd name="T36" fmla="*/ 284 w 459"/>
                <a:gd name="T37" fmla="*/ 84 h 504"/>
                <a:gd name="T38" fmla="*/ 240 w 459"/>
                <a:gd name="T39" fmla="*/ 107 h 504"/>
                <a:gd name="T40" fmla="*/ 139 w 459"/>
                <a:gd name="T41" fmla="*/ 72 h 504"/>
                <a:gd name="T42" fmla="*/ 0 w 459"/>
                <a:gd name="T43" fmla="*/ 91 h 504"/>
                <a:gd name="T44" fmla="*/ 0 w 459"/>
                <a:gd name="T45" fmla="*/ 9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504">
                  <a:moveTo>
                    <a:pt x="0" y="91"/>
                  </a:moveTo>
                  <a:lnTo>
                    <a:pt x="38" y="441"/>
                  </a:lnTo>
                  <a:lnTo>
                    <a:pt x="95" y="447"/>
                  </a:lnTo>
                  <a:lnTo>
                    <a:pt x="164" y="487"/>
                  </a:lnTo>
                  <a:lnTo>
                    <a:pt x="213" y="485"/>
                  </a:lnTo>
                  <a:lnTo>
                    <a:pt x="236" y="470"/>
                  </a:lnTo>
                  <a:lnTo>
                    <a:pt x="291" y="504"/>
                  </a:lnTo>
                  <a:lnTo>
                    <a:pt x="324" y="475"/>
                  </a:lnTo>
                  <a:lnTo>
                    <a:pt x="331" y="420"/>
                  </a:lnTo>
                  <a:lnTo>
                    <a:pt x="352" y="432"/>
                  </a:lnTo>
                  <a:lnTo>
                    <a:pt x="364" y="386"/>
                  </a:lnTo>
                  <a:lnTo>
                    <a:pt x="440" y="319"/>
                  </a:lnTo>
                  <a:lnTo>
                    <a:pt x="453" y="211"/>
                  </a:lnTo>
                  <a:lnTo>
                    <a:pt x="443" y="188"/>
                  </a:lnTo>
                  <a:lnTo>
                    <a:pt x="459" y="177"/>
                  </a:lnTo>
                  <a:lnTo>
                    <a:pt x="430" y="0"/>
                  </a:lnTo>
                  <a:lnTo>
                    <a:pt x="352" y="40"/>
                  </a:lnTo>
                  <a:lnTo>
                    <a:pt x="312" y="82"/>
                  </a:lnTo>
                  <a:lnTo>
                    <a:pt x="284" y="84"/>
                  </a:lnTo>
                  <a:lnTo>
                    <a:pt x="240" y="107"/>
                  </a:lnTo>
                  <a:lnTo>
                    <a:pt x="139" y="7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67" name="Freeform 1152"/>
            <p:cNvSpPr>
              <a:spLocks/>
            </p:cNvSpPr>
            <p:nvPr/>
          </p:nvSpPr>
          <p:spPr bwMode="auto">
            <a:xfrm>
              <a:off x="4506" y="1215"/>
              <a:ext cx="244" cy="236"/>
            </a:xfrm>
            <a:custGeom>
              <a:avLst/>
              <a:gdLst>
                <a:gd name="T0" fmla="*/ 0 w 489"/>
                <a:gd name="T1" fmla="*/ 327 h 473"/>
                <a:gd name="T2" fmla="*/ 17 w 489"/>
                <a:gd name="T3" fmla="*/ 391 h 473"/>
                <a:gd name="T4" fmla="*/ 80 w 489"/>
                <a:gd name="T5" fmla="*/ 437 h 473"/>
                <a:gd name="T6" fmla="*/ 111 w 489"/>
                <a:gd name="T7" fmla="*/ 473 h 473"/>
                <a:gd name="T8" fmla="*/ 204 w 489"/>
                <a:gd name="T9" fmla="*/ 435 h 473"/>
                <a:gd name="T10" fmla="*/ 246 w 489"/>
                <a:gd name="T11" fmla="*/ 429 h 473"/>
                <a:gd name="T12" fmla="*/ 268 w 489"/>
                <a:gd name="T13" fmla="*/ 401 h 473"/>
                <a:gd name="T14" fmla="*/ 304 w 489"/>
                <a:gd name="T15" fmla="*/ 258 h 473"/>
                <a:gd name="T16" fmla="*/ 344 w 489"/>
                <a:gd name="T17" fmla="*/ 275 h 473"/>
                <a:gd name="T18" fmla="*/ 420 w 489"/>
                <a:gd name="T19" fmla="*/ 122 h 473"/>
                <a:gd name="T20" fmla="*/ 479 w 489"/>
                <a:gd name="T21" fmla="*/ 154 h 473"/>
                <a:gd name="T22" fmla="*/ 489 w 489"/>
                <a:gd name="T23" fmla="*/ 127 h 473"/>
                <a:gd name="T24" fmla="*/ 447 w 489"/>
                <a:gd name="T25" fmla="*/ 93 h 473"/>
                <a:gd name="T26" fmla="*/ 415 w 489"/>
                <a:gd name="T27" fmla="*/ 97 h 473"/>
                <a:gd name="T28" fmla="*/ 403 w 489"/>
                <a:gd name="T29" fmla="*/ 114 h 473"/>
                <a:gd name="T30" fmla="*/ 344 w 489"/>
                <a:gd name="T31" fmla="*/ 131 h 473"/>
                <a:gd name="T32" fmla="*/ 306 w 489"/>
                <a:gd name="T33" fmla="*/ 173 h 473"/>
                <a:gd name="T34" fmla="*/ 295 w 489"/>
                <a:gd name="T35" fmla="*/ 106 h 473"/>
                <a:gd name="T36" fmla="*/ 189 w 489"/>
                <a:gd name="T37" fmla="*/ 123 h 473"/>
                <a:gd name="T38" fmla="*/ 168 w 489"/>
                <a:gd name="T39" fmla="*/ 0 h 473"/>
                <a:gd name="T40" fmla="*/ 152 w 489"/>
                <a:gd name="T41" fmla="*/ 11 h 473"/>
                <a:gd name="T42" fmla="*/ 162 w 489"/>
                <a:gd name="T43" fmla="*/ 34 h 473"/>
                <a:gd name="T44" fmla="*/ 149 w 489"/>
                <a:gd name="T45" fmla="*/ 142 h 473"/>
                <a:gd name="T46" fmla="*/ 73 w 489"/>
                <a:gd name="T47" fmla="*/ 209 h 473"/>
                <a:gd name="T48" fmla="*/ 61 w 489"/>
                <a:gd name="T49" fmla="*/ 255 h 473"/>
                <a:gd name="T50" fmla="*/ 40 w 489"/>
                <a:gd name="T51" fmla="*/ 243 h 473"/>
                <a:gd name="T52" fmla="*/ 33 w 489"/>
                <a:gd name="T53" fmla="*/ 298 h 473"/>
                <a:gd name="T54" fmla="*/ 0 w 489"/>
                <a:gd name="T55" fmla="*/ 327 h 473"/>
                <a:gd name="T56" fmla="*/ 0 w 489"/>
                <a:gd name="T57" fmla="*/ 327 h 473"/>
                <a:gd name="T58" fmla="*/ 0 w 489"/>
                <a:gd name="T59" fmla="*/ 32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9" h="473">
                  <a:moveTo>
                    <a:pt x="0" y="327"/>
                  </a:moveTo>
                  <a:lnTo>
                    <a:pt x="17" y="391"/>
                  </a:lnTo>
                  <a:lnTo>
                    <a:pt x="80" y="437"/>
                  </a:lnTo>
                  <a:lnTo>
                    <a:pt x="111" y="473"/>
                  </a:lnTo>
                  <a:lnTo>
                    <a:pt x="204" y="435"/>
                  </a:lnTo>
                  <a:lnTo>
                    <a:pt x="246" y="429"/>
                  </a:lnTo>
                  <a:lnTo>
                    <a:pt x="268" y="401"/>
                  </a:lnTo>
                  <a:lnTo>
                    <a:pt x="304" y="258"/>
                  </a:lnTo>
                  <a:lnTo>
                    <a:pt x="344" y="275"/>
                  </a:lnTo>
                  <a:lnTo>
                    <a:pt x="420" y="122"/>
                  </a:lnTo>
                  <a:lnTo>
                    <a:pt x="479" y="154"/>
                  </a:lnTo>
                  <a:lnTo>
                    <a:pt x="489" y="127"/>
                  </a:lnTo>
                  <a:lnTo>
                    <a:pt x="447" y="93"/>
                  </a:lnTo>
                  <a:lnTo>
                    <a:pt x="415" y="97"/>
                  </a:lnTo>
                  <a:lnTo>
                    <a:pt x="403" y="114"/>
                  </a:lnTo>
                  <a:lnTo>
                    <a:pt x="344" y="131"/>
                  </a:lnTo>
                  <a:lnTo>
                    <a:pt x="306" y="173"/>
                  </a:lnTo>
                  <a:lnTo>
                    <a:pt x="295" y="106"/>
                  </a:lnTo>
                  <a:lnTo>
                    <a:pt x="189" y="123"/>
                  </a:lnTo>
                  <a:lnTo>
                    <a:pt x="168" y="0"/>
                  </a:lnTo>
                  <a:lnTo>
                    <a:pt x="152" y="11"/>
                  </a:lnTo>
                  <a:lnTo>
                    <a:pt x="162" y="34"/>
                  </a:lnTo>
                  <a:lnTo>
                    <a:pt x="149" y="142"/>
                  </a:lnTo>
                  <a:lnTo>
                    <a:pt x="73" y="209"/>
                  </a:lnTo>
                  <a:lnTo>
                    <a:pt x="61" y="255"/>
                  </a:lnTo>
                  <a:lnTo>
                    <a:pt x="40" y="243"/>
                  </a:lnTo>
                  <a:lnTo>
                    <a:pt x="33" y="298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68" name="Freeform 1153"/>
            <p:cNvSpPr>
              <a:spLocks/>
            </p:cNvSpPr>
            <p:nvPr/>
          </p:nvSpPr>
          <p:spPr bwMode="auto">
            <a:xfrm>
              <a:off x="4653" y="1232"/>
              <a:ext cx="249" cy="119"/>
            </a:xfrm>
            <a:custGeom>
              <a:avLst/>
              <a:gdLst>
                <a:gd name="T0" fmla="*/ 0 w 496"/>
                <a:gd name="T1" fmla="*/ 72 h 240"/>
                <a:gd name="T2" fmla="*/ 11 w 496"/>
                <a:gd name="T3" fmla="*/ 139 h 240"/>
                <a:gd name="T4" fmla="*/ 49 w 496"/>
                <a:gd name="T5" fmla="*/ 97 h 240"/>
                <a:gd name="T6" fmla="*/ 108 w 496"/>
                <a:gd name="T7" fmla="*/ 80 h 240"/>
                <a:gd name="T8" fmla="*/ 120 w 496"/>
                <a:gd name="T9" fmla="*/ 63 h 240"/>
                <a:gd name="T10" fmla="*/ 152 w 496"/>
                <a:gd name="T11" fmla="*/ 59 h 240"/>
                <a:gd name="T12" fmla="*/ 194 w 496"/>
                <a:gd name="T13" fmla="*/ 93 h 240"/>
                <a:gd name="T14" fmla="*/ 222 w 496"/>
                <a:gd name="T15" fmla="*/ 101 h 240"/>
                <a:gd name="T16" fmla="*/ 276 w 496"/>
                <a:gd name="T17" fmla="*/ 148 h 240"/>
                <a:gd name="T18" fmla="*/ 257 w 496"/>
                <a:gd name="T19" fmla="*/ 194 h 240"/>
                <a:gd name="T20" fmla="*/ 264 w 496"/>
                <a:gd name="T21" fmla="*/ 215 h 240"/>
                <a:gd name="T22" fmla="*/ 287 w 496"/>
                <a:gd name="T23" fmla="*/ 205 h 240"/>
                <a:gd name="T24" fmla="*/ 308 w 496"/>
                <a:gd name="T25" fmla="*/ 205 h 240"/>
                <a:gd name="T26" fmla="*/ 319 w 496"/>
                <a:gd name="T27" fmla="*/ 221 h 240"/>
                <a:gd name="T28" fmla="*/ 344 w 496"/>
                <a:gd name="T29" fmla="*/ 221 h 240"/>
                <a:gd name="T30" fmla="*/ 354 w 496"/>
                <a:gd name="T31" fmla="*/ 215 h 240"/>
                <a:gd name="T32" fmla="*/ 338 w 496"/>
                <a:gd name="T33" fmla="*/ 173 h 240"/>
                <a:gd name="T34" fmla="*/ 335 w 496"/>
                <a:gd name="T35" fmla="*/ 97 h 240"/>
                <a:gd name="T36" fmla="*/ 316 w 496"/>
                <a:gd name="T37" fmla="*/ 86 h 240"/>
                <a:gd name="T38" fmla="*/ 354 w 496"/>
                <a:gd name="T39" fmla="*/ 51 h 240"/>
                <a:gd name="T40" fmla="*/ 356 w 496"/>
                <a:gd name="T41" fmla="*/ 29 h 240"/>
                <a:gd name="T42" fmla="*/ 380 w 496"/>
                <a:gd name="T43" fmla="*/ 31 h 240"/>
                <a:gd name="T44" fmla="*/ 350 w 496"/>
                <a:gd name="T45" fmla="*/ 78 h 240"/>
                <a:gd name="T46" fmla="*/ 367 w 496"/>
                <a:gd name="T47" fmla="*/ 135 h 240"/>
                <a:gd name="T48" fmla="*/ 375 w 496"/>
                <a:gd name="T49" fmla="*/ 150 h 240"/>
                <a:gd name="T50" fmla="*/ 386 w 496"/>
                <a:gd name="T51" fmla="*/ 158 h 240"/>
                <a:gd name="T52" fmla="*/ 363 w 496"/>
                <a:gd name="T53" fmla="*/ 156 h 240"/>
                <a:gd name="T54" fmla="*/ 371 w 496"/>
                <a:gd name="T55" fmla="*/ 192 h 240"/>
                <a:gd name="T56" fmla="*/ 411 w 496"/>
                <a:gd name="T57" fmla="*/ 215 h 240"/>
                <a:gd name="T58" fmla="*/ 420 w 496"/>
                <a:gd name="T59" fmla="*/ 221 h 240"/>
                <a:gd name="T60" fmla="*/ 432 w 496"/>
                <a:gd name="T61" fmla="*/ 221 h 240"/>
                <a:gd name="T62" fmla="*/ 426 w 496"/>
                <a:gd name="T63" fmla="*/ 240 h 240"/>
                <a:gd name="T64" fmla="*/ 475 w 496"/>
                <a:gd name="T65" fmla="*/ 215 h 240"/>
                <a:gd name="T66" fmla="*/ 485 w 496"/>
                <a:gd name="T67" fmla="*/ 184 h 240"/>
                <a:gd name="T68" fmla="*/ 496 w 496"/>
                <a:gd name="T69" fmla="*/ 152 h 240"/>
                <a:gd name="T70" fmla="*/ 426 w 496"/>
                <a:gd name="T71" fmla="*/ 167 h 240"/>
                <a:gd name="T72" fmla="*/ 380 w 496"/>
                <a:gd name="T73" fmla="*/ 0 h 240"/>
                <a:gd name="T74" fmla="*/ 0 w 496"/>
                <a:gd name="T75" fmla="*/ 72 h 240"/>
                <a:gd name="T76" fmla="*/ 0 w 496"/>
                <a:gd name="T77" fmla="*/ 72 h 240"/>
                <a:gd name="T78" fmla="*/ 0 w 496"/>
                <a:gd name="T79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6" h="240">
                  <a:moveTo>
                    <a:pt x="0" y="72"/>
                  </a:moveTo>
                  <a:lnTo>
                    <a:pt x="11" y="139"/>
                  </a:lnTo>
                  <a:lnTo>
                    <a:pt x="49" y="97"/>
                  </a:lnTo>
                  <a:lnTo>
                    <a:pt x="108" y="80"/>
                  </a:lnTo>
                  <a:lnTo>
                    <a:pt x="120" y="63"/>
                  </a:lnTo>
                  <a:lnTo>
                    <a:pt x="152" y="59"/>
                  </a:lnTo>
                  <a:lnTo>
                    <a:pt x="194" y="93"/>
                  </a:lnTo>
                  <a:lnTo>
                    <a:pt x="222" y="101"/>
                  </a:lnTo>
                  <a:lnTo>
                    <a:pt x="276" y="148"/>
                  </a:lnTo>
                  <a:lnTo>
                    <a:pt x="257" y="194"/>
                  </a:lnTo>
                  <a:lnTo>
                    <a:pt x="264" y="215"/>
                  </a:lnTo>
                  <a:lnTo>
                    <a:pt x="287" y="205"/>
                  </a:lnTo>
                  <a:lnTo>
                    <a:pt x="308" y="205"/>
                  </a:lnTo>
                  <a:lnTo>
                    <a:pt x="319" y="221"/>
                  </a:lnTo>
                  <a:lnTo>
                    <a:pt x="344" y="221"/>
                  </a:lnTo>
                  <a:lnTo>
                    <a:pt x="354" y="215"/>
                  </a:lnTo>
                  <a:lnTo>
                    <a:pt x="338" y="173"/>
                  </a:lnTo>
                  <a:lnTo>
                    <a:pt x="335" y="97"/>
                  </a:lnTo>
                  <a:lnTo>
                    <a:pt x="316" y="86"/>
                  </a:lnTo>
                  <a:lnTo>
                    <a:pt x="354" y="51"/>
                  </a:lnTo>
                  <a:lnTo>
                    <a:pt x="356" y="29"/>
                  </a:lnTo>
                  <a:lnTo>
                    <a:pt x="380" y="31"/>
                  </a:lnTo>
                  <a:lnTo>
                    <a:pt x="350" y="78"/>
                  </a:lnTo>
                  <a:lnTo>
                    <a:pt x="367" y="135"/>
                  </a:lnTo>
                  <a:lnTo>
                    <a:pt x="375" y="150"/>
                  </a:lnTo>
                  <a:lnTo>
                    <a:pt x="386" y="158"/>
                  </a:lnTo>
                  <a:lnTo>
                    <a:pt x="363" y="156"/>
                  </a:lnTo>
                  <a:lnTo>
                    <a:pt x="371" y="192"/>
                  </a:lnTo>
                  <a:lnTo>
                    <a:pt x="411" y="215"/>
                  </a:lnTo>
                  <a:lnTo>
                    <a:pt x="420" y="221"/>
                  </a:lnTo>
                  <a:lnTo>
                    <a:pt x="432" y="221"/>
                  </a:lnTo>
                  <a:lnTo>
                    <a:pt x="426" y="240"/>
                  </a:lnTo>
                  <a:lnTo>
                    <a:pt x="475" y="215"/>
                  </a:lnTo>
                  <a:lnTo>
                    <a:pt x="485" y="184"/>
                  </a:lnTo>
                  <a:lnTo>
                    <a:pt x="496" y="152"/>
                  </a:lnTo>
                  <a:lnTo>
                    <a:pt x="426" y="167"/>
                  </a:lnTo>
                  <a:lnTo>
                    <a:pt x="380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7E7F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69" name="Freeform 1154"/>
            <p:cNvSpPr>
              <a:spLocks/>
            </p:cNvSpPr>
            <p:nvPr/>
          </p:nvSpPr>
          <p:spPr bwMode="auto">
            <a:xfrm>
              <a:off x="4465" y="1277"/>
              <a:ext cx="422" cy="231"/>
            </a:xfrm>
            <a:custGeom>
              <a:avLst/>
              <a:gdLst>
                <a:gd name="T0" fmla="*/ 78 w 844"/>
                <a:gd name="T1" fmla="*/ 414 h 463"/>
                <a:gd name="T2" fmla="*/ 79 w 844"/>
                <a:gd name="T3" fmla="*/ 402 h 463"/>
                <a:gd name="T4" fmla="*/ 133 w 844"/>
                <a:gd name="T5" fmla="*/ 351 h 463"/>
                <a:gd name="T6" fmla="*/ 163 w 844"/>
                <a:gd name="T7" fmla="*/ 315 h 463"/>
                <a:gd name="T8" fmla="*/ 194 w 844"/>
                <a:gd name="T9" fmla="*/ 351 h 463"/>
                <a:gd name="T10" fmla="*/ 287 w 844"/>
                <a:gd name="T11" fmla="*/ 313 h 463"/>
                <a:gd name="T12" fmla="*/ 329 w 844"/>
                <a:gd name="T13" fmla="*/ 307 h 463"/>
                <a:gd name="T14" fmla="*/ 351 w 844"/>
                <a:gd name="T15" fmla="*/ 279 h 463"/>
                <a:gd name="T16" fmla="*/ 387 w 844"/>
                <a:gd name="T17" fmla="*/ 136 h 463"/>
                <a:gd name="T18" fmla="*/ 427 w 844"/>
                <a:gd name="T19" fmla="*/ 153 h 463"/>
                <a:gd name="T20" fmla="*/ 503 w 844"/>
                <a:gd name="T21" fmla="*/ 0 h 463"/>
                <a:gd name="T22" fmla="*/ 562 w 844"/>
                <a:gd name="T23" fmla="*/ 32 h 463"/>
                <a:gd name="T24" fmla="*/ 572 w 844"/>
                <a:gd name="T25" fmla="*/ 5 h 463"/>
                <a:gd name="T26" fmla="*/ 600 w 844"/>
                <a:gd name="T27" fmla="*/ 13 h 463"/>
                <a:gd name="T28" fmla="*/ 654 w 844"/>
                <a:gd name="T29" fmla="*/ 60 h 463"/>
                <a:gd name="T30" fmla="*/ 635 w 844"/>
                <a:gd name="T31" fmla="*/ 106 h 463"/>
                <a:gd name="T32" fmla="*/ 642 w 844"/>
                <a:gd name="T33" fmla="*/ 127 h 463"/>
                <a:gd name="T34" fmla="*/ 665 w 844"/>
                <a:gd name="T35" fmla="*/ 117 h 463"/>
                <a:gd name="T36" fmla="*/ 682 w 844"/>
                <a:gd name="T37" fmla="*/ 138 h 463"/>
                <a:gd name="T38" fmla="*/ 764 w 844"/>
                <a:gd name="T39" fmla="*/ 165 h 463"/>
                <a:gd name="T40" fmla="*/ 688 w 844"/>
                <a:gd name="T41" fmla="*/ 161 h 463"/>
                <a:gd name="T42" fmla="*/ 768 w 844"/>
                <a:gd name="T43" fmla="*/ 231 h 463"/>
                <a:gd name="T44" fmla="*/ 718 w 844"/>
                <a:gd name="T45" fmla="*/ 224 h 463"/>
                <a:gd name="T46" fmla="*/ 819 w 844"/>
                <a:gd name="T47" fmla="*/ 288 h 463"/>
                <a:gd name="T48" fmla="*/ 844 w 844"/>
                <a:gd name="T49" fmla="*/ 332 h 463"/>
                <a:gd name="T50" fmla="*/ 827 w 844"/>
                <a:gd name="T51" fmla="*/ 326 h 463"/>
                <a:gd name="T52" fmla="*/ 823 w 844"/>
                <a:gd name="T53" fmla="*/ 338 h 463"/>
                <a:gd name="T54" fmla="*/ 492 w 844"/>
                <a:gd name="T55" fmla="*/ 401 h 463"/>
                <a:gd name="T56" fmla="*/ 216 w 844"/>
                <a:gd name="T57" fmla="*/ 435 h 463"/>
                <a:gd name="T58" fmla="*/ 0 w 844"/>
                <a:gd name="T59" fmla="*/ 463 h 463"/>
                <a:gd name="T60" fmla="*/ 78 w 844"/>
                <a:gd name="T61" fmla="*/ 414 h 463"/>
                <a:gd name="T62" fmla="*/ 78 w 844"/>
                <a:gd name="T63" fmla="*/ 41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4" h="463">
                  <a:moveTo>
                    <a:pt x="78" y="414"/>
                  </a:moveTo>
                  <a:lnTo>
                    <a:pt x="79" y="402"/>
                  </a:lnTo>
                  <a:lnTo>
                    <a:pt x="133" y="351"/>
                  </a:lnTo>
                  <a:lnTo>
                    <a:pt x="163" y="315"/>
                  </a:lnTo>
                  <a:lnTo>
                    <a:pt x="194" y="351"/>
                  </a:lnTo>
                  <a:lnTo>
                    <a:pt x="287" y="313"/>
                  </a:lnTo>
                  <a:lnTo>
                    <a:pt x="329" y="307"/>
                  </a:lnTo>
                  <a:lnTo>
                    <a:pt x="351" y="279"/>
                  </a:lnTo>
                  <a:lnTo>
                    <a:pt x="387" y="136"/>
                  </a:lnTo>
                  <a:lnTo>
                    <a:pt x="427" y="153"/>
                  </a:lnTo>
                  <a:lnTo>
                    <a:pt x="503" y="0"/>
                  </a:lnTo>
                  <a:lnTo>
                    <a:pt x="562" y="32"/>
                  </a:lnTo>
                  <a:lnTo>
                    <a:pt x="572" y="5"/>
                  </a:lnTo>
                  <a:lnTo>
                    <a:pt x="600" y="13"/>
                  </a:lnTo>
                  <a:lnTo>
                    <a:pt x="654" y="60"/>
                  </a:lnTo>
                  <a:lnTo>
                    <a:pt x="635" y="106"/>
                  </a:lnTo>
                  <a:lnTo>
                    <a:pt x="642" y="127"/>
                  </a:lnTo>
                  <a:lnTo>
                    <a:pt x="665" y="117"/>
                  </a:lnTo>
                  <a:lnTo>
                    <a:pt x="682" y="138"/>
                  </a:lnTo>
                  <a:lnTo>
                    <a:pt x="764" y="165"/>
                  </a:lnTo>
                  <a:lnTo>
                    <a:pt x="688" y="161"/>
                  </a:lnTo>
                  <a:lnTo>
                    <a:pt x="768" y="231"/>
                  </a:lnTo>
                  <a:lnTo>
                    <a:pt x="718" y="224"/>
                  </a:lnTo>
                  <a:lnTo>
                    <a:pt x="819" y="288"/>
                  </a:lnTo>
                  <a:lnTo>
                    <a:pt x="844" y="332"/>
                  </a:lnTo>
                  <a:lnTo>
                    <a:pt x="827" y="326"/>
                  </a:lnTo>
                  <a:lnTo>
                    <a:pt x="823" y="338"/>
                  </a:lnTo>
                  <a:lnTo>
                    <a:pt x="492" y="401"/>
                  </a:lnTo>
                  <a:lnTo>
                    <a:pt x="216" y="435"/>
                  </a:lnTo>
                  <a:lnTo>
                    <a:pt x="0" y="463"/>
                  </a:lnTo>
                  <a:lnTo>
                    <a:pt x="78" y="414"/>
                  </a:lnTo>
                  <a:lnTo>
                    <a:pt x="78" y="41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70" name="Freeform 1156"/>
            <p:cNvSpPr>
              <a:spLocks/>
            </p:cNvSpPr>
            <p:nvPr/>
          </p:nvSpPr>
          <p:spPr bwMode="auto">
            <a:xfrm>
              <a:off x="4441" y="1444"/>
              <a:ext cx="465" cy="205"/>
            </a:xfrm>
            <a:custGeom>
              <a:avLst/>
              <a:gdLst>
                <a:gd name="T0" fmla="*/ 0 w 932"/>
                <a:gd name="T1" fmla="*/ 350 h 407"/>
                <a:gd name="T2" fmla="*/ 135 w 932"/>
                <a:gd name="T3" fmla="*/ 332 h 407"/>
                <a:gd name="T4" fmla="*/ 213 w 932"/>
                <a:gd name="T5" fmla="*/ 294 h 407"/>
                <a:gd name="T6" fmla="*/ 361 w 932"/>
                <a:gd name="T7" fmla="*/ 279 h 407"/>
                <a:gd name="T8" fmla="*/ 422 w 932"/>
                <a:gd name="T9" fmla="*/ 317 h 407"/>
                <a:gd name="T10" fmla="*/ 519 w 932"/>
                <a:gd name="T11" fmla="*/ 304 h 407"/>
                <a:gd name="T12" fmla="*/ 666 w 932"/>
                <a:gd name="T13" fmla="*/ 407 h 407"/>
                <a:gd name="T14" fmla="*/ 723 w 932"/>
                <a:gd name="T15" fmla="*/ 393 h 407"/>
                <a:gd name="T16" fmla="*/ 804 w 932"/>
                <a:gd name="T17" fmla="*/ 275 h 407"/>
                <a:gd name="T18" fmla="*/ 871 w 932"/>
                <a:gd name="T19" fmla="*/ 251 h 407"/>
                <a:gd name="T20" fmla="*/ 892 w 932"/>
                <a:gd name="T21" fmla="*/ 217 h 407"/>
                <a:gd name="T22" fmla="*/ 820 w 932"/>
                <a:gd name="T23" fmla="*/ 230 h 407"/>
                <a:gd name="T24" fmla="*/ 801 w 932"/>
                <a:gd name="T25" fmla="*/ 205 h 407"/>
                <a:gd name="T26" fmla="*/ 844 w 932"/>
                <a:gd name="T27" fmla="*/ 194 h 407"/>
                <a:gd name="T28" fmla="*/ 844 w 932"/>
                <a:gd name="T29" fmla="*/ 179 h 407"/>
                <a:gd name="T30" fmla="*/ 795 w 932"/>
                <a:gd name="T31" fmla="*/ 161 h 407"/>
                <a:gd name="T32" fmla="*/ 858 w 932"/>
                <a:gd name="T33" fmla="*/ 139 h 407"/>
                <a:gd name="T34" fmla="*/ 854 w 932"/>
                <a:gd name="T35" fmla="*/ 163 h 407"/>
                <a:gd name="T36" fmla="*/ 894 w 932"/>
                <a:gd name="T37" fmla="*/ 163 h 407"/>
                <a:gd name="T38" fmla="*/ 916 w 932"/>
                <a:gd name="T39" fmla="*/ 122 h 407"/>
                <a:gd name="T40" fmla="*/ 932 w 932"/>
                <a:gd name="T41" fmla="*/ 120 h 407"/>
                <a:gd name="T42" fmla="*/ 922 w 932"/>
                <a:gd name="T43" fmla="*/ 82 h 407"/>
                <a:gd name="T44" fmla="*/ 894 w 932"/>
                <a:gd name="T45" fmla="*/ 120 h 407"/>
                <a:gd name="T46" fmla="*/ 865 w 932"/>
                <a:gd name="T47" fmla="*/ 36 h 407"/>
                <a:gd name="T48" fmla="*/ 884 w 932"/>
                <a:gd name="T49" fmla="*/ 32 h 407"/>
                <a:gd name="T50" fmla="*/ 911 w 932"/>
                <a:gd name="T51" fmla="*/ 55 h 407"/>
                <a:gd name="T52" fmla="*/ 892 w 932"/>
                <a:gd name="T53" fmla="*/ 17 h 407"/>
                <a:gd name="T54" fmla="*/ 871 w 932"/>
                <a:gd name="T55" fmla="*/ 0 h 407"/>
                <a:gd name="T56" fmla="*/ 540 w 932"/>
                <a:gd name="T57" fmla="*/ 63 h 407"/>
                <a:gd name="T58" fmla="*/ 264 w 932"/>
                <a:gd name="T59" fmla="*/ 97 h 407"/>
                <a:gd name="T60" fmla="*/ 226 w 932"/>
                <a:gd name="T61" fmla="*/ 171 h 407"/>
                <a:gd name="T62" fmla="*/ 167 w 932"/>
                <a:gd name="T63" fmla="*/ 184 h 407"/>
                <a:gd name="T64" fmla="*/ 139 w 932"/>
                <a:gd name="T65" fmla="*/ 222 h 407"/>
                <a:gd name="T66" fmla="*/ 32 w 932"/>
                <a:gd name="T67" fmla="*/ 283 h 407"/>
                <a:gd name="T68" fmla="*/ 27 w 932"/>
                <a:gd name="T69" fmla="*/ 306 h 407"/>
                <a:gd name="T70" fmla="*/ 0 w 932"/>
                <a:gd name="T71" fmla="*/ 319 h 407"/>
                <a:gd name="T72" fmla="*/ 0 w 932"/>
                <a:gd name="T73" fmla="*/ 350 h 407"/>
                <a:gd name="T74" fmla="*/ 0 w 932"/>
                <a:gd name="T75" fmla="*/ 35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2" h="407">
                  <a:moveTo>
                    <a:pt x="0" y="350"/>
                  </a:moveTo>
                  <a:lnTo>
                    <a:pt x="135" y="332"/>
                  </a:lnTo>
                  <a:lnTo>
                    <a:pt x="213" y="294"/>
                  </a:lnTo>
                  <a:lnTo>
                    <a:pt x="361" y="279"/>
                  </a:lnTo>
                  <a:lnTo>
                    <a:pt x="422" y="317"/>
                  </a:lnTo>
                  <a:lnTo>
                    <a:pt x="519" y="304"/>
                  </a:lnTo>
                  <a:lnTo>
                    <a:pt x="666" y="407"/>
                  </a:lnTo>
                  <a:lnTo>
                    <a:pt x="723" y="393"/>
                  </a:lnTo>
                  <a:lnTo>
                    <a:pt x="804" y="275"/>
                  </a:lnTo>
                  <a:lnTo>
                    <a:pt x="871" y="251"/>
                  </a:lnTo>
                  <a:lnTo>
                    <a:pt x="892" y="217"/>
                  </a:lnTo>
                  <a:lnTo>
                    <a:pt x="820" y="230"/>
                  </a:lnTo>
                  <a:lnTo>
                    <a:pt x="801" y="205"/>
                  </a:lnTo>
                  <a:lnTo>
                    <a:pt x="844" y="194"/>
                  </a:lnTo>
                  <a:lnTo>
                    <a:pt x="844" y="179"/>
                  </a:lnTo>
                  <a:lnTo>
                    <a:pt x="795" y="161"/>
                  </a:lnTo>
                  <a:lnTo>
                    <a:pt x="858" y="139"/>
                  </a:lnTo>
                  <a:lnTo>
                    <a:pt x="854" y="163"/>
                  </a:lnTo>
                  <a:lnTo>
                    <a:pt x="894" y="163"/>
                  </a:lnTo>
                  <a:lnTo>
                    <a:pt x="916" y="122"/>
                  </a:lnTo>
                  <a:lnTo>
                    <a:pt x="932" y="120"/>
                  </a:lnTo>
                  <a:lnTo>
                    <a:pt x="922" y="82"/>
                  </a:lnTo>
                  <a:lnTo>
                    <a:pt x="894" y="120"/>
                  </a:lnTo>
                  <a:lnTo>
                    <a:pt x="865" y="36"/>
                  </a:lnTo>
                  <a:lnTo>
                    <a:pt x="884" y="32"/>
                  </a:lnTo>
                  <a:lnTo>
                    <a:pt x="911" y="55"/>
                  </a:lnTo>
                  <a:lnTo>
                    <a:pt x="892" y="17"/>
                  </a:lnTo>
                  <a:lnTo>
                    <a:pt x="871" y="0"/>
                  </a:lnTo>
                  <a:lnTo>
                    <a:pt x="540" y="63"/>
                  </a:lnTo>
                  <a:lnTo>
                    <a:pt x="264" y="97"/>
                  </a:lnTo>
                  <a:lnTo>
                    <a:pt x="226" y="171"/>
                  </a:lnTo>
                  <a:lnTo>
                    <a:pt x="167" y="184"/>
                  </a:lnTo>
                  <a:lnTo>
                    <a:pt x="139" y="222"/>
                  </a:lnTo>
                  <a:lnTo>
                    <a:pt x="32" y="283"/>
                  </a:lnTo>
                  <a:lnTo>
                    <a:pt x="27" y="306"/>
                  </a:lnTo>
                  <a:lnTo>
                    <a:pt x="0" y="319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71" name="Freeform 1157"/>
            <p:cNvSpPr>
              <a:spLocks/>
            </p:cNvSpPr>
            <p:nvPr/>
          </p:nvSpPr>
          <p:spPr bwMode="auto">
            <a:xfrm>
              <a:off x="4496" y="1586"/>
              <a:ext cx="277" cy="205"/>
            </a:xfrm>
            <a:custGeom>
              <a:avLst/>
              <a:gdLst>
                <a:gd name="T0" fmla="*/ 25 w 556"/>
                <a:gd name="T1" fmla="*/ 53 h 413"/>
                <a:gd name="T2" fmla="*/ 103 w 556"/>
                <a:gd name="T3" fmla="*/ 15 h 413"/>
                <a:gd name="T4" fmla="*/ 251 w 556"/>
                <a:gd name="T5" fmla="*/ 0 h 413"/>
                <a:gd name="T6" fmla="*/ 312 w 556"/>
                <a:gd name="T7" fmla="*/ 38 h 413"/>
                <a:gd name="T8" fmla="*/ 409 w 556"/>
                <a:gd name="T9" fmla="*/ 25 h 413"/>
                <a:gd name="T10" fmla="*/ 556 w 556"/>
                <a:gd name="T11" fmla="*/ 128 h 413"/>
                <a:gd name="T12" fmla="*/ 491 w 556"/>
                <a:gd name="T13" fmla="*/ 206 h 413"/>
                <a:gd name="T14" fmla="*/ 495 w 556"/>
                <a:gd name="T15" fmla="*/ 240 h 413"/>
                <a:gd name="T16" fmla="*/ 384 w 556"/>
                <a:gd name="T17" fmla="*/ 340 h 413"/>
                <a:gd name="T18" fmla="*/ 365 w 556"/>
                <a:gd name="T19" fmla="*/ 344 h 413"/>
                <a:gd name="T20" fmla="*/ 358 w 556"/>
                <a:gd name="T21" fmla="*/ 375 h 413"/>
                <a:gd name="T22" fmla="*/ 333 w 556"/>
                <a:gd name="T23" fmla="*/ 358 h 413"/>
                <a:gd name="T24" fmla="*/ 354 w 556"/>
                <a:gd name="T25" fmla="*/ 386 h 413"/>
                <a:gd name="T26" fmla="*/ 333 w 556"/>
                <a:gd name="T27" fmla="*/ 413 h 413"/>
                <a:gd name="T28" fmla="*/ 314 w 556"/>
                <a:gd name="T29" fmla="*/ 409 h 413"/>
                <a:gd name="T30" fmla="*/ 238 w 556"/>
                <a:gd name="T31" fmla="*/ 291 h 413"/>
                <a:gd name="T32" fmla="*/ 73 w 556"/>
                <a:gd name="T33" fmla="*/ 143 h 413"/>
                <a:gd name="T34" fmla="*/ 0 w 556"/>
                <a:gd name="T35" fmla="*/ 97 h 413"/>
                <a:gd name="T36" fmla="*/ 25 w 556"/>
                <a:gd name="T37" fmla="*/ 53 h 413"/>
                <a:gd name="T38" fmla="*/ 25 w 556"/>
                <a:gd name="T39" fmla="*/ 5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" h="413">
                  <a:moveTo>
                    <a:pt x="25" y="53"/>
                  </a:moveTo>
                  <a:lnTo>
                    <a:pt x="103" y="15"/>
                  </a:lnTo>
                  <a:lnTo>
                    <a:pt x="251" y="0"/>
                  </a:lnTo>
                  <a:lnTo>
                    <a:pt x="312" y="38"/>
                  </a:lnTo>
                  <a:lnTo>
                    <a:pt x="409" y="25"/>
                  </a:lnTo>
                  <a:lnTo>
                    <a:pt x="556" y="128"/>
                  </a:lnTo>
                  <a:lnTo>
                    <a:pt x="491" y="206"/>
                  </a:lnTo>
                  <a:lnTo>
                    <a:pt x="495" y="240"/>
                  </a:lnTo>
                  <a:lnTo>
                    <a:pt x="384" y="340"/>
                  </a:lnTo>
                  <a:lnTo>
                    <a:pt x="365" y="344"/>
                  </a:lnTo>
                  <a:lnTo>
                    <a:pt x="358" y="375"/>
                  </a:lnTo>
                  <a:lnTo>
                    <a:pt x="333" y="358"/>
                  </a:lnTo>
                  <a:lnTo>
                    <a:pt x="354" y="386"/>
                  </a:lnTo>
                  <a:lnTo>
                    <a:pt x="333" y="413"/>
                  </a:lnTo>
                  <a:lnTo>
                    <a:pt x="314" y="409"/>
                  </a:lnTo>
                  <a:lnTo>
                    <a:pt x="238" y="291"/>
                  </a:lnTo>
                  <a:lnTo>
                    <a:pt x="73" y="143"/>
                  </a:lnTo>
                  <a:lnTo>
                    <a:pt x="0" y="97"/>
                  </a:lnTo>
                  <a:lnTo>
                    <a:pt x="25" y="53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72" name="Freeform 1159"/>
            <p:cNvSpPr>
              <a:spLocks/>
            </p:cNvSpPr>
            <p:nvPr/>
          </p:nvSpPr>
          <p:spPr bwMode="auto">
            <a:xfrm>
              <a:off x="4576" y="1078"/>
              <a:ext cx="316" cy="199"/>
            </a:xfrm>
            <a:custGeom>
              <a:avLst/>
              <a:gdLst>
                <a:gd name="T0" fmla="*/ 50 w 635"/>
                <a:gd name="T1" fmla="*/ 397 h 397"/>
                <a:gd name="T2" fmla="*/ 156 w 635"/>
                <a:gd name="T3" fmla="*/ 380 h 397"/>
                <a:gd name="T4" fmla="*/ 536 w 635"/>
                <a:gd name="T5" fmla="*/ 308 h 397"/>
                <a:gd name="T6" fmla="*/ 553 w 635"/>
                <a:gd name="T7" fmla="*/ 291 h 397"/>
                <a:gd name="T8" fmla="*/ 574 w 635"/>
                <a:gd name="T9" fmla="*/ 291 h 397"/>
                <a:gd name="T10" fmla="*/ 599 w 635"/>
                <a:gd name="T11" fmla="*/ 274 h 397"/>
                <a:gd name="T12" fmla="*/ 635 w 635"/>
                <a:gd name="T13" fmla="*/ 228 h 397"/>
                <a:gd name="T14" fmla="*/ 572 w 635"/>
                <a:gd name="T15" fmla="*/ 179 h 397"/>
                <a:gd name="T16" fmla="*/ 570 w 635"/>
                <a:gd name="T17" fmla="*/ 133 h 397"/>
                <a:gd name="T18" fmla="*/ 599 w 635"/>
                <a:gd name="T19" fmla="*/ 69 h 397"/>
                <a:gd name="T20" fmla="*/ 557 w 635"/>
                <a:gd name="T21" fmla="*/ 48 h 397"/>
                <a:gd name="T22" fmla="*/ 512 w 635"/>
                <a:gd name="T23" fmla="*/ 0 h 397"/>
                <a:gd name="T24" fmla="*/ 89 w 635"/>
                <a:gd name="T25" fmla="*/ 78 h 397"/>
                <a:gd name="T26" fmla="*/ 69 w 635"/>
                <a:gd name="T27" fmla="*/ 48 h 397"/>
                <a:gd name="T28" fmla="*/ 0 w 635"/>
                <a:gd name="T29" fmla="*/ 97 h 397"/>
                <a:gd name="T30" fmla="*/ 50 w 635"/>
                <a:gd name="T31" fmla="*/ 397 h 397"/>
                <a:gd name="T32" fmla="*/ 50 w 635"/>
                <a:gd name="T33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5" h="397">
                  <a:moveTo>
                    <a:pt x="50" y="397"/>
                  </a:moveTo>
                  <a:lnTo>
                    <a:pt x="156" y="380"/>
                  </a:lnTo>
                  <a:lnTo>
                    <a:pt x="536" y="308"/>
                  </a:lnTo>
                  <a:lnTo>
                    <a:pt x="553" y="291"/>
                  </a:lnTo>
                  <a:lnTo>
                    <a:pt x="574" y="291"/>
                  </a:lnTo>
                  <a:lnTo>
                    <a:pt x="599" y="274"/>
                  </a:lnTo>
                  <a:lnTo>
                    <a:pt x="635" y="228"/>
                  </a:lnTo>
                  <a:lnTo>
                    <a:pt x="572" y="179"/>
                  </a:lnTo>
                  <a:lnTo>
                    <a:pt x="570" y="133"/>
                  </a:lnTo>
                  <a:lnTo>
                    <a:pt x="599" y="69"/>
                  </a:lnTo>
                  <a:lnTo>
                    <a:pt x="557" y="48"/>
                  </a:lnTo>
                  <a:lnTo>
                    <a:pt x="512" y="0"/>
                  </a:lnTo>
                  <a:lnTo>
                    <a:pt x="89" y="78"/>
                  </a:lnTo>
                  <a:lnTo>
                    <a:pt x="69" y="48"/>
                  </a:lnTo>
                  <a:lnTo>
                    <a:pt x="0" y="97"/>
                  </a:lnTo>
                  <a:lnTo>
                    <a:pt x="50" y="397"/>
                  </a:lnTo>
                  <a:lnTo>
                    <a:pt x="50" y="397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73" name="Freeform 1160"/>
            <p:cNvSpPr>
              <a:spLocks/>
            </p:cNvSpPr>
            <p:nvPr/>
          </p:nvSpPr>
          <p:spPr bwMode="auto">
            <a:xfrm>
              <a:off x="4859" y="1111"/>
              <a:ext cx="69" cy="164"/>
            </a:xfrm>
            <a:custGeom>
              <a:avLst/>
              <a:gdLst>
                <a:gd name="T0" fmla="*/ 7 w 137"/>
                <a:gd name="T1" fmla="*/ 222 h 325"/>
                <a:gd name="T2" fmla="*/ 32 w 137"/>
                <a:gd name="T3" fmla="*/ 205 h 325"/>
                <a:gd name="T4" fmla="*/ 68 w 137"/>
                <a:gd name="T5" fmla="*/ 159 h 325"/>
                <a:gd name="T6" fmla="*/ 5 w 137"/>
                <a:gd name="T7" fmla="*/ 110 h 325"/>
                <a:gd name="T8" fmla="*/ 3 w 137"/>
                <a:gd name="T9" fmla="*/ 64 h 325"/>
                <a:gd name="T10" fmla="*/ 32 w 137"/>
                <a:gd name="T11" fmla="*/ 0 h 325"/>
                <a:gd name="T12" fmla="*/ 125 w 137"/>
                <a:gd name="T13" fmla="*/ 32 h 325"/>
                <a:gd name="T14" fmla="*/ 127 w 137"/>
                <a:gd name="T15" fmla="*/ 43 h 325"/>
                <a:gd name="T16" fmla="*/ 116 w 137"/>
                <a:gd name="T17" fmla="*/ 79 h 325"/>
                <a:gd name="T18" fmla="*/ 106 w 137"/>
                <a:gd name="T19" fmla="*/ 87 h 325"/>
                <a:gd name="T20" fmla="*/ 104 w 137"/>
                <a:gd name="T21" fmla="*/ 106 h 325"/>
                <a:gd name="T22" fmla="*/ 114 w 137"/>
                <a:gd name="T23" fmla="*/ 112 h 325"/>
                <a:gd name="T24" fmla="*/ 137 w 137"/>
                <a:gd name="T25" fmla="*/ 106 h 325"/>
                <a:gd name="T26" fmla="*/ 137 w 137"/>
                <a:gd name="T27" fmla="*/ 161 h 325"/>
                <a:gd name="T28" fmla="*/ 137 w 137"/>
                <a:gd name="T29" fmla="*/ 195 h 325"/>
                <a:gd name="T30" fmla="*/ 137 w 137"/>
                <a:gd name="T31" fmla="*/ 214 h 325"/>
                <a:gd name="T32" fmla="*/ 129 w 137"/>
                <a:gd name="T33" fmla="*/ 232 h 325"/>
                <a:gd name="T34" fmla="*/ 119 w 137"/>
                <a:gd name="T35" fmla="*/ 233 h 325"/>
                <a:gd name="T36" fmla="*/ 123 w 137"/>
                <a:gd name="T37" fmla="*/ 249 h 325"/>
                <a:gd name="T38" fmla="*/ 89 w 137"/>
                <a:gd name="T39" fmla="*/ 325 h 325"/>
                <a:gd name="T40" fmla="*/ 81 w 137"/>
                <a:gd name="T41" fmla="*/ 325 h 325"/>
                <a:gd name="T42" fmla="*/ 78 w 137"/>
                <a:gd name="T43" fmla="*/ 296 h 325"/>
                <a:gd name="T44" fmla="*/ 55 w 137"/>
                <a:gd name="T45" fmla="*/ 296 h 325"/>
                <a:gd name="T46" fmla="*/ 7 w 137"/>
                <a:gd name="T47" fmla="*/ 266 h 325"/>
                <a:gd name="T48" fmla="*/ 0 w 137"/>
                <a:gd name="T49" fmla="*/ 241 h 325"/>
                <a:gd name="T50" fmla="*/ 7 w 137"/>
                <a:gd name="T51" fmla="*/ 222 h 325"/>
                <a:gd name="T52" fmla="*/ 7 w 137"/>
                <a:gd name="T53" fmla="*/ 22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325">
                  <a:moveTo>
                    <a:pt x="7" y="222"/>
                  </a:moveTo>
                  <a:lnTo>
                    <a:pt x="32" y="205"/>
                  </a:lnTo>
                  <a:lnTo>
                    <a:pt x="68" y="159"/>
                  </a:lnTo>
                  <a:lnTo>
                    <a:pt x="5" y="110"/>
                  </a:lnTo>
                  <a:lnTo>
                    <a:pt x="3" y="64"/>
                  </a:lnTo>
                  <a:lnTo>
                    <a:pt x="32" y="0"/>
                  </a:lnTo>
                  <a:lnTo>
                    <a:pt x="125" y="32"/>
                  </a:lnTo>
                  <a:lnTo>
                    <a:pt x="127" y="43"/>
                  </a:lnTo>
                  <a:lnTo>
                    <a:pt x="116" y="79"/>
                  </a:lnTo>
                  <a:lnTo>
                    <a:pt x="106" y="87"/>
                  </a:lnTo>
                  <a:lnTo>
                    <a:pt x="104" y="106"/>
                  </a:lnTo>
                  <a:lnTo>
                    <a:pt x="114" y="112"/>
                  </a:lnTo>
                  <a:lnTo>
                    <a:pt x="137" y="106"/>
                  </a:lnTo>
                  <a:lnTo>
                    <a:pt x="137" y="161"/>
                  </a:lnTo>
                  <a:lnTo>
                    <a:pt x="137" y="195"/>
                  </a:lnTo>
                  <a:lnTo>
                    <a:pt x="137" y="214"/>
                  </a:lnTo>
                  <a:lnTo>
                    <a:pt x="129" y="232"/>
                  </a:lnTo>
                  <a:lnTo>
                    <a:pt x="119" y="233"/>
                  </a:lnTo>
                  <a:lnTo>
                    <a:pt x="123" y="249"/>
                  </a:lnTo>
                  <a:lnTo>
                    <a:pt x="89" y="325"/>
                  </a:lnTo>
                  <a:lnTo>
                    <a:pt x="81" y="325"/>
                  </a:lnTo>
                  <a:lnTo>
                    <a:pt x="78" y="296"/>
                  </a:lnTo>
                  <a:lnTo>
                    <a:pt x="55" y="296"/>
                  </a:lnTo>
                  <a:lnTo>
                    <a:pt x="7" y="266"/>
                  </a:lnTo>
                  <a:lnTo>
                    <a:pt x="0" y="241"/>
                  </a:lnTo>
                  <a:lnTo>
                    <a:pt x="7" y="222"/>
                  </a:lnTo>
                  <a:lnTo>
                    <a:pt x="7" y="222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74" name="Freeform 1161"/>
            <p:cNvSpPr>
              <a:spLocks/>
            </p:cNvSpPr>
            <p:nvPr/>
          </p:nvSpPr>
          <p:spPr bwMode="auto">
            <a:xfrm>
              <a:off x="4610" y="858"/>
              <a:ext cx="324" cy="283"/>
            </a:xfrm>
            <a:custGeom>
              <a:avLst/>
              <a:gdLst>
                <a:gd name="T0" fmla="*/ 20 w 648"/>
                <a:gd name="T1" fmla="*/ 517 h 565"/>
                <a:gd name="T2" fmla="*/ 443 w 648"/>
                <a:gd name="T3" fmla="*/ 439 h 565"/>
                <a:gd name="T4" fmla="*/ 488 w 648"/>
                <a:gd name="T5" fmla="*/ 487 h 565"/>
                <a:gd name="T6" fmla="*/ 530 w 648"/>
                <a:gd name="T7" fmla="*/ 508 h 565"/>
                <a:gd name="T8" fmla="*/ 623 w 648"/>
                <a:gd name="T9" fmla="*/ 540 h 565"/>
                <a:gd name="T10" fmla="*/ 631 w 648"/>
                <a:gd name="T11" fmla="*/ 565 h 565"/>
                <a:gd name="T12" fmla="*/ 646 w 648"/>
                <a:gd name="T13" fmla="*/ 530 h 565"/>
                <a:gd name="T14" fmla="*/ 648 w 648"/>
                <a:gd name="T15" fmla="*/ 483 h 565"/>
                <a:gd name="T16" fmla="*/ 631 w 648"/>
                <a:gd name="T17" fmla="*/ 392 h 565"/>
                <a:gd name="T18" fmla="*/ 631 w 648"/>
                <a:gd name="T19" fmla="*/ 297 h 565"/>
                <a:gd name="T20" fmla="*/ 585 w 648"/>
                <a:gd name="T21" fmla="*/ 158 h 565"/>
                <a:gd name="T22" fmla="*/ 577 w 648"/>
                <a:gd name="T23" fmla="*/ 97 h 565"/>
                <a:gd name="T24" fmla="*/ 549 w 648"/>
                <a:gd name="T25" fmla="*/ 0 h 565"/>
                <a:gd name="T26" fmla="*/ 412 w 648"/>
                <a:gd name="T27" fmla="*/ 32 h 565"/>
                <a:gd name="T28" fmla="*/ 336 w 648"/>
                <a:gd name="T29" fmla="*/ 112 h 565"/>
                <a:gd name="T30" fmla="*/ 332 w 648"/>
                <a:gd name="T31" fmla="*/ 133 h 565"/>
                <a:gd name="T32" fmla="*/ 289 w 648"/>
                <a:gd name="T33" fmla="*/ 181 h 565"/>
                <a:gd name="T34" fmla="*/ 300 w 648"/>
                <a:gd name="T35" fmla="*/ 198 h 565"/>
                <a:gd name="T36" fmla="*/ 309 w 648"/>
                <a:gd name="T37" fmla="*/ 211 h 565"/>
                <a:gd name="T38" fmla="*/ 302 w 648"/>
                <a:gd name="T39" fmla="*/ 215 h 565"/>
                <a:gd name="T40" fmla="*/ 315 w 648"/>
                <a:gd name="T41" fmla="*/ 234 h 565"/>
                <a:gd name="T42" fmla="*/ 317 w 648"/>
                <a:gd name="T43" fmla="*/ 251 h 565"/>
                <a:gd name="T44" fmla="*/ 275 w 648"/>
                <a:gd name="T45" fmla="*/ 291 h 565"/>
                <a:gd name="T46" fmla="*/ 212 w 648"/>
                <a:gd name="T47" fmla="*/ 308 h 565"/>
                <a:gd name="T48" fmla="*/ 197 w 648"/>
                <a:gd name="T49" fmla="*/ 319 h 565"/>
                <a:gd name="T50" fmla="*/ 174 w 648"/>
                <a:gd name="T51" fmla="*/ 310 h 565"/>
                <a:gd name="T52" fmla="*/ 104 w 648"/>
                <a:gd name="T53" fmla="*/ 318 h 565"/>
                <a:gd name="T54" fmla="*/ 53 w 648"/>
                <a:gd name="T55" fmla="*/ 338 h 565"/>
                <a:gd name="T56" fmla="*/ 53 w 648"/>
                <a:gd name="T57" fmla="*/ 365 h 565"/>
                <a:gd name="T58" fmla="*/ 62 w 648"/>
                <a:gd name="T59" fmla="*/ 382 h 565"/>
                <a:gd name="T60" fmla="*/ 70 w 648"/>
                <a:gd name="T61" fmla="*/ 382 h 565"/>
                <a:gd name="T62" fmla="*/ 77 w 648"/>
                <a:gd name="T63" fmla="*/ 403 h 565"/>
                <a:gd name="T64" fmla="*/ 64 w 648"/>
                <a:gd name="T65" fmla="*/ 414 h 565"/>
                <a:gd name="T66" fmla="*/ 58 w 648"/>
                <a:gd name="T67" fmla="*/ 433 h 565"/>
                <a:gd name="T68" fmla="*/ 0 w 648"/>
                <a:gd name="T69" fmla="*/ 487 h 565"/>
                <a:gd name="T70" fmla="*/ 20 w 648"/>
                <a:gd name="T71" fmla="*/ 517 h 565"/>
                <a:gd name="T72" fmla="*/ 20 w 648"/>
                <a:gd name="T73" fmla="*/ 51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8" h="565">
                  <a:moveTo>
                    <a:pt x="20" y="517"/>
                  </a:moveTo>
                  <a:lnTo>
                    <a:pt x="443" y="439"/>
                  </a:lnTo>
                  <a:lnTo>
                    <a:pt x="488" y="487"/>
                  </a:lnTo>
                  <a:lnTo>
                    <a:pt x="530" y="508"/>
                  </a:lnTo>
                  <a:lnTo>
                    <a:pt x="623" y="540"/>
                  </a:lnTo>
                  <a:lnTo>
                    <a:pt x="631" y="565"/>
                  </a:lnTo>
                  <a:lnTo>
                    <a:pt x="646" y="530"/>
                  </a:lnTo>
                  <a:lnTo>
                    <a:pt x="648" y="483"/>
                  </a:lnTo>
                  <a:lnTo>
                    <a:pt x="631" y="392"/>
                  </a:lnTo>
                  <a:lnTo>
                    <a:pt x="631" y="297"/>
                  </a:lnTo>
                  <a:lnTo>
                    <a:pt x="585" y="158"/>
                  </a:lnTo>
                  <a:lnTo>
                    <a:pt x="577" y="97"/>
                  </a:lnTo>
                  <a:lnTo>
                    <a:pt x="549" y="0"/>
                  </a:lnTo>
                  <a:lnTo>
                    <a:pt x="412" y="32"/>
                  </a:lnTo>
                  <a:lnTo>
                    <a:pt x="336" y="112"/>
                  </a:lnTo>
                  <a:lnTo>
                    <a:pt x="332" y="133"/>
                  </a:lnTo>
                  <a:lnTo>
                    <a:pt x="289" y="181"/>
                  </a:lnTo>
                  <a:lnTo>
                    <a:pt x="300" y="198"/>
                  </a:lnTo>
                  <a:lnTo>
                    <a:pt x="309" y="211"/>
                  </a:lnTo>
                  <a:lnTo>
                    <a:pt x="302" y="215"/>
                  </a:lnTo>
                  <a:lnTo>
                    <a:pt x="315" y="234"/>
                  </a:lnTo>
                  <a:lnTo>
                    <a:pt x="317" y="251"/>
                  </a:lnTo>
                  <a:lnTo>
                    <a:pt x="275" y="291"/>
                  </a:lnTo>
                  <a:lnTo>
                    <a:pt x="212" y="308"/>
                  </a:lnTo>
                  <a:lnTo>
                    <a:pt x="197" y="319"/>
                  </a:lnTo>
                  <a:lnTo>
                    <a:pt x="174" y="310"/>
                  </a:lnTo>
                  <a:lnTo>
                    <a:pt x="104" y="318"/>
                  </a:lnTo>
                  <a:lnTo>
                    <a:pt x="53" y="338"/>
                  </a:lnTo>
                  <a:lnTo>
                    <a:pt x="53" y="365"/>
                  </a:lnTo>
                  <a:lnTo>
                    <a:pt x="62" y="382"/>
                  </a:lnTo>
                  <a:lnTo>
                    <a:pt x="70" y="382"/>
                  </a:lnTo>
                  <a:lnTo>
                    <a:pt x="77" y="403"/>
                  </a:lnTo>
                  <a:lnTo>
                    <a:pt x="64" y="414"/>
                  </a:lnTo>
                  <a:lnTo>
                    <a:pt x="58" y="433"/>
                  </a:lnTo>
                  <a:lnTo>
                    <a:pt x="0" y="487"/>
                  </a:lnTo>
                  <a:lnTo>
                    <a:pt x="20" y="517"/>
                  </a:lnTo>
                  <a:lnTo>
                    <a:pt x="20" y="517"/>
                  </a:lnTo>
                  <a:close/>
                </a:path>
              </a:pathLst>
            </a:custGeom>
            <a:solidFill>
              <a:srgbClr val="D7E7F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75" name="Freeform 1163"/>
            <p:cNvSpPr>
              <a:spLocks/>
            </p:cNvSpPr>
            <p:nvPr/>
          </p:nvSpPr>
          <p:spPr bwMode="auto">
            <a:xfrm>
              <a:off x="4920" y="1098"/>
              <a:ext cx="100" cy="60"/>
            </a:xfrm>
            <a:custGeom>
              <a:avLst/>
              <a:gdLst>
                <a:gd name="T0" fmla="*/ 15 w 202"/>
                <a:gd name="T1" fmla="*/ 116 h 116"/>
                <a:gd name="T2" fmla="*/ 86 w 202"/>
                <a:gd name="T3" fmla="*/ 76 h 116"/>
                <a:gd name="T4" fmla="*/ 135 w 202"/>
                <a:gd name="T5" fmla="*/ 53 h 116"/>
                <a:gd name="T6" fmla="*/ 84 w 202"/>
                <a:gd name="T7" fmla="*/ 89 h 116"/>
                <a:gd name="T8" fmla="*/ 88 w 202"/>
                <a:gd name="T9" fmla="*/ 91 h 116"/>
                <a:gd name="T10" fmla="*/ 164 w 202"/>
                <a:gd name="T11" fmla="*/ 40 h 116"/>
                <a:gd name="T12" fmla="*/ 202 w 202"/>
                <a:gd name="T13" fmla="*/ 6 h 116"/>
                <a:gd name="T14" fmla="*/ 198 w 202"/>
                <a:gd name="T15" fmla="*/ 0 h 116"/>
                <a:gd name="T16" fmla="*/ 164 w 202"/>
                <a:gd name="T17" fmla="*/ 19 h 116"/>
                <a:gd name="T18" fmla="*/ 160 w 202"/>
                <a:gd name="T19" fmla="*/ 17 h 116"/>
                <a:gd name="T20" fmla="*/ 143 w 202"/>
                <a:gd name="T21" fmla="*/ 40 h 116"/>
                <a:gd name="T22" fmla="*/ 133 w 202"/>
                <a:gd name="T23" fmla="*/ 40 h 116"/>
                <a:gd name="T24" fmla="*/ 158 w 202"/>
                <a:gd name="T25" fmla="*/ 0 h 116"/>
                <a:gd name="T26" fmla="*/ 131 w 202"/>
                <a:gd name="T27" fmla="*/ 30 h 116"/>
                <a:gd name="T28" fmla="*/ 40 w 202"/>
                <a:gd name="T29" fmla="*/ 61 h 116"/>
                <a:gd name="T30" fmla="*/ 23 w 202"/>
                <a:gd name="T31" fmla="*/ 84 h 116"/>
                <a:gd name="T32" fmla="*/ 10 w 202"/>
                <a:gd name="T33" fmla="*/ 87 h 116"/>
                <a:gd name="T34" fmla="*/ 0 w 202"/>
                <a:gd name="T35" fmla="*/ 105 h 116"/>
                <a:gd name="T36" fmla="*/ 15 w 202"/>
                <a:gd name="T37" fmla="*/ 116 h 116"/>
                <a:gd name="T38" fmla="*/ 15 w 202"/>
                <a:gd name="T3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16">
                  <a:moveTo>
                    <a:pt x="15" y="116"/>
                  </a:moveTo>
                  <a:lnTo>
                    <a:pt x="86" y="76"/>
                  </a:lnTo>
                  <a:lnTo>
                    <a:pt x="135" y="53"/>
                  </a:lnTo>
                  <a:lnTo>
                    <a:pt x="84" y="89"/>
                  </a:lnTo>
                  <a:lnTo>
                    <a:pt x="88" y="91"/>
                  </a:lnTo>
                  <a:lnTo>
                    <a:pt x="164" y="40"/>
                  </a:lnTo>
                  <a:lnTo>
                    <a:pt x="202" y="6"/>
                  </a:lnTo>
                  <a:lnTo>
                    <a:pt x="198" y="0"/>
                  </a:lnTo>
                  <a:lnTo>
                    <a:pt x="164" y="19"/>
                  </a:lnTo>
                  <a:lnTo>
                    <a:pt x="160" y="17"/>
                  </a:lnTo>
                  <a:lnTo>
                    <a:pt x="143" y="40"/>
                  </a:lnTo>
                  <a:lnTo>
                    <a:pt x="133" y="40"/>
                  </a:lnTo>
                  <a:lnTo>
                    <a:pt x="158" y="0"/>
                  </a:lnTo>
                  <a:lnTo>
                    <a:pt x="131" y="30"/>
                  </a:lnTo>
                  <a:lnTo>
                    <a:pt x="40" y="61"/>
                  </a:lnTo>
                  <a:lnTo>
                    <a:pt x="23" y="84"/>
                  </a:lnTo>
                  <a:lnTo>
                    <a:pt x="10" y="87"/>
                  </a:lnTo>
                  <a:lnTo>
                    <a:pt x="0" y="105"/>
                  </a:lnTo>
                  <a:lnTo>
                    <a:pt x="15" y="116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D7E7F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76" name="Freeform 1164"/>
            <p:cNvSpPr>
              <a:spLocks/>
            </p:cNvSpPr>
            <p:nvPr/>
          </p:nvSpPr>
          <p:spPr bwMode="auto">
            <a:xfrm>
              <a:off x="4926" y="1037"/>
              <a:ext cx="93" cy="87"/>
            </a:xfrm>
            <a:custGeom>
              <a:avLst/>
              <a:gdLst>
                <a:gd name="T0" fmla="*/ 17 w 188"/>
                <a:gd name="T1" fmla="*/ 127 h 174"/>
                <a:gd name="T2" fmla="*/ 15 w 188"/>
                <a:gd name="T3" fmla="*/ 174 h 174"/>
                <a:gd name="T4" fmla="*/ 30 w 188"/>
                <a:gd name="T5" fmla="*/ 171 h 174"/>
                <a:gd name="T6" fmla="*/ 66 w 188"/>
                <a:gd name="T7" fmla="*/ 144 h 174"/>
                <a:gd name="T8" fmla="*/ 78 w 188"/>
                <a:gd name="T9" fmla="*/ 121 h 174"/>
                <a:gd name="T10" fmla="*/ 85 w 188"/>
                <a:gd name="T11" fmla="*/ 127 h 174"/>
                <a:gd name="T12" fmla="*/ 135 w 188"/>
                <a:gd name="T13" fmla="*/ 114 h 174"/>
                <a:gd name="T14" fmla="*/ 137 w 188"/>
                <a:gd name="T15" fmla="*/ 104 h 174"/>
                <a:gd name="T16" fmla="*/ 144 w 188"/>
                <a:gd name="T17" fmla="*/ 108 h 174"/>
                <a:gd name="T18" fmla="*/ 154 w 188"/>
                <a:gd name="T19" fmla="*/ 100 h 174"/>
                <a:gd name="T20" fmla="*/ 169 w 188"/>
                <a:gd name="T21" fmla="*/ 98 h 174"/>
                <a:gd name="T22" fmla="*/ 188 w 188"/>
                <a:gd name="T23" fmla="*/ 89 h 174"/>
                <a:gd name="T24" fmla="*/ 169 w 188"/>
                <a:gd name="T25" fmla="*/ 0 h 174"/>
                <a:gd name="T26" fmla="*/ 0 w 188"/>
                <a:gd name="T27" fmla="*/ 36 h 174"/>
                <a:gd name="T28" fmla="*/ 17 w 188"/>
                <a:gd name="T29" fmla="*/ 127 h 174"/>
                <a:gd name="T30" fmla="*/ 17 w 188"/>
                <a:gd name="T31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174">
                  <a:moveTo>
                    <a:pt x="17" y="127"/>
                  </a:moveTo>
                  <a:lnTo>
                    <a:pt x="15" y="174"/>
                  </a:lnTo>
                  <a:lnTo>
                    <a:pt x="30" y="171"/>
                  </a:lnTo>
                  <a:lnTo>
                    <a:pt x="66" y="144"/>
                  </a:lnTo>
                  <a:lnTo>
                    <a:pt x="78" y="121"/>
                  </a:lnTo>
                  <a:lnTo>
                    <a:pt x="85" y="127"/>
                  </a:lnTo>
                  <a:lnTo>
                    <a:pt x="135" y="114"/>
                  </a:lnTo>
                  <a:lnTo>
                    <a:pt x="137" y="104"/>
                  </a:lnTo>
                  <a:lnTo>
                    <a:pt x="144" y="108"/>
                  </a:lnTo>
                  <a:lnTo>
                    <a:pt x="154" y="100"/>
                  </a:lnTo>
                  <a:lnTo>
                    <a:pt x="169" y="98"/>
                  </a:lnTo>
                  <a:lnTo>
                    <a:pt x="188" y="89"/>
                  </a:lnTo>
                  <a:lnTo>
                    <a:pt x="169" y="0"/>
                  </a:lnTo>
                  <a:lnTo>
                    <a:pt x="0" y="36"/>
                  </a:lnTo>
                  <a:lnTo>
                    <a:pt x="17" y="127"/>
                  </a:lnTo>
                  <a:lnTo>
                    <a:pt x="17" y="127"/>
                  </a:lnTo>
                  <a:close/>
                </a:path>
              </a:pathLst>
            </a:custGeom>
            <a:solidFill>
              <a:srgbClr val="D7E7F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77" name="Freeform 1165"/>
            <p:cNvSpPr>
              <a:spLocks/>
            </p:cNvSpPr>
            <p:nvPr/>
          </p:nvSpPr>
          <p:spPr bwMode="auto">
            <a:xfrm>
              <a:off x="5010" y="1031"/>
              <a:ext cx="43" cy="50"/>
            </a:xfrm>
            <a:custGeom>
              <a:avLst/>
              <a:gdLst>
                <a:gd name="T0" fmla="*/ 19 w 85"/>
                <a:gd name="T1" fmla="*/ 99 h 99"/>
                <a:gd name="T2" fmla="*/ 55 w 85"/>
                <a:gd name="T3" fmla="*/ 86 h 99"/>
                <a:gd name="T4" fmla="*/ 55 w 85"/>
                <a:gd name="T5" fmla="*/ 46 h 99"/>
                <a:gd name="T6" fmla="*/ 65 w 85"/>
                <a:gd name="T7" fmla="*/ 55 h 99"/>
                <a:gd name="T8" fmla="*/ 66 w 85"/>
                <a:gd name="T9" fmla="*/ 74 h 99"/>
                <a:gd name="T10" fmla="*/ 74 w 85"/>
                <a:gd name="T11" fmla="*/ 74 h 99"/>
                <a:gd name="T12" fmla="*/ 85 w 85"/>
                <a:gd name="T13" fmla="*/ 55 h 99"/>
                <a:gd name="T14" fmla="*/ 74 w 85"/>
                <a:gd name="T15" fmla="*/ 34 h 99"/>
                <a:gd name="T16" fmla="*/ 55 w 85"/>
                <a:gd name="T17" fmla="*/ 30 h 99"/>
                <a:gd name="T18" fmla="*/ 42 w 85"/>
                <a:gd name="T19" fmla="*/ 4 h 99"/>
                <a:gd name="T20" fmla="*/ 30 w 85"/>
                <a:gd name="T21" fmla="*/ 0 h 99"/>
                <a:gd name="T22" fmla="*/ 0 w 85"/>
                <a:gd name="T23" fmla="*/ 10 h 99"/>
                <a:gd name="T24" fmla="*/ 19 w 85"/>
                <a:gd name="T25" fmla="*/ 99 h 99"/>
                <a:gd name="T26" fmla="*/ 19 w 85"/>
                <a:gd name="T2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99">
                  <a:moveTo>
                    <a:pt x="19" y="99"/>
                  </a:moveTo>
                  <a:lnTo>
                    <a:pt x="55" y="86"/>
                  </a:lnTo>
                  <a:lnTo>
                    <a:pt x="55" y="46"/>
                  </a:lnTo>
                  <a:lnTo>
                    <a:pt x="65" y="55"/>
                  </a:lnTo>
                  <a:lnTo>
                    <a:pt x="66" y="74"/>
                  </a:lnTo>
                  <a:lnTo>
                    <a:pt x="74" y="74"/>
                  </a:lnTo>
                  <a:lnTo>
                    <a:pt x="85" y="55"/>
                  </a:lnTo>
                  <a:lnTo>
                    <a:pt x="74" y="34"/>
                  </a:lnTo>
                  <a:lnTo>
                    <a:pt x="55" y="30"/>
                  </a:lnTo>
                  <a:lnTo>
                    <a:pt x="42" y="4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19" y="99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D7E7F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78" name="Freeform 1166"/>
            <p:cNvSpPr>
              <a:spLocks/>
            </p:cNvSpPr>
            <p:nvPr/>
          </p:nvSpPr>
          <p:spPr bwMode="auto">
            <a:xfrm>
              <a:off x="4928" y="972"/>
              <a:ext cx="184" cy="89"/>
            </a:xfrm>
            <a:custGeom>
              <a:avLst/>
              <a:gdLst>
                <a:gd name="T0" fmla="*/ 0 w 365"/>
                <a:gd name="T1" fmla="*/ 169 h 180"/>
                <a:gd name="T2" fmla="*/ 169 w 365"/>
                <a:gd name="T3" fmla="*/ 133 h 180"/>
                <a:gd name="T4" fmla="*/ 199 w 365"/>
                <a:gd name="T5" fmla="*/ 123 h 180"/>
                <a:gd name="T6" fmla="*/ 211 w 365"/>
                <a:gd name="T7" fmla="*/ 127 h 180"/>
                <a:gd name="T8" fmla="*/ 224 w 365"/>
                <a:gd name="T9" fmla="*/ 153 h 180"/>
                <a:gd name="T10" fmla="*/ 243 w 365"/>
                <a:gd name="T11" fmla="*/ 157 h 180"/>
                <a:gd name="T12" fmla="*/ 254 w 365"/>
                <a:gd name="T13" fmla="*/ 178 h 180"/>
                <a:gd name="T14" fmla="*/ 266 w 365"/>
                <a:gd name="T15" fmla="*/ 180 h 180"/>
                <a:gd name="T16" fmla="*/ 279 w 365"/>
                <a:gd name="T17" fmla="*/ 159 h 180"/>
                <a:gd name="T18" fmla="*/ 285 w 365"/>
                <a:gd name="T19" fmla="*/ 142 h 180"/>
                <a:gd name="T20" fmla="*/ 298 w 365"/>
                <a:gd name="T21" fmla="*/ 165 h 180"/>
                <a:gd name="T22" fmla="*/ 365 w 365"/>
                <a:gd name="T23" fmla="*/ 144 h 180"/>
                <a:gd name="T24" fmla="*/ 361 w 365"/>
                <a:gd name="T25" fmla="*/ 119 h 180"/>
                <a:gd name="T26" fmla="*/ 342 w 365"/>
                <a:gd name="T27" fmla="*/ 87 h 180"/>
                <a:gd name="T28" fmla="*/ 332 w 365"/>
                <a:gd name="T29" fmla="*/ 83 h 180"/>
                <a:gd name="T30" fmla="*/ 321 w 365"/>
                <a:gd name="T31" fmla="*/ 85 h 180"/>
                <a:gd name="T32" fmla="*/ 323 w 365"/>
                <a:gd name="T33" fmla="*/ 91 h 180"/>
                <a:gd name="T34" fmla="*/ 338 w 365"/>
                <a:gd name="T35" fmla="*/ 93 h 180"/>
                <a:gd name="T36" fmla="*/ 344 w 365"/>
                <a:gd name="T37" fmla="*/ 123 h 180"/>
                <a:gd name="T38" fmla="*/ 317 w 365"/>
                <a:gd name="T39" fmla="*/ 134 h 180"/>
                <a:gd name="T40" fmla="*/ 279 w 365"/>
                <a:gd name="T41" fmla="*/ 110 h 180"/>
                <a:gd name="T42" fmla="*/ 266 w 365"/>
                <a:gd name="T43" fmla="*/ 83 h 180"/>
                <a:gd name="T44" fmla="*/ 249 w 365"/>
                <a:gd name="T45" fmla="*/ 76 h 180"/>
                <a:gd name="T46" fmla="*/ 249 w 365"/>
                <a:gd name="T47" fmla="*/ 83 h 180"/>
                <a:gd name="T48" fmla="*/ 232 w 365"/>
                <a:gd name="T49" fmla="*/ 68 h 180"/>
                <a:gd name="T50" fmla="*/ 245 w 365"/>
                <a:gd name="T51" fmla="*/ 49 h 180"/>
                <a:gd name="T52" fmla="*/ 256 w 365"/>
                <a:gd name="T53" fmla="*/ 32 h 180"/>
                <a:gd name="T54" fmla="*/ 235 w 365"/>
                <a:gd name="T55" fmla="*/ 0 h 180"/>
                <a:gd name="T56" fmla="*/ 199 w 365"/>
                <a:gd name="T57" fmla="*/ 26 h 180"/>
                <a:gd name="T58" fmla="*/ 78 w 365"/>
                <a:gd name="T59" fmla="*/ 57 h 180"/>
                <a:gd name="T60" fmla="*/ 0 w 365"/>
                <a:gd name="T61" fmla="*/ 74 h 180"/>
                <a:gd name="T62" fmla="*/ 0 w 365"/>
                <a:gd name="T63" fmla="*/ 169 h 180"/>
                <a:gd name="T64" fmla="*/ 0 w 365"/>
                <a:gd name="T65" fmla="*/ 16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5" h="180">
                  <a:moveTo>
                    <a:pt x="0" y="169"/>
                  </a:moveTo>
                  <a:lnTo>
                    <a:pt x="169" y="133"/>
                  </a:lnTo>
                  <a:lnTo>
                    <a:pt x="199" y="123"/>
                  </a:lnTo>
                  <a:lnTo>
                    <a:pt x="211" y="127"/>
                  </a:lnTo>
                  <a:lnTo>
                    <a:pt x="224" y="153"/>
                  </a:lnTo>
                  <a:lnTo>
                    <a:pt x="243" y="157"/>
                  </a:lnTo>
                  <a:lnTo>
                    <a:pt x="254" y="178"/>
                  </a:lnTo>
                  <a:lnTo>
                    <a:pt x="266" y="180"/>
                  </a:lnTo>
                  <a:lnTo>
                    <a:pt x="279" y="159"/>
                  </a:lnTo>
                  <a:lnTo>
                    <a:pt x="285" y="142"/>
                  </a:lnTo>
                  <a:lnTo>
                    <a:pt x="298" y="165"/>
                  </a:lnTo>
                  <a:lnTo>
                    <a:pt x="365" y="144"/>
                  </a:lnTo>
                  <a:lnTo>
                    <a:pt x="361" y="119"/>
                  </a:lnTo>
                  <a:lnTo>
                    <a:pt x="342" y="87"/>
                  </a:lnTo>
                  <a:lnTo>
                    <a:pt x="332" y="83"/>
                  </a:lnTo>
                  <a:lnTo>
                    <a:pt x="321" y="85"/>
                  </a:lnTo>
                  <a:lnTo>
                    <a:pt x="323" y="91"/>
                  </a:lnTo>
                  <a:lnTo>
                    <a:pt x="338" y="93"/>
                  </a:lnTo>
                  <a:lnTo>
                    <a:pt x="344" y="123"/>
                  </a:lnTo>
                  <a:lnTo>
                    <a:pt x="317" y="134"/>
                  </a:lnTo>
                  <a:lnTo>
                    <a:pt x="279" y="110"/>
                  </a:lnTo>
                  <a:lnTo>
                    <a:pt x="266" y="83"/>
                  </a:lnTo>
                  <a:lnTo>
                    <a:pt x="249" y="76"/>
                  </a:lnTo>
                  <a:lnTo>
                    <a:pt x="249" y="83"/>
                  </a:lnTo>
                  <a:lnTo>
                    <a:pt x="232" y="68"/>
                  </a:lnTo>
                  <a:lnTo>
                    <a:pt x="245" y="49"/>
                  </a:lnTo>
                  <a:lnTo>
                    <a:pt x="256" y="32"/>
                  </a:lnTo>
                  <a:lnTo>
                    <a:pt x="235" y="0"/>
                  </a:lnTo>
                  <a:lnTo>
                    <a:pt x="199" y="26"/>
                  </a:lnTo>
                  <a:lnTo>
                    <a:pt x="78" y="57"/>
                  </a:lnTo>
                  <a:lnTo>
                    <a:pt x="0" y="74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79" name="Freeform 1169"/>
            <p:cNvSpPr>
              <a:spLocks/>
            </p:cNvSpPr>
            <p:nvPr/>
          </p:nvSpPr>
          <p:spPr bwMode="auto">
            <a:xfrm>
              <a:off x="4883" y="838"/>
              <a:ext cx="89" cy="169"/>
            </a:xfrm>
            <a:custGeom>
              <a:avLst/>
              <a:gdLst>
                <a:gd name="T0" fmla="*/ 28 w 177"/>
                <a:gd name="T1" fmla="*/ 139 h 339"/>
                <a:gd name="T2" fmla="*/ 36 w 177"/>
                <a:gd name="T3" fmla="*/ 200 h 339"/>
                <a:gd name="T4" fmla="*/ 82 w 177"/>
                <a:gd name="T5" fmla="*/ 339 h 339"/>
                <a:gd name="T6" fmla="*/ 160 w 177"/>
                <a:gd name="T7" fmla="*/ 322 h 339"/>
                <a:gd name="T8" fmla="*/ 154 w 177"/>
                <a:gd name="T9" fmla="*/ 124 h 339"/>
                <a:gd name="T10" fmla="*/ 175 w 177"/>
                <a:gd name="T11" fmla="*/ 86 h 339"/>
                <a:gd name="T12" fmla="*/ 177 w 177"/>
                <a:gd name="T13" fmla="*/ 0 h 339"/>
                <a:gd name="T14" fmla="*/ 0 w 177"/>
                <a:gd name="T15" fmla="*/ 42 h 339"/>
                <a:gd name="T16" fmla="*/ 28 w 177"/>
                <a:gd name="T17" fmla="*/ 139 h 339"/>
                <a:gd name="T18" fmla="*/ 28 w 177"/>
                <a:gd name="T19" fmla="*/ 1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339">
                  <a:moveTo>
                    <a:pt x="28" y="139"/>
                  </a:moveTo>
                  <a:lnTo>
                    <a:pt x="36" y="200"/>
                  </a:lnTo>
                  <a:lnTo>
                    <a:pt x="82" y="339"/>
                  </a:lnTo>
                  <a:lnTo>
                    <a:pt x="160" y="322"/>
                  </a:lnTo>
                  <a:lnTo>
                    <a:pt x="154" y="124"/>
                  </a:lnTo>
                  <a:lnTo>
                    <a:pt x="175" y="86"/>
                  </a:lnTo>
                  <a:lnTo>
                    <a:pt x="177" y="0"/>
                  </a:lnTo>
                  <a:lnTo>
                    <a:pt x="0" y="42"/>
                  </a:lnTo>
                  <a:lnTo>
                    <a:pt x="28" y="139"/>
                  </a:lnTo>
                  <a:lnTo>
                    <a:pt x="28" y="139"/>
                  </a:lnTo>
                  <a:close/>
                </a:path>
              </a:pathLst>
            </a:custGeom>
            <a:solidFill>
              <a:srgbClr val="5699C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80" name="Freeform 1170"/>
            <p:cNvSpPr>
              <a:spLocks/>
            </p:cNvSpPr>
            <p:nvPr/>
          </p:nvSpPr>
          <p:spPr bwMode="auto">
            <a:xfrm>
              <a:off x="4961" y="814"/>
              <a:ext cx="82" cy="184"/>
            </a:xfrm>
            <a:custGeom>
              <a:avLst/>
              <a:gdLst>
                <a:gd name="T0" fmla="*/ 0 w 163"/>
                <a:gd name="T1" fmla="*/ 173 h 371"/>
                <a:gd name="T2" fmla="*/ 21 w 163"/>
                <a:gd name="T3" fmla="*/ 135 h 371"/>
                <a:gd name="T4" fmla="*/ 23 w 163"/>
                <a:gd name="T5" fmla="*/ 49 h 371"/>
                <a:gd name="T6" fmla="*/ 21 w 163"/>
                <a:gd name="T7" fmla="*/ 17 h 371"/>
                <a:gd name="T8" fmla="*/ 53 w 163"/>
                <a:gd name="T9" fmla="*/ 0 h 371"/>
                <a:gd name="T10" fmla="*/ 127 w 163"/>
                <a:gd name="T11" fmla="*/ 232 h 371"/>
                <a:gd name="T12" fmla="*/ 163 w 163"/>
                <a:gd name="T13" fmla="*/ 281 h 371"/>
                <a:gd name="T14" fmla="*/ 163 w 163"/>
                <a:gd name="T15" fmla="*/ 314 h 371"/>
                <a:gd name="T16" fmla="*/ 127 w 163"/>
                <a:gd name="T17" fmla="*/ 340 h 371"/>
                <a:gd name="T18" fmla="*/ 6 w 163"/>
                <a:gd name="T19" fmla="*/ 371 h 371"/>
                <a:gd name="T20" fmla="*/ 0 w 163"/>
                <a:gd name="T21" fmla="*/ 173 h 371"/>
                <a:gd name="T22" fmla="*/ 0 w 163"/>
                <a:gd name="T23" fmla="*/ 17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371">
                  <a:moveTo>
                    <a:pt x="0" y="173"/>
                  </a:moveTo>
                  <a:lnTo>
                    <a:pt x="21" y="135"/>
                  </a:lnTo>
                  <a:lnTo>
                    <a:pt x="23" y="49"/>
                  </a:lnTo>
                  <a:lnTo>
                    <a:pt x="21" y="17"/>
                  </a:lnTo>
                  <a:lnTo>
                    <a:pt x="53" y="0"/>
                  </a:lnTo>
                  <a:lnTo>
                    <a:pt x="127" y="232"/>
                  </a:lnTo>
                  <a:lnTo>
                    <a:pt x="163" y="281"/>
                  </a:lnTo>
                  <a:lnTo>
                    <a:pt x="163" y="314"/>
                  </a:lnTo>
                  <a:lnTo>
                    <a:pt x="127" y="340"/>
                  </a:lnTo>
                  <a:lnTo>
                    <a:pt x="6" y="371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81" name="Freeform 1171"/>
            <p:cNvSpPr>
              <a:spLocks/>
            </p:cNvSpPr>
            <p:nvPr/>
          </p:nvSpPr>
          <p:spPr bwMode="auto">
            <a:xfrm>
              <a:off x="4987" y="648"/>
              <a:ext cx="201" cy="305"/>
            </a:xfrm>
            <a:custGeom>
              <a:avLst/>
              <a:gdLst>
                <a:gd name="T0" fmla="*/ 0 w 399"/>
                <a:gd name="T1" fmla="*/ 329 h 610"/>
                <a:gd name="T2" fmla="*/ 23 w 399"/>
                <a:gd name="T3" fmla="*/ 331 h 610"/>
                <a:gd name="T4" fmla="*/ 25 w 399"/>
                <a:gd name="T5" fmla="*/ 291 h 610"/>
                <a:gd name="T6" fmla="*/ 53 w 399"/>
                <a:gd name="T7" fmla="*/ 236 h 610"/>
                <a:gd name="T8" fmla="*/ 40 w 399"/>
                <a:gd name="T9" fmla="*/ 196 h 610"/>
                <a:gd name="T10" fmla="*/ 97 w 399"/>
                <a:gd name="T11" fmla="*/ 4 h 610"/>
                <a:gd name="T12" fmla="*/ 110 w 399"/>
                <a:gd name="T13" fmla="*/ 4 h 610"/>
                <a:gd name="T14" fmla="*/ 114 w 399"/>
                <a:gd name="T15" fmla="*/ 29 h 610"/>
                <a:gd name="T16" fmla="*/ 171 w 399"/>
                <a:gd name="T17" fmla="*/ 8 h 610"/>
                <a:gd name="T18" fmla="*/ 173 w 399"/>
                <a:gd name="T19" fmla="*/ 0 h 610"/>
                <a:gd name="T20" fmla="*/ 219 w 399"/>
                <a:gd name="T21" fmla="*/ 10 h 610"/>
                <a:gd name="T22" fmla="*/ 293 w 399"/>
                <a:gd name="T23" fmla="*/ 198 h 610"/>
                <a:gd name="T24" fmla="*/ 327 w 399"/>
                <a:gd name="T25" fmla="*/ 200 h 610"/>
                <a:gd name="T26" fmla="*/ 390 w 399"/>
                <a:gd name="T27" fmla="*/ 270 h 610"/>
                <a:gd name="T28" fmla="*/ 380 w 399"/>
                <a:gd name="T29" fmla="*/ 283 h 610"/>
                <a:gd name="T30" fmla="*/ 399 w 399"/>
                <a:gd name="T31" fmla="*/ 283 h 610"/>
                <a:gd name="T32" fmla="*/ 386 w 399"/>
                <a:gd name="T33" fmla="*/ 318 h 610"/>
                <a:gd name="T34" fmla="*/ 356 w 399"/>
                <a:gd name="T35" fmla="*/ 340 h 610"/>
                <a:gd name="T36" fmla="*/ 322 w 399"/>
                <a:gd name="T37" fmla="*/ 357 h 610"/>
                <a:gd name="T38" fmla="*/ 318 w 399"/>
                <a:gd name="T39" fmla="*/ 380 h 610"/>
                <a:gd name="T40" fmla="*/ 299 w 399"/>
                <a:gd name="T41" fmla="*/ 359 h 610"/>
                <a:gd name="T42" fmla="*/ 268 w 399"/>
                <a:gd name="T43" fmla="*/ 384 h 610"/>
                <a:gd name="T44" fmla="*/ 253 w 399"/>
                <a:gd name="T45" fmla="*/ 384 h 610"/>
                <a:gd name="T46" fmla="*/ 240 w 399"/>
                <a:gd name="T47" fmla="*/ 369 h 610"/>
                <a:gd name="T48" fmla="*/ 232 w 399"/>
                <a:gd name="T49" fmla="*/ 443 h 610"/>
                <a:gd name="T50" fmla="*/ 204 w 399"/>
                <a:gd name="T51" fmla="*/ 454 h 610"/>
                <a:gd name="T52" fmla="*/ 190 w 399"/>
                <a:gd name="T53" fmla="*/ 483 h 610"/>
                <a:gd name="T54" fmla="*/ 173 w 399"/>
                <a:gd name="T55" fmla="*/ 483 h 610"/>
                <a:gd name="T56" fmla="*/ 133 w 399"/>
                <a:gd name="T57" fmla="*/ 527 h 610"/>
                <a:gd name="T58" fmla="*/ 131 w 399"/>
                <a:gd name="T59" fmla="*/ 561 h 610"/>
                <a:gd name="T60" fmla="*/ 122 w 399"/>
                <a:gd name="T61" fmla="*/ 574 h 610"/>
                <a:gd name="T62" fmla="*/ 110 w 399"/>
                <a:gd name="T63" fmla="*/ 610 h 610"/>
                <a:gd name="T64" fmla="*/ 74 w 399"/>
                <a:gd name="T65" fmla="*/ 561 h 610"/>
                <a:gd name="T66" fmla="*/ 0 w 399"/>
                <a:gd name="T67" fmla="*/ 329 h 610"/>
                <a:gd name="T68" fmla="*/ 0 w 399"/>
                <a:gd name="T69" fmla="*/ 32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610">
                  <a:moveTo>
                    <a:pt x="0" y="329"/>
                  </a:moveTo>
                  <a:lnTo>
                    <a:pt x="23" y="331"/>
                  </a:lnTo>
                  <a:lnTo>
                    <a:pt x="25" y="291"/>
                  </a:lnTo>
                  <a:lnTo>
                    <a:pt x="53" y="236"/>
                  </a:lnTo>
                  <a:lnTo>
                    <a:pt x="40" y="196"/>
                  </a:lnTo>
                  <a:lnTo>
                    <a:pt x="97" y="4"/>
                  </a:lnTo>
                  <a:lnTo>
                    <a:pt x="110" y="4"/>
                  </a:lnTo>
                  <a:lnTo>
                    <a:pt x="114" y="29"/>
                  </a:lnTo>
                  <a:lnTo>
                    <a:pt x="171" y="8"/>
                  </a:lnTo>
                  <a:lnTo>
                    <a:pt x="173" y="0"/>
                  </a:lnTo>
                  <a:lnTo>
                    <a:pt x="219" y="10"/>
                  </a:lnTo>
                  <a:lnTo>
                    <a:pt x="293" y="198"/>
                  </a:lnTo>
                  <a:lnTo>
                    <a:pt x="327" y="200"/>
                  </a:lnTo>
                  <a:lnTo>
                    <a:pt x="390" y="270"/>
                  </a:lnTo>
                  <a:lnTo>
                    <a:pt x="380" y="283"/>
                  </a:lnTo>
                  <a:lnTo>
                    <a:pt x="399" y="283"/>
                  </a:lnTo>
                  <a:lnTo>
                    <a:pt x="386" y="318"/>
                  </a:lnTo>
                  <a:lnTo>
                    <a:pt x="356" y="340"/>
                  </a:lnTo>
                  <a:lnTo>
                    <a:pt x="322" y="357"/>
                  </a:lnTo>
                  <a:lnTo>
                    <a:pt x="318" y="380"/>
                  </a:lnTo>
                  <a:lnTo>
                    <a:pt x="299" y="359"/>
                  </a:lnTo>
                  <a:lnTo>
                    <a:pt x="268" y="384"/>
                  </a:lnTo>
                  <a:lnTo>
                    <a:pt x="253" y="384"/>
                  </a:lnTo>
                  <a:lnTo>
                    <a:pt x="240" y="369"/>
                  </a:lnTo>
                  <a:lnTo>
                    <a:pt x="232" y="443"/>
                  </a:lnTo>
                  <a:lnTo>
                    <a:pt x="204" y="454"/>
                  </a:lnTo>
                  <a:lnTo>
                    <a:pt x="190" y="483"/>
                  </a:lnTo>
                  <a:lnTo>
                    <a:pt x="173" y="483"/>
                  </a:lnTo>
                  <a:lnTo>
                    <a:pt x="133" y="527"/>
                  </a:lnTo>
                  <a:lnTo>
                    <a:pt x="131" y="561"/>
                  </a:lnTo>
                  <a:lnTo>
                    <a:pt x="122" y="574"/>
                  </a:lnTo>
                  <a:lnTo>
                    <a:pt x="110" y="610"/>
                  </a:lnTo>
                  <a:lnTo>
                    <a:pt x="74" y="561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</p:grpSp>
      <p:sp>
        <p:nvSpPr>
          <p:cNvPr id="85" name="Rectangle 84"/>
          <p:cNvSpPr/>
          <p:nvPr/>
        </p:nvSpPr>
        <p:spPr bwMode="auto">
          <a:xfrm>
            <a:off x="7239000" y="5391150"/>
            <a:ext cx="158750" cy="1317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239000" y="4268788"/>
            <a:ext cx="158750" cy="131762"/>
          </a:xfrm>
          <a:prstGeom prst="rect">
            <a:avLst/>
          </a:prstGeom>
          <a:solidFill>
            <a:srgbClr val="D7E7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TextBox 87"/>
          <p:cNvSpPr txBox="1">
            <a:spLocks noChangeArrowheads="1"/>
          </p:cNvSpPr>
          <p:nvPr/>
        </p:nvSpPr>
        <p:spPr bwMode="auto">
          <a:xfrm>
            <a:off x="7391400" y="4095750"/>
            <a:ext cx="1687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State-run exchanges with limited technical difficulties</a:t>
            </a:r>
          </a:p>
        </p:txBody>
      </p:sp>
      <p:sp>
        <p:nvSpPr>
          <p:cNvPr id="4107" name="TextBox 88"/>
          <p:cNvSpPr txBox="1">
            <a:spLocks noChangeArrowheads="1"/>
          </p:cNvSpPr>
          <p:nvPr/>
        </p:nvSpPr>
        <p:spPr bwMode="auto">
          <a:xfrm>
            <a:off x="7389813" y="4552950"/>
            <a:ext cx="1600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State-run exchanges with technical difficulties and limited enrollment</a:t>
            </a:r>
          </a:p>
        </p:txBody>
      </p:sp>
      <p:sp>
        <p:nvSpPr>
          <p:cNvPr id="4108" name="TextBox 89"/>
          <p:cNvSpPr txBox="1">
            <a:spLocks noChangeArrowheads="1"/>
          </p:cNvSpPr>
          <p:nvPr/>
        </p:nvSpPr>
        <p:spPr bwMode="auto">
          <a:xfrm>
            <a:off x="7391400" y="5086350"/>
            <a:ext cx="1535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State-run exchanges with extreme technical difficulties and no enrollment</a:t>
            </a:r>
          </a:p>
        </p:txBody>
      </p:sp>
      <p:sp>
        <p:nvSpPr>
          <p:cNvPr id="91" name="Freeform 58"/>
          <p:cNvSpPr>
            <a:spLocks/>
          </p:cNvSpPr>
          <p:nvPr/>
        </p:nvSpPr>
        <p:spPr bwMode="auto">
          <a:xfrm>
            <a:off x="7289800" y="2835275"/>
            <a:ext cx="141288" cy="234950"/>
          </a:xfrm>
          <a:custGeom>
            <a:avLst/>
            <a:gdLst>
              <a:gd name="T0" fmla="*/ 0 w 64"/>
              <a:gd name="T1" fmla="*/ 14 h 107"/>
              <a:gd name="T2" fmla="*/ 1 w 64"/>
              <a:gd name="T3" fmla="*/ 9 h 107"/>
              <a:gd name="T4" fmla="*/ 4 w 64"/>
              <a:gd name="T5" fmla="*/ 4 h 107"/>
              <a:gd name="T6" fmla="*/ 9 w 64"/>
              <a:gd name="T7" fmla="*/ 2 h 107"/>
              <a:gd name="T8" fmla="*/ 12 w 64"/>
              <a:gd name="T9" fmla="*/ 0 h 107"/>
              <a:gd name="T10" fmla="*/ 16 w 64"/>
              <a:gd name="T11" fmla="*/ 0 h 107"/>
              <a:gd name="T12" fmla="*/ 19 w 64"/>
              <a:gd name="T13" fmla="*/ 3 h 107"/>
              <a:gd name="T14" fmla="*/ 16 w 64"/>
              <a:gd name="T15" fmla="*/ 4 h 107"/>
              <a:gd name="T16" fmla="*/ 16 w 64"/>
              <a:gd name="T17" fmla="*/ 9 h 107"/>
              <a:gd name="T18" fmla="*/ 14 w 64"/>
              <a:gd name="T19" fmla="*/ 14 h 107"/>
              <a:gd name="T20" fmla="*/ 11 w 64"/>
              <a:gd name="T21" fmla="*/ 18 h 107"/>
              <a:gd name="T22" fmla="*/ 15 w 64"/>
              <a:gd name="T23" fmla="*/ 23 h 107"/>
              <a:gd name="T24" fmla="*/ 15 w 64"/>
              <a:gd name="T25" fmla="*/ 27 h 107"/>
              <a:gd name="T26" fmla="*/ 17 w 64"/>
              <a:gd name="T27" fmla="*/ 32 h 107"/>
              <a:gd name="T28" fmla="*/ 21 w 64"/>
              <a:gd name="T29" fmla="*/ 37 h 107"/>
              <a:gd name="T30" fmla="*/ 26 w 64"/>
              <a:gd name="T31" fmla="*/ 41 h 107"/>
              <a:gd name="T32" fmla="*/ 30 w 64"/>
              <a:gd name="T33" fmla="*/ 44 h 107"/>
              <a:gd name="T34" fmla="*/ 30 w 64"/>
              <a:gd name="T35" fmla="*/ 51 h 107"/>
              <a:gd name="T36" fmla="*/ 33 w 64"/>
              <a:gd name="T37" fmla="*/ 58 h 107"/>
              <a:gd name="T38" fmla="*/ 39 w 64"/>
              <a:gd name="T39" fmla="*/ 62 h 107"/>
              <a:gd name="T40" fmla="*/ 40 w 64"/>
              <a:gd name="T41" fmla="*/ 67 h 107"/>
              <a:gd name="T42" fmla="*/ 49 w 64"/>
              <a:gd name="T43" fmla="*/ 75 h 107"/>
              <a:gd name="T44" fmla="*/ 55 w 64"/>
              <a:gd name="T45" fmla="*/ 73 h 107"/>
              <a:gd name="T46" fmla="*/ 56 w 64"/>
              <a:gd name="T47" fmla="*/ 76 h 107"/>
              <a:gd name="T48" fmla="*/ 55 w 64"/>
              <a:gd name="T49" fmla="*/ 81 h 107"/>
              <a:gd name="T50" fmla="*/ 55 w 64"/>
              <a:gd name="T51" fmla="*/ 86 h 107"/>
              <a:gd name="T52" fmla="*/ 56 w 64"/>
              <a:gd name="T53" fmla="*/ 86 h 107"/>
              <a:gd name="T54" fmla="*/ 53 w 64"/>
              <a:gd name="T55" fmla="*/ 91 h 107"/>
              <a:gd name="T56" fmla="*/ 55 w 64"/>
              <a:gd name="T57" fmla="*/ 90 h 107"/>
              <a:gd name="T58" fmla="*/ 60 w 64"/>
              <a:gd name="T59" fmla="*/ 88 h 107"/>
              <a:gd name="T60" fmla="*/ 64 w 64"/>
              <a:gd name="T61" fmla="*/ 99 h 107"/>
              <a:gd name="T62" fmla="*/ 63 w 64"/>
              <a:gd name="T63" fmla="*/ 99 h 107"/>
              <a:gd name="T64" fmla="*/ 60 w 64"/>
              <a:gd name="T65" fmla="*/ 100 h 107"/>
              <a:gd name="T66" fmla="*/ 26 w 64"/>
              <a:gd name="T67" fmla="*/ 107 h 107"/>
              <a:gd name="T68" fmla="*/ 24 w 64"/>
              <a:gd name="T69" fmla="*/ 102 h 107"/>
              <a:gd name="T70" fmla="*/ 15 w 64"/>
              <a:gd name="T71" fmla="*/ 68 h 107"/>
              <a:gd name="T72" fmla="*/ 0 w 64"/>
              <a:gd name="T73" fmla="*/ 1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" h="107">
                <a:moveTo>
                  <a:pt x="0" y="14"/>
                </a:moveTo>
                <a:lnTo>
                  <a:pt x="1" y="9"/>
                </a:lnTo>
                <a:lnTo>
                  <a:pt x="4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16" y="4"/>
                </a:lnTo>
                <a:lnTo>
                  <a:pt x="16" y="9"/>
                </a:lnTo>
                <a:lnTo>
                  <a:pt x="14" y="14"/>
                </a:lnTo>
                <a:lnTo>
                  <a:pt x="11" y="18"/>
                </a:lnTo>
                <a:lnTo>
                  <a:pt x="15" y="23"/>
                </a:lnTo>
                <a:lnTo>
                  <a:pt x="15" y="27"/>
                </a:lnTo>
                <a:lnTo>
                  <a:pt x="17" y="32"/>
                </a:lnTo>
                <a:lnTo>
                  <a:pt x="21" y="37"/>
                </a:lnTo>
                <a:lnTo>
                  <a:pt x="26" y="41"/>
                </a:lnTo>
                <a:lnTo>
                  <a:pt x="30" y="44"/>
                </a:lnTo>
                <a:lnTo>
                  <a:pt x="30" y="51"/>
                </a:lnTo>
                <a:lnTo>
                  <a:pt x="33" y="58"/>
                </a:lnTo>
                <a:lnTo>
                  <a:pt x="39" y="62"/>
                </a:lnTo>
                <a:lnTo>
                  <a:pt x="40" y="67"/>
                </a:lnTo>
                <a:lnTo>
                  <a:pt x="49" y="75"/>
                </a:lnTo>
                <a:lnTo>
                  <a:pt x="55" y="73"/>
                </a:lnTo>
                <a:lnTo>
                  <a:pt x="56" y="76"/>
                </a:lnTo>
                <a:lnTo>
                  <a:pt x="55" y="81"/>
                </a:lnTo>
                <a:lnTo>
                  <a:pt x="55" y="86"/>
                </a:lnTo>
                <a:lnTo>
                  <a:pt x="56" y="86"/>
                </a:lnTo>
                <a:lnTo>
                  <a:pt x="53" y="91"/>
                </a:lnTo>
                <a:lnTo>
                  <a:pt x="55" y="90"/>
                </a:lnTo>
                <a:lnTo>
                  <a:pt x="60" y="88"/>
                </a:lnTo>
                <a:lnTo>
                  <a:pt x="64" y="99"/>
                </a:lnTo>
                <a:lnTo>
                  <a:pt x="63" y="99"/>
                </a:lnTo>
                <a:lnTo>
                  <a:pt x="60" y="100"/>
                </a:lnTo>
                <a:lnTo>
                  <a:pt x="26" y="107"/>
                </a:lnTo>
                <a:lnTo>
                  <a:pt x="24" y="102"/>
                </a:lnTo>
                <a:lnTo>
                  <a:pt x="15" y="68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4111" name="Freeform 819"/>
          <p:cNvSpPr>
            <a:spLocks noChangeAspect="1"/>
          </p:cNvSpPr>
          <p:nvPr/>
        </p:nvSpPr>
        <p:spPr bwMode="auto">
          <a:xfrm rot="17949670">
            <a:off x="1247776" y="4622800"/>
            <a:ext cx="931862" cy="947737"/>
          </a:xfrm>
          <a:custGeom>
            <a:avLst/>
            <a:gdLst>
              <a:gd name="T0" fmla="*/ 50274 w 1518"/>
              <a:gd name="T1" fmla="*/ 87877 h 1801"/>
              <a:gd name="T2" fmla="*/ 60083 w 1518"/>
              <a:gd name="T3" fmla="*/ 86299 h 1801"/>
              <a:gd name="T4" fmla="*/ 61923 w 1518"/>
              <a:gd name="T5" fmla="*/ 63672 h 1801"/>
              <a:gd name="T6" fmla="*/ 57631 w 1518"/>
              <a:gd name="T7" fmla="*/ 61040 h 1801"/>
              <a:gd name="T8" fmla="*/ 56405 w 1518"/>
              <a:gd name="T9" fmla="*/ 56305 h 1801"/>
              <a:gd name="T10" fmla="*/ 60697 w 1518"/>
              <a:gd name="T11" fmla="*/ 49464 h 1801"/>
              <a:gd name="T12" fmla="*/ 100548 w 1518"/>
              <a:gd name="T13" fmla="*/ 29468 h 1801"/>
              <a:gd name="T14" fmla="*/ 99935 w 1518"/>
              <a:gd name="T15" fmla="*/ 26837 h 1801"/>
              <a:gd name="T16" fmla="*/ 95030 w 1518"/>
              <a:gd name="T17" fmla="*/ 22627 h 1801"/>
              <a:gd name="T18" fmla="*/ 95030 w 1518"/>
              <a:gd name="T19" fmla="*/ 19996 h 1801"/>
              <a:gd name="T20" fmla="*/ 91351 w 1518"/>
              <a:gd name="T21" fmla="*/ 15786 h 1801"/>
              <a:gd name="T22" fmla="*/ 92578 w 1518"/>
              <a:gd name="T23" fmla="*/ 9998 h 1801"/>
              <a:gd name="T24" fmla="*/ 87673 w 1518"/>
              <a:gd name="T25" fmla="*/ 5788 h 1801"/>
              <a:gd name="T26" fmla="*/ 76024 w 1518"/>
              <a:gd name="T27" fmla="*/ 5262 h 1801"/>
              <a:gd name="T28" fmla="*/ 69280 w 1518"/>
              <a:gd name="T29" fmla="*/ 0 h 1801"/>
              <a:gd name="T30" fmla="*/ 60083 w 1518"/>
              <a:gd name="T31" fmla="*/ 7367 h 1801"/>
              <a:gd name="T32" fmla="*/ 60697 w 1518"/>
              <a:gd name="T33" fmla="*/ 8946 h 1801"/>
              <a:gd name="T34" fmla="*/ 57631 w 1518"/>
              <a:gd name="T35" fmla="*/ 10524 h 1801"/>
              <a:gd name="T36" fmla="*/ 55792 w 1518"/>
              <a:gd name="T37" fmla="*/ 8419 h 1801"/>
              <a:gd name="T38" fmla="*/ 56405 w 1518"/>
              <a:gd name="T39" fmla="*/ 5262 h 1801"/>
              <a:gd name="T40" fmla="*/ 53339 w 1518"/>
              <a:gd name="T41" fmla="*/ 1579 h 1801"/>
              <a:gd name="T42" fmla="*/ 46595 w 1518"/>
              <a:gd name="T43" fmla="*/ 2631 h 1801"/>
              <a:gd name="T44" fmla="*/ 44143 w 1518"/>
              <a:gd name="T45" fmla="*/ 8946 h 1801"/>
              <a:gd name="T46" fmla="*/ 45982 w 1518"/>
              <a:gd name="T47" fmla="*/ 12629 h 1801"/>
              <a:gd name="T48" fmla="*/ 42917 w 1518"/>
              <a:gd name="T49" fmla="*/ 13155 h 1801"/>
              <a:gd name="T50" fmla="*/ 31268 w 1518"/>
              <a:gd name="T51" fmla="*/ 7893 h 1801"/>
              <a:gd name="T52" fmla="*/ 17780 w 1518"/>
              <a:gd name="T53" fmla="*/ 13681 h 1801"/>
              <a:gd name="T54" fmla="*/ 17167 w 1518"/>
              <a:gd name="T55" fmla="*/ 17891 h 1801"/>
              <a:gd name="T56" fmla="*/ 19006 w 1518"/>
              <a:gd name="T57" fmla="*/ 18944 h 1801"/>
              <a:gd name="T58" fmla="*/ 12875 w 1518"/>
              <a:gd name="T59" fmla="*/ 21575 h 1801"/>
              <a:gd name="T60" fmla="*/ 17167 w 1518"/>
              <a:gd name="T61" fmla="*/ 23153 h 1801"/>
              <a:gd name="T62" fmla="*/ 15327 w 1518"/>
              <a:gd name="T63" fmla="*/ 26311 h 1801"/>
              <a:gd name="T64" fmla="*/ 19619 w 1518"/>
              <a:gd name="T65" fmla="*/ 30520 h 1801"/>
              <a:gd name="T66" fmla="*/ 613 w 1518"/>
              <a:gd name="T67" fmla="*/ 29994 h 1801"/>
              <a:gd name="T68" fmla="*/ 0 w 1518"/>
              <a:gd name="T69" fmla="*/ 31046 h 1801"/>
              <a:gd name="T70" fmla="*/ 22685 w 1518"/>
              <a:gd name="T71" fmla="*/ 35256 h 1801"/>
              <a:gd name="T72" fmla="*/ 36173 w 1518"/>
              <a:gd name="T73" fmla="*/ 35782 h 1801"/>
              <a:gd name="T74" fmla="*/ 30042 w 1518"/>
              <a:gd name="T75" fmla="*/ 38940 h 1801"/>
              <a:gd name="T76" fmla="*/ 33720 w 1518"/>
              <a:gd name="T77" fmla="*/ 42623 h 1801"/>
              <a:gd name="T78" fmla="*/ 41077 w 1518"/>
              <a:gd name="T79" fmla="*/ 42623 h 1801"/>
              <a:gd name="T80" fmla="*/ 42304 w 1518"/>
              <a:gd name="T81" fmla="*/ 39466 h 1801"/>
              <a:gd name="T82" fmla="*/ 45369 w 1518"/>
              <a:gd name="T83" fmla="*/ 41044 h 1801"/>
              <a:gd name="T84" fmla="*/ 44143 w 1518"/>
              <a:gd name="T85" fmla="*/ 44728 h 1801"/>
              <a:gd name="T86" fmla="*/ 45982 w 1518"/>
              <a:gd name="T87" fmla="*/ 45254 h 1801"/>
              <a:gd name="T88" fmla="*/ 45982 w 1518"/>
              <a:gd name="T89" fmla="*/ 48411 h 1801"/>
              <a:gd name="T90" fmla="*/ 50274 w 1518"/>
              <a:gd name="T91" fmla="*/ 52621 h 1801"/>
              <a:gd name="T92" fmla="*/ 51500 w 1518"/>
              <a:gd name="T93" fmla="*/ 56831 h 1801"/>
              <a:gd name="T94" fmla="*/ 50274 w 1518"/>
              <a:gd name="T95" fmla="*/ 60514 h 1801"/>
              <a:gd name="T96" fmla="*/ 52726 w 1518"/>
              <a:gd name="T97" fmla="*/ 65250 h 1801"/>
              <a:gd name="T98" fmla="*/ 55792 w 1518"/>
              <a:gd name="T99" fmla="*/ 66829 h 1801"/>
              <a:gd name="T100" fmla="*/ 57631 w 1518"/>
              <a:gd name="T101" fmla="*/ 68934 h 1801"/>
              <a:gd name="T102" fmla="*/ 51500 w 1518"/>
              <a:gd name="T103" fmla="*/ 78405 h 1801"/>
              <a:gd name="T104" fmla="*/ 50274 w 1518"/>
              <a:gd name="T105" fmla="*/ 87877 h 180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" h="1801">
                <a:moveTo>
                  <a:pt x="762" y="1801"/>
                </a:moveTo>
                <a:lnTo>
                  <a:pt x="907" y="1766"/>
                </a:lnTo>
                <a:lnTo>
                  <a:pt x="937" y="1301"/>
                </a:lnTo>
                <a:lnTo>
                  <a:pt x="872" y="1254"/>
                </a:lnTo>
                <a:lnTo>
                  <a:pt x="855" y="1150"/>
                </a:lnTo>
                <a:lnTo>
                  <a:pt x="919" y="1011"/>
                </a:lnTo>
                <a:lnTo>
                  <a:pt x="1518" y="604"/>
                </a:lnTo>
                <a:lnTo>
                  <a:pt x="1506" y="546"/>
                </a:lnTo>
                <a:lnTo>
                  <a:pt x="1436" y="465"/>
                </a:lnTo>
                <a:lnTo>
                  <a:pt x="1436" y="407"/>
                </a:lnTo>
                <a:lnTo>
                  <a:pt x="1378" y="325"/>
                </a:lnTo>
                <a:lnTo>
                  <a:pt x="1395" y="210"/>
                </a:lnTo>
                <a:lnTo>
                  <a:pt x="1326" y="122"/>
                </a:lnTo>
                <a:lnTo>
                  <a:pt x="1151" y="105"/>
                </a:lnTo>
                <a:lnTo>
                  <a:pt x="1047" y="0"/>
                </a:lnTo>
                <a:lnTo>
                  <a:pt x="907" y="151"/>
                </a:lnTo>
                <a:lnTo>
                  <a:pt x="919" y="180"/>
                </a:lnTo>
                <a:lnTo>
                  <a:pt x="867" y="215"/>
                </a:lnTo>
                <a:lnTo>
                  <a:pt x="843" y="175"/>
                </a:lnTo>
                <a:lnTo>
                  <a:pt x="849" y="110"/>
                </a:lnTo>
                <a:lnTo>
                  <a:pt x="803" y="29"/>
                </a:lnTo>
                <a:lnTo>
                  <a:pt x="703" y="58"/>
                </a:lnTo>
                <a:lnTo>
                  <a:pt x="663" y="180"/>
                </a:lnTo>
                <a:lnTo>
                  <a:pt x="698" y="255"/>
                </a:lnTo>
                <a:lnTo>
                  <a:pt x="651" y="267"/>
                </a:lnTo>
                <a:lnTo>
                  <a:pt x="471" y="163"/>
                </a:lnTo>
                <a:lnTo>
                  <a:pt x="267" y="279"/>
                </a:lnTo>
                <a:lnTo>
                  <a:pt x="256" y="372"/>
                </a:lnTo>
                <a:lnTo>
                  <a:pt x="291" y="384"/>
                </a:lnTo>
                <a:lnTo>
                  <a:pt x="198" y="447"/>
                </a:lnTo>
                <a:lnTo>
                  <a:pt x="262" y="477"/>
                </a:lnTo>
                <a:lnTo>
                  <a:pt x="232" y="541"/>
                </a:lnTo>
                <a:lnTo>
                  <a:pt x="297" y="628"/>
                </a:lnTo>
                <a:lnTo>
                  <a:pt x="7" y="611"/>
                </a:lnTo>
                <a:lnTo>
                  <a:pt x="0" y="639"/>
                </a:lnTo>
                <a:lnTo>
                  <a:pt x="344" y="721"/>
                </a:lnTo>
                <a:lnTo>
                  <a:pt x="546" y="738"/>
                </a:lnTo>
                <a:lnTo>
                  <a:pt x="454" y="802"/>
                </a:lnTo>
                <a:lnTo>
                  <a:pt x="511" y="872"/>
                </a:lnTo>
                <a:lnTo>
                  <a:pt x="623" y="872"/>
                </a:lnTo>
                <a:lnTo>
                  <a:pt x="640" y="808"/>
                </a:lnTo>
                <a:lnTo>
                  <a:pt x="686" y="843"/>
                </a:lnTo>
                <a:lnTo>
                  <a:pt x="668" y="912"/>
                </a:lnTo>
                <a:lnTo>
                  <a:pt x="698" y="924"/>
                </a:lnTo>
                <a:lnTo>
                  <a:pt x="698" y="994"/>
                </a:lnTo>
                <a:lnTo>
                  <a:pt x="762" y="1075"/>
                </a:lnTo>
                <a:lnTo>
                  <a:pt x="780" y="1167"/>
                </a:lnTo>
                <a:lnTo>
                  <a:pt x="762" y="1237"/>
                </a:lnTo>
                <a:lnTo>
                  <a:pt x="797" y="1336"/>
                </a:lnTo>
                <a:lnTo>
                  <a:pt x="843" y="1366"/>
                </a:lnTo>
                <a:lnTo>
                  <a:pt x="872" y="1411"/>
                </a:lnTo>
                <a:lnTo>
                  <a:pt x="780" y="1603"/>
                </a:lnTo>
                <a:lnTo>
                  <a:pt x="762" y="1801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>
          <a:xfrm>
            <a:off x="2286000" y="4932402"/>
            <a:ext cx="761999" cy="586357"/>
            <a:chOff x="3359150" y="4846638"/>
            <a:chExt cx="915987" cy="704851"/>
          </a:xfrm>
          <a:solidFill>
            <a:srgbClr val="002A4B"/>
          </a:solidFill>
        </p:grpSpPr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3359150" y="4935538"/>
              <a:ext cx="69850" cy="101600"/>
            </a:xfrm>
            <a:custGeom>
              <a:avLst/>
              <a:gdLst>
                <a:gd name="T0" fmla="*/ 0 w 44"/>
                <a:gd name="T1" fmla="*/ 64 h 64"/>
                <a:gd name="T2" fmla="*/ 0 w 44"/>
                <a:gd name="T3" fmla="*/ 45 h 64"/>
                <a:gd name="T4" fmla="*/ 25 w 44"/>
                <a:gd name="T5" fmla="*/ 0 h 64"/>
                <a:gd name="T6" fmla="*/ 44 w 44"/>
                <a:gd name="T7" fmla="*/ 13 h 64"/>
                <a:gd name="T8" fmla="*/ 23 w 44"/>
                <a:gd name="T9" fmla="*/ 64 h 64"/>
                <a:gd name="T10" fmla="*/ 0 w 44"/>
                <a:gd name="T11" fmla="*/ 64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64"/>
                <a:gd name="T20" fmla="*/ 44 w 4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64">
                  <a:moveTo>
                    <a:pt x="0" y="64"/>
                  </a:moveTo>
                  <a:lnTo>
                    <a:pt x="0" y="45"/>
                  </a:lnTo>
                  <a:lnTo>
                    <a:pt x="25" y="0"/>
                  </a:lnTo>
                  <a:lnTo>
                    <a:pt x="44" y="13"/>
                  </a:lnTo>
                  <a:lnTo>
                    <a:pt x="2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95" name="Freeform 9"/>
            <p:cNvSpPr>
              <a:spLocks/>
            </p:cNvSpPr>
            <p:nvPr/>
          </p:nvSpPr>
          <p:spPr bwMode="auto">
            <a:xfrm>
              <a:off x="3459162" y="4846638"/>
              <a:ext cx="131762" cy="128588"/>
            </a:xfrm>
            <a:custGeom>
              <a:avLst/>
              <a:gdLst>
                <a:gd name="T0" fmla="*/ 18 w 83"/>
                <a:gd name="T1" fmla="*/ 9 h 81"/>
                <a:gd name="T2" fmla="*/ 0 w 83"/>
                <a:gd name="T3" fmla="*/ 48 h 81"/>
                <a:gd name="T4" fmla="*/ 32 w 83"/>
                <a:gd name="T5" fmla="*/ 74 h 81"/>
                <a:gd name="T6" fmla="*/ 69 w 83"/>
                <a:gd name="T7" fmla="*/ 81 h 81"/>
                <a:gd name="T8" fmla="*/ 83 w 83"/>
                <a:gd name="T9" fmla="*/ 49 h 81"/>
                <a:gd name="T10" fmla="*/ 74 w 83"/>
                <a:gd name="T11" fmla="*/ 0 h 81"/>
                <a:gd name="T12" fmla="*/ 18 w 83"/>
                <a:gd name="T13" fmla="*/ 9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81"/>
                <a:gd name="T23" fmla="*/ 83 w 83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81">
                  <a:moveTo>
                    <a:pt x="18" y="9"/>
                  </a:moveTo>
                  <a:lnTo>
                    <a:pt x="0" y="48"/>
                  </a:lnTo>
                  <a:lnTo>
                    <a:pt x="32" y="74"/>
                  </a:lnTo>
                  <a:lnTo>
                    <a:pt x="69" y="81"/>
                  </a:lnTo>
                  <a:lnTo>
                    <a:pt x="83" y="49"/>
                  </a:lnTo>
                  <a:lnTo>
                    <a:pt x="74" y="0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96" name="Freeform 10"/>
            <p:cNvSpPr>
              <a:spLocks/>
            </p:cNvSpPr>
            <p:nvPr/>
          </p:nvSpPr>
          <p:spPr bwMode="auto">
            <a:xfrm>
              <a:off x="3582987" y="4935538"/>
              <a:ext cx="195262" cy="144463"/>
            </a:xfrm>
            <a:custGeom>
              <a:avLst/>
              <a:gdLst>
                <a:gd name="T0" fmla="*/ 0 w 123"/>
                <a:gd name="T1" fmla="*/ 32 h 91"/>
                <a:gd name="T2" fmla="*/ 84 w 123"/>
                <a:gd name="T3" fmla="*/ 0 h 91"/>
                <a:gd name="T4" fmla="*/ 100 w 123"/>
                <a:gd name="T5" fmla="*/ 39 h 91"/>
                <a:gd name="T6" fmla="*/ 116 w 123"/>
                <a:gd name="T7" fmla="*/ 48 h 91"/>
                <a:gd name="T8" fmla="*/ 123 w 123"/>
                <a:gd name="T9" fmla="*/ 80 h 91"/>
                <a:gd name="T10" fmla="*/ 81 w 123"/>
                <a:gd name="T11" fmla="*/ 85 h 91"/>
                <a:gd name="T12" fmla="*/ 51 w 123"/>
                <a:gd name="T13" fmla="*/ 91 h 91"/>
                <a:gd name="T14" fmla="*/ 0 w 123"/>
                <a:gd name="T15" fmla="*/ 32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91"/>
                <a:gd name="T26" fmla="*/ 123 w 123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91">
                  <a:moveTo>
                    <a:pt x="0" y="32"/>
                  </a:moveTo>
                  <a:lnTo>
                    <a:pt x="84" y="0"/>
                  </a:lnTo>
                  <a:lnTo>
                    <a:pt x="100" y="39"/>
                  </a:lnTo>
                  <a:lnTo>
                    <a:pt x="116" y="48"/>
                  </a:lnTo>
                  <a:lnTo>
                    <a:pt x="123" y="80"/>
                  </a:lnTo>
                  <a:lnTo>
                    <a:pt x="81" y="85"/>
                  </a:lnTo>
                  <a:lnTo>
                    <a:pt x="51" y="9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97" name="Freeform 11"/>
            <p:cNvSpPr>
              <a:spLocks/>
            </p:cNvSpPr>
            <p:nvPr/>
          </p:nvSpPr>
          <p:spPr bwMode="auto">
            <a:xfrm>
              <a:off x="3784600" y="5045076"/>
              <a:ext cx="155575" cy="76200"/>
            </a:xfrm>
            <a:custGeom>
              <a:avLst/>
              <a:gdLst>
                <a:gd name="T0" fmla="*/ 15 w 98"/>
                <a:gd name="T1" fmla="*/ 2 h 48"/>
                <a:gd name="T2" fmla="*/ 0 w 98"/>
                <a:gd name="T3" fmla="*/ 45 h 48"/>
                <a:gd name="T4" fmla="*/ 26 w 98"/>
                <a:gd name="T5" fmla="*/ 48 h 48"/>
                <a:gd name="T6" fmla="*/ 42 w 98"/>
                <a:gd name="T7" fmla="*/ 38 h 48"/>
                <a:gd name="T8" fmla="*/ 72 w 98"/>
                <a:gd name="T9" fmla="*/ 39 h 48"/>
                <a:gd name="T10" fmla="*/ 98 w 98"/>
                <a:gd name="T11" fmla="*/ 20 h 48"/>
                <a:gd name="T12" fmla="*/ 81 w 98"/>
                <a:gd name="T13" fmla="*/ 13 h 48"/>
                <a:gd name="T14" fmla="*/ 68 w 98"/>
                <a:gd name="T15" fmla="*/ 0 h 48"/>
                <a:gd name="T16" fmla="*/ 15 w 98"/>
                <a:gd name="T17" fmla="*/ 2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8"/>
                <a:gd name="T29" fmla="*/ 98 w 98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8">
                  <a:moveTo>
                    <a:pt x="15" y="2"/>
                  </a:moveTo>
                  <a:lnTo>
                    <a:pt x="0" y="45"/>
                  </a:lnTo>
                  <a:lnTo>
                    <a:pt x="26" y="48"/>
                  </a:lnTo>
                  <a:lnTo>
                    <a:pt x="42" y="38"/>
                  </a:lnTo>
                  <a:lnTo>
                    <a:pt x="72" y="39"/>
                  </a:lnTo>
                  <a:lnTo>
                    <a:pt x="98" y="20"/>
                  </a:lnTo>
                  <a:lnTo>
                    <a:pt x="81" y="13"/>
                  </a:lnTo>
                  <a:lnTo>
                    <a:pt x="68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98" name="Freeform 12"/>
            <p:cNvSpPr>
              <a:spLocks/>
            </p:cNvSpPr>
            <p:nvPr/>
          </p:nvSpPr>
          <p:spPr bwMode="auto">
            <a:xfrm>
              <a:off x="3830637" y="5153026"/>
              <a:ext cx="63500" cy="55563"/>
            </a:xfrm>
            <a:custGeom>
              <a:avLst/>
              <a:gdLst>
                <a:gd name="T0" fmla="*/ 35 w 40"/>
                <a:gd name="T1" fmla="*/ 0 h 35"/>
                <a:gd name="T2" fmla="*/ 0 w 40"/>
                <a:gd name="T3" fmla="*/ 3 h 35"/>
                <a:gd name="T4" fmla="*/ 6 w 40"/>
                <a:gd name="T5" fmla="*/ 35 h 35"/>
                <a:gd name="T6" fmla="*/ 40 w 40"/>
                <a:gd name="T7" fmla="*/ 27 h 35"/>
                <a:gd name="T8" fmla="*/ 35 w 40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5"/>
                <a:gd name="T17" fmla="*/ 40 w 4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5">
                  <a:moveTo>
                    <a:pt x="35" y="0"/>
                  </a:moveTo>
                  <a:lnTo>
                    <a:pt x="0" y="3"/>
                  </a:lnTo>
                  <a:lnTo>
                    <a:pt x="6" y="35"/>
                  </a:lnTo>
                  <a:lnTo>
                    <a:pt x="40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99" name="Freeform 13"/>
            <p:cNvSpPr>
              <a:spLocks/>
            </p:cNvSpPr>
            <p:nvPr/>
          </p:nvSpPr>
          <p:spPr bwMode="auto">
            <a:xfrm>
              <a:off x="3900487" y="5213351"/>
              <a:ext cx="42862" cy="53975"/>
            </a:xfrm>
            <a:custGeom>
              <a:avLst/>
              <a:gdLst>
                <a:gd name="T0" fmla="*/ 0 w 27"/>
                <a:gd name="T1" fmla="*/ 13 h 34"/>
                <a:gd name="T2" fmla="*/ 27 w 27"/>
                <a:gd name="T3" fmla="*/ 0 h 34"/>
                <a:gd name="T4" fmla="*/ 27 w 27"/>
                <a:gd name="T5" fmla="*/ 30 h 34"/>
                <a:gd name="T6" fmla="*/ 9 w 27"/>
                <a:gd name="T7" fmla="*/ 34 h 34"/>
                <a:gd name="T8" fmla="*/ 0 w 27"/>
                <a:gd name="T9" fmla="*/ 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4"/>
                <a:gd name="T17" fmla="*/ 27 w 2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4">
                  <a:moveTo>
                    <a:pt x="0" y="13"/>
                  </a:moveTo>
                  <a:lnTo>
                    <a:pt x="27" y="0"/>
                  </a:lnTo>
                  <a:lnTo>
                    <a:pt x="27" y="30"/>
                  </a:lnTo>
                  <a:lnTo>
                    <a:pt x="9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4010025" y="5238751"/>
              <a:ext cx="265112" cy="312738"/>
            </a:xfrm>
            <a:custGeom>
              <a:avLst/>
              <a:gdLst>
                <a:gd name="T0" fmla="*/ 28 w 167"/>
                <a:gd name="T1" fmla="*/ 0 h 197"/>
                <a:gd name="T2" fmla="*/ 0 w 167"/>
                <a:gd name="T3" fmla="*/ 75 h 197"/>
                <a:gd name="T4" fmla="*/ 20 w 167"/>
                <a:gd name="T5" fmla="*/ 112 h 197"/>
                <a:gd name="T6" fmla="*/ 20 w 167"/>
                <a:gd name="T7" fmla="*/ 179 h 197"/>
                <a:gd name="T8" fmla="*/ 60 w 167"/>
                <a:gd name="T9" fmla="*/ 197 h 197"/>
                <a:gd name="T10" fmla="*/ 78 w 167"/>
                <a:gd name="T11" fmla="*/ 158 h 197"/>
                <a:gd name="T12" fmla="*/ 129 w 167"/>
                <a:gd name="T13" fmla="*/ 149 h 197"/>
                <a:gd name="T14" fmla="*/ 167 w 167"/>
                <a:gd name="T15" fmla="*/ 106 h 197"/>
                <a:gd name="T16" fmla="*/ 127 w 167"/>
                <a:gd name="T17" fmla="*/ 39 h 197"/>
                <a:gd name="T18" fmla="*/ 28 w 167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"/>
                <a:gd name="T31" fmla="*/ 0 h 197"/>
                <a:gd name="T32" fmla="*/ 167 w 167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" h="197">
                  <a:moveTo>
                    <a:pt x="28" y="0"/>
                  </a:moveTo>
                  <a:lnTo>
                    <a:pt x="0" y="75"/>
                  </a:lnTo>
                  <a:lnTo>
                    <a:pt x="20" y="112"/>
                  </a:lnTo>
                  <a:lnTo>
                    <a:pt x="20" y="179"/>
                  </a:lnTo>
                  <a:lnTo>
                    <a:pt x="60" y="197"/>
                  </a:lnTo>
                  <a:lnTo>
                    <a:pt x="78" y="158"/>
                  </a:lnTo>
                  <a:lnTo>
                    <a:pt x="129" y="149"/>
                  </a:lnTo>
                  <a:lnTo>
                    <a:pt x="167" y="106"/>
                  </a:lnTo>
                  <a:lnTo>
                    <a:pt x="127" y="3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3916362" y="5092701"/>
              <a:ext cx="146050" cy="122238"/>
            </a:xfrm>
            <a:custGeom>
              <a:avLst/>
              <a:gdLst>
                <a:gd name="T0" fmla="*/ 19 w 92"/>
                <a:gd name="T1" fmla="*/ 0 h 77"/>
                <a:gd name="T2" fmla="*/ 0 w 92"/>
                <a:gd name="T3" fmla="*/ 23 h 77"/>
                <a:gd name="T4" fmla="*/ 8 w 92"/>
                <a:gd name="T5" fmla="*/ 41 h 77"/>
                <a:gd name="T6" fmla="*/ 25 w 92"/>
                <a:gd name="T7" fmla="*/ 47 h 77"/>
                <a:gd name="T8" fmla="*/ 43 w 92"/>
                <a:gd name="T9" fmla="*/ 77 h 77"/>
                <a:gd name="T10" fmla="*/ 91 w 92"/>
                <a:gd name="T11" fmla="*/ 65 h 77"/>
                <a:gd name="T12" fmla="*/ 92 w 92"/>
                <a:gd name="T13" fmla="*/ 33 h 77"/>
                <a:gd name="T14" fmla="*/ 57 w 92"/>
                <a:gd name="T15" fmla="*/ 6 h 77"/>
                <a:gd name="T16" fmla="*/ 19 w 92"/>
                <a:gd name="T17" fmla="*/ 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77"/>
                <a:gd name="T29" fmla="*/ 92 w 92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77">
                  <a:moveTo>
                    <a:pt x="19" y="0"/>
                  </a:moveTo>
                  <a:lnTo>
                    <a:pt x="0" y="23"/>
                  </a:lnTo>
                  <a:lnTo>
                    <a:pt x="8" y="41"/>
                  </a:lnTo>
                  <a:lnTo>
                    <a:pt x="25" y="47"/>
                  </a:lnTo>
                  <a:lnTo>
                    <a:pt x="43" y="77"/>
                  </a:lnTo>
                  <a:lnTo>
                    <a:pt x="91" y="65"/>
                  </a:lnTo>
                  <a:lnTo>
                    <a:pt x="92" y="33"/>
                  </a:lnTo>
                  <a:lnTo>
                    <a:pt x="57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ea typeface="ＭＳ Ｐゴシック" charset="0"/>
              </a:endParaRPr>
            </a:p>
          </p:txBody>
        </p:sp>
      </p:grpSp>
      <p:grpSp>
        <p:nvGrpSpPr>
          <p:cNvPr id="5" name="Group 101"/>
          <p:cNvGrpSpPr>
            <a:grpSpLocks noChangeAspect="1"/>
          </p:cNvGrpSpPr>
          <p:nvPr/>
        </p:nvGrpSpPr>
        <p:grpSpPr bwMode="auto">
          <a:xfrm>
            <a:off x="1066800" y="1579563"/>
            <a:ext cx="6967538" cy="3644900"/>
            <a:chOff x="1541124" y="1666993"/>
            <a:chExt cx="6184843" cy="3194512"/>
          </a:xfrm>
        </p:grpSpPr>
        <p:sp>
          <p:nvSpPr>
            <p:cNvPr id="4131" name="TextBox 102"/>
            <p:cNvSpPr txBox="1">
              <a:spLocks noChangeArrowheads="1"/>
            </p:cNvSpPr>
            <p:nvPr/>
          </p:nvSpPr>
          <p:spPr bwMode="auto">
            <a:xfrm>
              <a:off x="6005093" y="2936058"/>
              <a:ext cx="31190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OH</a:t>
              </a:r>
            </a:p>
          </p:txBody>
        </p:sp>
        <p:sp>
          <p:nvSpPr>
            <p:cNvPr id="4132" name="TextBox 103"/>
            <p:cNvSpPr txBox="1">
              <a:spLocks noChangeArrowheads="1"/>
            </p:cNvSpPr>
            <p:nvPr/>
          </p:nvSpPr>
          <p:spPr bwMode="auto">
            <a:xfrm>
              <a:off x="6290782" y="3124200"/>
              <a:ext cx="313817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WV</a:t>
              </a:r>
            </a:p>
          </p:txBody>
        </p:sp>
        <p:sp>
          <p:nvSpPr>
            <p:cNvPr id="4133" name="TextBox 104"/>
            <p:cNvSpPr txBox="1">
              <a:spLocks noChangeArrowheads="1"/>
            </p:cNvSpPr>
            <p:nvPr/>
          </p:nvSpPr>
          <p:spPr bwMode="auto">
            <a:xfrm>
              <a:off x="6629400" y="3200400"/>
              <a:ext cx="27775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VA</a:t>
              </a:r>
            </a:p>
          </p:txBody>
        </p:sp>
        <p:sp>
          <p:nvSpPr>
            <p:cNvPr id="4134" name="TextBox 105"/>
            <p:cNvSpPr txBox="1">
              <a:spLocks noChangeArrowheads="1"/>
            </p:cNvSpPr>
            <p:nvPr/>
          </p:nvSpPr>
          <p:spPr bwMode="auto">
            <a:xfrm>
              <a:off x="6629400" y="2733792"/>
              <a:ext cx="266372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PA</a:t>
              </a:r>
            </a:p>
          </p:txBody>
        </p:sp>
        <p:sp>
          <p:nvSpPr>
            <p:cNvPr id="4135" name="TextBox 106"/>
            <p:cNvSpPr txBox="1">
              <a:spLocks noChangeArrowheads="1"/>
            </p:cNvSpPr>
            <p:nvPr/>
          </p:nvSpPr>
          <p:spPr bwMode="auto">
            <a:xfrm>
              <a:off x="6858000" y="2286000"/>
              <a:ext cx="290028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NY</a:t>
              </a:r>
            </a:p>
          </p:txBody>
        </p:sp>
        <p:sp>
          <p:nvSpPr>
            <p:cNvPr id="4136" name="TextBox 107"/>
            <p:cNvSpPr txBox="1">
              <a:spLocks noChangeArrowheads="1"/>
            </p:cNvSpPr>
            <p:nvPr/>
          </p:nvSpPr>
          <p:spPr bwMode="auto">
            <a:xfrm>
              <a:off x="7391400" y="1828800"/>
              <a:ext cx="280557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ME</a:t>
              </a:r>
            </a:p>
          </p:txBody>
        </p:sp>
        <p:sp>
          <p:nvSpPr>
            <p:cNvPr id="4137" name="TextBox 108"/>
            <p:cNvSpPr txBox="1">
              <a:spLocks noChangeArrowheads="1"/>
            </p:cNvSpPr>
            <p:nvPr/>
          </p:nvSpPr>
          <p:spPr bwMode="auto">
            <a:xfrm>
              <a:off x="6629400" y="3505200"/>
              <a:ext cx="300522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NC</a:t>
              </a:r>
            </a:p>
          </p:txBody>
        </p:sp>
        <p:sp>
          <p:nvSpPr>
            <p:cNvPr id="4138" name="TextBox 109"/>
            <p:cNvSpPr txBox="1">
              <a:spLocks noChangeArrowheads="1"/>
            </p:cNvSpPr>
            <p:nvPr/>
          </p:nvSpPr>
          <p:spPr bwMode="auto">
            <a:xfrm>
              <a:off x="6477000" y="3810000"/>
              <a:ext cx="27775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SC</a:t>
              </a:r>
            </a:p>
          </p:txBody>
        </p:sp>
        <p:sp>
          <p:nvSpPr>
            <p:cNvPr id="4139" name="TextBox 110"/>
            <p:cNvSpPr txBox="1">
              <a:spLocks noChangeArrowheads="1"/>
            </p:cNvSpPr>
            <p:nvPr/>
          </p:nvSpPr>
          <p:spPr bwMode="auto">
            <a:xfrm>
              <a:off x="6140364" y="4071536"/>
              <a:ext cx="300522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GA</a:t>
              </a:r>
            </a:p>
          </p:txBody>
        </p:sp>
        <p:sp>
          <p:nvSpPr>
            <p:cNvPr id="4140" name="TextBox 111"/>
            <p:cNvSpPr txBox="1">
              <a:spLocks noChangeArrowheads="1"/>
            </p:cNvSpPr>
            <p:nvPr/>
          </p:nvSpPr>
          <p:spPr bwMode="auto">
            <a:xfrm>
              <a:off x="5674430" y="3648515"/>
              <a:ext cx="290028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TN</a:t>
              </a:r>
            </a:p>
          </p:txBody>
        </p:sp>
        <p:sp>
          <p:nvSpPr>
            <p:cNvPr id="4141" name="TextBox 112"/>
            <p:cNvSpPr txBox="1">
              <a:spLocks noChangeArrowheads="1"/>
            </p:cNvSpPr>
            <p:nvPr/>
          </p:nvSpPr>
          <p:spPr bwMode="auto">
            <a:xfrm>
              <a:off x="5869821" y="3336815"/>
              <a:ext cx="27864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KY</a:t>
              </a:r>
            </a:p>
          </p:txBody>
        </p:sp>
        <p:sp>
          <p:nvSpPr>
            <p:cNvPr id="4142" name="TextBox 113"/>
            <p:cNvSpPr txBox="1">
              <a:spLocks noChangeArrowheads="1"/>
            </p:cNvSpPr>
            <p:nvPr/>
          </p:nvSpPr>
          <p:spPr bwMode="auto">
            <a:xfrm>
              <a:off x="5666914" y="3002850"/>
              <a:ext cx="257790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IN</a:t>
              </a:r>
            </a:p>
          </p:txBody>
        </p:sp>
        <p:sp>
          <p:nvSpPr>
            <p:cNvPr id="4143" name="TextBox 114"/>
            <p:cNvSpPr txBox="1">
              <a:spLocks noChangeArrowheads="1"/>
            </p:cNvSpPr>
            <p:nvPr/>
          </p:nvSpPr>
          <p:spPr bwMode="auto">
            <a:xfrm>
              <a:off x="5734549" y="2535300"/>
              <a:ext cx="257790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MI</a:t>
              </a:r>
            </a:p>
          </p:txBody>
        </p:sp>
        <p:sp>
          <p:nvSpPr>
            <p:cNvPr id="4144" name="TextBox 115"/>
            <p:cNvSpPr txBox="1">
              <a:spLocks noChangeArrowheads="1"/>
            </p:cNvSpPr>
            <p:nvPr/>
          </p:nvSpPr>
          <p:spPr bwMode="auto">
            <a:xfrm>
              <a:off x="5193463" y="2401715"/>
              <a:ext cx="281579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WI</a:t>
              </a:r>
            </a:p>
          </p:txBody>
        </p:sp>
        <p:sp>
          <p:nvSpPr>
            <p:cNvPr id="4145" name="TextBox 116"/>
            <p:cNvSpPr txBox="1">
              <a:spLocks noChangeArrowheads="1"/>
            </p:cNvSpPr>
            <p:nvPr/>
          </p:nvSpPr>
          <p:spPr bwMode="auto">
            <a:xfrm>
              <a:off x="4652376" y="2134543"/>
              <a:ext cx="30612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MN</a:t>
              </a:r>
            </a:p>
          </p:txBody>
        </p:sp>
        <p:sp>
          <p:nvSpPr>
            <p:cNvPr id="4146" name="TextBox 117"/>
            <p:cNvSpPr txBox="1">
              <a:spLocks noChangeArrowheads="1"/>
            </p:cNvSpPr>
            <p:nvPr/>
          </p:nvSpPr>
          <p:spPr bwMode="auto">
            <a:xfrm>
              <a:off x="5328734" y="3002850"/>
              <a:ext cx="232222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IL</a:t>
              </a:r>
            </a:p>
          </p:txBody>
        </p:sp>
        <p:sp>
          <p:nvSpPr>
            <p:cNvPr id="4147" name="TextBox 118"/>
            <p:cNvSpPr txBox="1">
              <a:spLocks noChangeArrowheads="1"/>
            </p:cNvSpPr>
            <p:nvPr/>
          </p:nvSpPr>
          <p:spPr bwMode="auto">
            <a:xfrm>
              <a:off x="4922919" y="4271915"/>
              <a:ext cx="27775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LA</a:t>
              </a:r>
            </a:p>
          </p:txBody>
        </p:sp>
        <p:sp>
          <p:nvSpPr>
            <p:cNvPr id="4148" name="TextBox 119"/>
            <p:cNvSpPr txBox="1">
              <a:spLocks noChangeArrowheads="1"/>
            </p:cNvSpPr>
            <p:nvPr/>
          </p:nvSpPr>
          <p:spPr bwMode="auto">
            <a:xfrm>
              <a:off x="4191000" y="4267200"/>
              <a:ext cx="289139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TX</a:t>
              </a:r>
            </a:p>
          </p:txBody>
        </p:sp>
        <p:sp>
          <p:nvSpPr>
            <p:cNvPr id="4149" name="TextBox 120"/>
            <p:cNvSpPr txBox="1">
              <a:spLocks noChangeArrowheads="1"/>
            </p:cNvSpPr>
            <p:nvPr/>
          </p:nvSpPr>
          <p:spPr bwMode="auto">
            <a:xfrm>
              <a:off x="4343400" y="3657600"/>
              <a:ext cx="31190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OK</a:t>
              </a:r>
            </a:p>
          </p:txBody>
        </p:sp>
        <p:sp>
          <p:nvSpPr>
            <p:cNvPr id="4150" name="TextBox 121"/>
            <p:cNvSpPr txBox="1">
              <a:spLocks noChangeArrowheads="1"/>
            </p:cNvSpPr>
            <p:nvPr/>
          </p:nvSpPr>
          <p:spPr bwMode="auto">
            <a:xfrm>
              <a:off x="2488030" y="2334922"/>
              <a:ext cx="254988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ID</a:t>
              </a:r>
            </a:p>
          </p:txBody>
        </p:sp>
        <p:sp>
          <p:nvSpPr>
            <p:cNvPr id="4151" name="TextBox 122"/>
            <p:cNvSpPr txBox="1">
              <a:spLocks noChangeArrowheads="1"/>
            </p:cNvSpPr>
            <p:nvPr/>
          </p:nvSpPr>
          <p:spPr bwMode="auto">
            <a:xfrm>
              <a:off x="2014579" y="2869265"/>
              <a:ext cx="290028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NV</a:t>
              </a:r>
            </a:p>
          </p:txBody>
        </p:sp>
        <p:sp>
          <p:nvSpPr>
            <p:cNvPr id="4152" name="TextBox 123"/>
            <p:cNvSpPr txBox="1">
              <a:spLocks noChangeArrowheads="1"/>
            </p:cNvSpPr>
            <p:nvPr/>
          </p:nvSpPr>
          <p:spPr bwMode="auto">
            <a:xfrm>
              <a:off x="1879307" y="2134543"/>
              <a:ext cx="300522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chemeClr val="bg1"/>
                  </a:solidFill>
                </a:rPr>
                <a:t>OR</a:t>
              </a:r>
            </a:p>
          </p:txBody>
        </p:sp>
        <p:sp>
          <p:nvSpPr>
            <p:cNvPr id="4153" name="TextBox 124"/>
            <p:cNvSpPr txBox="1">
              <a:spLocks noChangeArrowheads="1"/>
            </p:cNvSpPr>
            <p:nvPr/>
          </p:nvSpPr>
          <p:spPr bwMode="auto">
            <a:xfrm>
              <a:off x="2014579" y="1666993"/>
              <a:ext cx="323289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WA</a:t>
              </a:r>
            </a:p>
          </p:txBody>
        </p:sp>
        <p:sp>
          <p:nvSpPr>
            <p:cNvPr id="4154" name="TextBox 125"/>
            <p:cNvSpPr txBox="1">
              <a:spLocks noChangeArrowheads="1"/>
            </p:cNvSpPr>
            <p:nvPr/>
          </p:nvSpPr>
          <p:spPr bwMode="auto">
            <a:xfrm>
              <a:off x="1541124" y="2686809"/>
              <a:ext cx="300522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CA</a:t>
              </a:r>
            </a:p>
          </p:txBody>
        </p:sp>
        <p:sp>
          <p:nvSpPr>
            <p:cNvPr id="4155" name="TextBox 126"/>
            <p:cNvSpPr txBox="1">
              <a:spLocks noChangeArrowheads="1"/>
            </p:cNvSpPr>
            <p:nvPr/>
          </p:nvSpPr>
          <p:spPr bwMode="auto">
            <a:xfrm>
              <a:off x="2590800" y="3657600"/>
              <a:ext cx="283491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AZ</a:t>
              </a:r>
            </a:p>
          </p:txBody>
        </p:sp>
        <p:sp>
          <p:nvSpPr>
            <p:cNvPr id="4156" name="TextBox 127"/>
            <p:cNvSpPr txBox="1">
              <a:spLocks noChangeArrowheads="1"/>
            </p:cNvSpPr>
            <p:nvPr/>
          </p:nvSpPr>
          <p:spPr bwMode="auto">
            <a:xfrm>
              <a:off x="3276600" y="3733800"/>
              <a:ext cx="30612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NM</a:t>
              </a:r>
            </a:p>
          </p:txBody>
        </p:sp>
        <p:sp>
          <p:nvSpPr>
            <p:cNvPr id="4157" name="TextBox 128"/>
            <p:cNvSpPr txBox="1">
              <a:spLocks noChangeArrowheads="1"/>
            </p:cNvSpPr>
            <p:nvPr/>
          </p:nvSpPr>
          <p:spPr bwMode="auto">
            <a:xfrm>
              <a:off x="3435047" y="3203030"/>
              <a:ext cx="31190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CO</a:t>
              </a:r>
            </a:p>
          </p:txBody>
        </p:sp>
        <p:sp>
          <p:nvSpPr>
            <p:cNvPr id="4158" name="TextBox 129"/>
            <p:cNvSpPr txBox="1">
              <a:spLocks noChangeArrowheads="1"/>
            </p:cNvSpPr>
            <p:nvPr/>
          </p:nvSpPr>
          <p:spPr bwMode="auto">
            <a:xfrm>
              <a:off x="3164487" y="2334835"/>
              <a:ext cx="313817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WY</a:t>
              </a:r>
            </a:p>
          </p:txBody>
        </p:sp>
        <p:sp>
          <p:nvSpPr>
            <p:cNvPr id="4159" name="TextBox 130"/>
            <p:cNvSpPr txBox="1">
              <a:spLocks noChangeArrowheads="1"/>
            </p:cNvSpPr>
            <p:nvPr/>
          </p:nvSpPr>
          <p:spPr bwMode="auto">
            <a:xfrm>
              <a:off x="3164388" y="1934164"/>
              <a:ext cx="290028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MT</a:t>
              </a:r>
            </a:p>
          </p:txBody>
        </p:sp>
        <p:sp>
          <p:nvSpPr>
            <p:cNvPr id="4160" name="TextBox 131"/>
            <p:cNvSpPr txBox="1">
              <a:spLocks noChangeArrowheads="1"/>
            </p:cNvSpPr>
            <p:nvPr/>
          </p:nvSpPr>
          <p:spPr bwMode="auto">
            <a:xfrm>
              <a:off x="4043654" y="1934164"/>
              <a:ext cx="303323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ND</a:t>
              </a:r>
            </a:p>
          </p:txBody>
        </p:sp>
        <p:sp>
          <p:nvSpPr>
            <p:cNvPr id="4161" name="TextBox 132"/>
            <p:cNvSpPr txBox="1">
              <a:spLocks noChangeArrowheads="1"/>
            </p:cNvSpPr>
            <p:nvPr/>
          </p:nvSpPr>
          <p:spPr bwMode="auto">
            <a:xfrm>
              <a:off x="4043654" y="2401715"/>
              <a:ext cx="27775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SD</a:t>
              </a:r>
            </a:p>
          </p:txBody>
        </p:sp>
        <p:sp>
          <p:nvSpPr>
            <p:cNvPr id="4162" name="TextBox 133"/>
            <p:cNvSpPr txBox="1">
              <a:spLocks noChangeArrowheads="1"/>
            </p:cNvSpPr>
            <p:nvPr/>
          </p:nvSpPr>
          <p:spPr bwMode="auto">
            <a:xfrm>
              <a:off x="4787648" y="2735679"/>
              <a:ext cx="254988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IA</a:t>
              </a:r>
            </a:p>
          </p:txBody>
        </p:sp>
        <p:sp>
          <p:nvSpPr>
            <p:cNvPr id="4163" name="TextBox 134"/>
            <p:cNvSpPr txBox="1">
              <a:spLocks noChangeArrowheads="1"/>
            </p:cNvSpPr>
            <p:nvPr/>
          </p:nvSpPr>
          <p:spPr bwMode="auto">
            <a:xfrm>
              <a:off x="2667000" y="2971800"/>
              <a:ext cx="289139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UT</a:t>
              </a:r>
            </a:p>
          </p:txBody>
        </p:sp>
        <p:sp>
          <p:nvSpPr>
            <p:cNvPr id="4164" name="TextBox 135"/>
            <p:cNvSpPr txBox="1">
              <a:spLocks noChangeArrowheads="1"/>
            </p:cNvSpPr>
            <p:nvPr/>
          </p:nvSpPr>
          <p:spPr bwMode="auto">
            <a:xfrm>
              <a:off x="6478543" y="4672672"/>
              <a:ext cx="254988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FL</a:t>
              </a:r>
            </a:p>
          </p:txBody>
        </p:sp>
        <p:sp>
          <p:nvSpPr>
            <p:cNvPr id="4165" name="TextBox 136"/>
            <p:cNvSpPr txBox="1">
              <a:spLocks noChangeArrowheads="1"/>
            </p:cNvSpPr>
            <p:nvPr/>
          </p:nvSpPr>
          <p:spPr bwMode="auto">
            <a:xfrm>
              <a:off x="4953000" y="3733800"/>
              <a:ext cx="279667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4166" name="TextBox 137"/>
            <p:cNvSpPr txBox="1">
              <a:spLocks noChangeArrowheads="1"/>
            </p:cNvSpPr>
            <p:nvPr/>
          </p:nvSpPr>
          <p:spPr bwMode="auto">
            <a:xfrm>
              <a:off x="4922920" y="3270022"/>
              <a:ext cx="31190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MO</a:t>
              </a:r>
            </a:p>
          </p:txBody>
        </p:sp>
        <p:sp>
          <p:nvSpPr>
            <p:cNvPr id="4167" name="TextBox 138"/>
            <p:cNvSpPr txBox="1">
              <a:spLocks noChangeArrowheads="1"/>
            </p:cNvSpPr>
            <p:nvPr/>
          </p:nvSpPr>
          <p:spPr bwMode="auto">
            <a:xfrm>
              <a:off x="5334000" y="4038600"/>
              <a:ext cx="27775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MS</a:t>
              </a:r>
            </a:p>
          </p:txBody>
        </p:sp>
        <p:sp>
          <p:nvSpPr>
            <p:cNvPr id="4168" name="TextBox 139"/>
            <p:cNvSpPr txBox="1">
              <a:spLocks noChangeArrowheads="1"/>
            </p:cNvSpPr>
            <p:nvPr/>
          </p:nvSpPr>
          <p:spPr bwMode="auto">
            <a:xfrm>
              <a:off x="5715000" y="4051756"/>
              <a:ext cx="269306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AL</a:t>
              </a:r>
            </a:p>
          </p:txBody>
        </p:sp>
        <p:sp>
          <p:nvSpPr>
            <p:cNvPr id="4169" name="TextBox 140"/>
            <p:cNvSpPr txBox="1">
              <a:spLocks noChangeArrowheads="1"/>
            </p:cNvSpPr>
            <p:nvPr/>
          </p:nvSpPr>
          <p:spPr bwMode="auto">
            <a:xfrm>
              <a:off x="4111290" y="2802472"/>
              <a:ext cx="280557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NE</a:t>
              </a:r>
            </a:p>
          </p:txBody>
        </p:sp>
        <p:sp>
          <p:nvSpPr>
            <p:cNvPr id="4170" name="TextBox 141"/>
            <p:cNvSpPr txBox="1">
              <a:spLocks noChangeArrowheads="1"/>
            </p:cNvSpPr>
            <p:nvPr/>
          </p:nvSpPr>
          <p:spPr bwMode="auto">
            <a:xfrm>
              <a:off x="4267200" y="3200400"/>
              <a:ext cx="266372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KS</a:t>
              </a:r>
            </a:p>
          </p:txBody>
        </p:sp>
        <p:sp>
          <p:nvSpPr>
            <p:cNvPr id="4171" name="TextBox 142"/>
            <p:cNvSpPr txBox="1">
              <a:spLocks noChangeArrowheads="1"/>
            </p:cNvSpPr>
            <p:nvPr/>
          </p:nvSpPr>
          <p:spPr bwMode="auto">
            <a:xfrm>
              <a:off x="7057205" y="1971271"/>
              <a:ext cx="27775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VT</a:t>
              </a:r>
            </a:p>
          </p:txBody>
        </p:sp>
        <p:sp>
          <p:nvSpPr>
            <p:cNvPr id="4172" name="TextBox 143"/>
            <p:cNvSpPr txBox="1">
              <a:spLocks noChangeArrowheads="1"/>
            </p:cNvSpPr>
            <p:nvPr/>
          </p:nvSpPr>
          <p:spPr bwMode="auto">
            <a:xfrm>
              <a:off x="7191577" y="2270268"/>
              <a:ext cx="301411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NH</a:t>
              </a:r>
            </a:p>
          </p:txBody>
        </p:sp>
        <p:sp>
          <p:nvSpPr>
            <p:cNvPr id="4173" name="TextBox 144"/>
            <p:cNvSpPr txBox="1">
              <a:spLocks noChangeArrowheads="1"/>
            </p:cNvSpPr>
            <p:nvPr/>
          </p:nvSpPr>
          <p:spPr bwMode="auto">
            <a:xfrm>
              <a:off x="7425445" y="2375738"/>
              <a:ext cx="300522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MA</a:t>
              </a:r>
            </a:p>
          </p:txBody>
        </p:sp>
        <p:sp>
          <p:nvSpPr>
            <p:cNvPr id="4174" name="TextBox 145"/>
            <p:cNvSpPr txBox="1">
              <a:spLocks noChangeArrowheads="1"/>
            </p:cNvSpPr>
            <p:nvPr/>
          </p:nvSpPr>
          <p:spPr bwMode="auto">
            <a:xfrm>
              <a:off x="7447988" y="2537579"/>
              <a:ext cx="24360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RI</a:t>
              </a:r>
            </a:p>
          </p:txBody>
        </p:sp>
        <p:sp>
          <p:nvSpPr>
            <p:cNvPr id="4175" name="TextBox 146"/>
            <p:cNvSpPr txBox="1">
              <a:spLocks noChangeArrowheads="1"/>
            </p:cNvSpPr>
            <p:nvPr/>
          </p:nvSpPr>
          <p:spPr bwMode="auto">
            <a:xfrm>
              <a:off x="7308960" y="2602093"/>
              <a:ext cx="289139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CT</a:t>
              </a:r>
            </a:p>
          </p:txBody>
        </p:sp>
        <p:sp>
          <p:nvSpPr>
            <p:cNvPr id="4176" name="TextBox 147"/>
            <p:cNvSpPr txBox="1">
              <a:spLocks noChangeArrowheads="1"/>
            </p:cNvSpPr>
            <p:nvPr/>
          </p:nvSpPr>
          <p:spPr bwMode="auto">
            <a:xfrm>
              <a:off x="7113567" y="2802472"/>
              <a:ext cx="257790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NJ</a:t>
              </a:r>
            </a:p>
          </p:txBody>
        </p:sp>
        <p:sp>
          <p:nvSpPr>
            <p:cNvPr id="4177" name="TextBox 148"/>
            <p:cNvSpPr txBox="1">
              <a:spLocks noChangeArrowheads="1"/>
            </p:cNvSpPr>
            <p:nvPr/>
          </p:nvSpPr>
          <p:spPr bwMode="auto">
            <a:xfrm>
              <a:off x="7051406" y="3014130"/>
              <a:ext cx="277755" cy="18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DE</a:t>
              </a:r>
            </a:p>
          </p:txBody>
        </p:sp>
        <p:sp>
          <p:nvSpPr>
            <p:cNvPr id="4178" name="TextBox 149"/>
            <p:cNvSpPr txBox="1">
              <a:spLocks noChangeArrowheads="1"/>
            </p:cNvSpPr>
            <p:nvPr/>
          </p:nvSpPr>
          <p:spPr bwMode="auto">
            <a:xfrm>
              <a:off x="6984996" y="3166636"/>
              <a:ext cx="303323" cy="1888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MD</a:t>
              </a:r>
            </a:p>
          </p:txBody>
        </p:sp>
        <p:sp>
          <p:nvSpPr>
            <p:cNvPr id="4179" name="TextBox 152"/>
            <p:cNvSpPr txBox="1">
              <a:spLocks noChangeArrowheads="1"/>
            </p:cNvSpPr>
            <p:nvPr/>
          </p:nvSpPr>
          <p:spPr bwMode="auto">
            <a:xfrm>
              <a:off x="7290519" y="3002750"/>
              <a:ext cx="338199" cy="188833"/>
            </a:xfrm>
            <a:prstGeom prst="rect">
              <a:avLst/>
            </a:prstGeom>
            <a:solidFill>
              <a:srgbClr val="D7E7F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800"/>
                <a:t>DC</a:t>
              </a:r>
            </a:p>
          </p:txBody>
        </p:sp>
      </p:grpSp>
      <p:sp>
        <p:nvSpPr>
          <p:cNvPr id="4113" name="TextBox 153"/>
          <p:cNvSpPr txBox="1">
            <a:spLocks noChangeArrowheads="1"/>
          </p:cNvSpPr>
          <p:nvPr/>
        </p:nvSpPr>
        <p:spPr bwMode="auto">
          <a:xfrm>
            <a:off x="1371600" y="464820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AK</a:t>
            </a:r>
          </a:p>
        </p:txBody>
      </p:sp>
      <p:sp>
        <p:nvSpPr>
          <p:cNvPr id="4114" name="TextBox 154"/>
          <p:cNvSpPr txBox="1">
            <a:spLocks noChangeArrowheads="1"/>
          </p:cNvSpPr>
          <p:nvPr/>
        </p:nvSpPr>
        <p:spPr bwMode="auto">
          <a:xfrm>
            <a:off x="2438400" y="5257800"/>
            <a:ext cx="287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000000"/>
                </a:solidFill>
              </a:rPr>
              <a:t>HI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7239000" y="6019800"/>
            <a:ext cx="158750" cy="1317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6" name="TextBox 156"/>
          <p:cNvSpPr txBox="1">
            <a:spLocks noChangeArrowheads="1"/>
          </p:cNvSpPr>
          <p:nvPr/>
        </p:nvSpPr>
        <p:spPr bwMode="auto">
          <a:xfrm>
            <a:off x="7391400" y="58674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</a:rPr>
              <a:t>States covered by federal exchange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7239000" y="4781550"/>
            <a:ext cx="158750" cy="1317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8" name="TextBox 11"/>
          <p:cNvSpPr txBox="1">
            <a:spLocks noChangeArrowheads="1"/>
          </p:cNvSpPr>
          <p:nvPr/>
        </p:nvSpPr>
        <p:spPr bwMode="auto">
          <a:xfrm>
            <a:off x="2514600" y="1143000"/>
            <a:ext cx="441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b="1"/>
              <a:t>Initial Exchange Enrollment and Issues by State</a:t>
            </a:r>
          </a:p>
        </p:txBody>
      </p:sp>
      <p:cxnSp>
        <p:nvCxnSpPr>
          <p:cNvPr id="145" name="Straight Connector 144"/>
          <p:cNvCxnSpPr>
            <a:stCxn id="4151" idx="3"/>
            <a:endCxn id="4126" idx="1"/>
          </p:cNvCxnSpPr>
          <p:nvPr/>
        </p:nvCxnSpPr>
        <p:spPr>
          <a:xfrm flipV="1">
            <a:off x="1927225" y="2787650"/>
            <a:ext cx="739775" cy="27146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4172" idx="1"/>
            <a:endCxn id="4121" idx="1"/>
          </p:cNvCxnSpPr>
          <p:nvPr/>
        </p:nvCxnSpPr>
        <p:spPr>
          <a:xfrm flipV="1">
            <a:off x="7432675" y="1985963"/>
            <a:ext cx="796925" cy="38893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1" name="TextBox 87"/>
          <p:cNvSpPr txBox="1">
            <a:spLocks noChangeArrowheads="1"/>
          </p:cNvSpPr>
          <p:nvPr/>
        </p:nvSpPr>
        <p:spPr bwMode="auto">
          <a:xfrm>
            <a:off x="8229600" y="1524000"/>
            <a:ext cx="838200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</a:rPr>
              <a:t>Customers are unable to pay for plans because of technical problems</a:t>
            </a:r>
          </a:p>
        </p:txBody>
      </p:sp>
      <p:cxnSp>
        <p:nvCxnSpPr>
          <p:cNvPr id="171" name="Straight Connector 170"/>
          <p:cNvCxnSpPr>
            <a:stCxn id="4123" idx="3"/>
          </p:cNvCxnSpPr>
          <p:nvPr/>
        </p:nvCxnSpPr>
        <p:spPr>
          <a:xfrm>
            <a:off x="1219200" y="1736725"/>
            <a:ext cx="228600" cy="32067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3" name="TextBox 87"/>
          <p:cNvSpPr txBox="1">
            <a:spLocks noChangeArrowheads="1"/>
          </p:cNvSpPr>
          <p:nvPr/>
        </p:nvSpPr>
        <p:spPr bwMode="auto">
          <a:xfrm>
            <a:off x="304800" y="1066800"/>
            <a:ext cx="914400" cy="1339850"/>
          </a:xfrm>
          <a:prstGeom prst="rect">
            <a:avLst/>
          </a:prstGeom>
          <a:solidFill>
            <a:schemeClr val="bg1"/>
          </a:solidFill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900" dirty="0">
                <a:solidFill>
                  <a:srgbClr val="000000"/>
                </a:solidFill>
              </a:rPr>
              <a:t>Oregon’s exchange cannot determine whether people qualify for federal subsidies or Medicaid</a:t>
            </a:r>
          </a:p>
        </p:txBody>
      </p:sp>
      <p:cxnSp>
        <p:nvCxnSpPr>
          <p:cNvPr id="191" name="Straight Connector 190"/>
          <p:cNvCxnSpPr/>
          <p:nvPr/>
        </p:nvCxnSpPr>
        <p:spPr>
          <a:xfrm>
            <a:off x="2514600" y="2493963"/>
            <a:ext cx="304800" cy="24923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endCxn id="4156" idx="1"/>
          </p:cNvCxnSpPr>
          <p:nvPr/>
        </p:nvCxnSpPr>
        <p:spPr>
          <a:xfrm flipH="1">
            <a:off x="3022600" y="2971800"/>
            <a:ext cx="25400" cy="107315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6" name="TextBox 87"/>
          <p:cNvSpPr txBox="1">
            <a:spLocks noChangeArrowheads="1"/>
          </p:cNvSpPr>
          <p:nvPr/>
        </p:nvSpPr>
        <p:spPr bwMode="auto">
          <a:xfrm>
            <a:off x="2667000" y="26019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</a:rPr>
              <a:t>Technical difficulties decreased enrollment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562600"/>
            <a:ext cx="6477000" cy="862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b="1" dirty="0" smtClean="0"/>
              <a:t>Analysis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000" dirty="0" smtClean="0"/>
              <a:t>Federal exchanges weren’t the only ones hampered by technical difficulties; as of Nov. 13 Oregon, for example, has not enrolled a single person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000" dirty="0" smtClean="0"/>
              <a:t>Enrollment in state exchanges may increase as technical issues are resolved, but these difficulties killed critical momentum during the exchanges’ debut.</a:t>
            </a:r>
          </a:p>
        </p:txBody>
      </p:sp>
      <p:cxnSp>
        <p:nvCxnSpPr>
          <p:cNvPr id="139" name="Straight Connector 138"/>
          <p:cNvCxnSpPr>
            <a:stCxn id="4129" idx="3"/>
          </p:cNvCxnSpPr>
          <p:nvPr/>
        </p:nvCxnSpPr>
        <p:spPr>
          <a:xfrm>
            <a:off x="1216025" y="4964113"/>
            <a:ext cx="1703388" cy="47625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9" name="TextBox 87"/>
          <p:cNvSpPr txBox="1">
            <a:spLocks noChangeArrowheads="1"/>
          </p:cNvSpPr>
          <p:nvPr/>
        </p:nvSpPr>
        <p:spPr bwMode="auto">
          <a:xfrm>
            <a:off x="57150" y="4572000"/>
            <a:ext cx="1158875" cy="784225"/>
          </a:xfrm>
          <a:prstGeom prst="rect">
            <a:avLst/>
          </a:prstGeom>
          <a:solidFill>
            <a:schemeClr val="bg1"/>
          </a:solidFill>
          <a:ln w="9525">
            <a:solidFill>
              <a:srgbClr val="A6A6A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</a:rPr>
              <a:t>Hawaii’s website went live mid-Oct., and has avoided major issues since the release</a:t>
            </a:r>
          </a:p>
        </p:txBody>
      </p:sp>
      <p:sp>
        <p:nvSpPr>
          <p:cNvPr id="4130" name="TextBox 4"/>
          <p:cNvSpPr txBox="1">
            <a:spLocks noChangeArrowheads="1"/>
          </p:cNvSpPr>
          <p:nvPr/>
        </p:nvSpPr>
        <p:spPr bwMode="auto">
          <a:xfrm rot="1704201">
            <a:off x="7677150" y="960438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Updated</a:t>
            </a:r>
          </a:p>
          <a:p>
            <a:pPr algn="ctr"/>
            <a:r>
              <a:rPr lang="en-US" sz="1200"/>
              <a:t>11/14/2013</a:t>
            </a:r>
          </a:p>
        </p:txBody>
      </p:sp>
      <p:sp>
        <p:nvSpPr>
          <p:cNvPr id="1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41C72F6-79C6-41D7-8B19-AF3B828BB823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34425" cy="5492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  <a:cs typeface="Gill Sans MT" pitchFamily="34" charset="0"/>
              </a:rPr>
              <a:t>Less Than 1% of Site Visitors, Callers Enrolled in Exchanges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Source: </a:t>
            </a:r>
            <a:r>
              <a:rPr lang="en-US" dirty="0" err="1" smtClean="0"/>
              <a:t>HHS.gov</a:t>
            </a:r>
            <a:r>
              <a:rPr lang="en-US" dirty="0" smtClean="0"/>
              <a:t>; Sam Baker, “It’s Official: </a:t>
            </a:r>
            <a:r>
              <a:rPr lang="en-US" dirty="0" err="1" smtClean="0"/>
              <a:t>Obamacare</a:t>
            </a:r>
            <a:r>
              <a:rPr lang="en-US" dirty="0" smtClean="0"/>
              <a:t> Enrollment Is Super Low,” National Journal, Nov. 13, 2013.</a:t>
            </a:r>
            <a:endParaRPr lang="en-US" dirty="0"/>
          </a:p>
        </p:txBody>
      </p:sp>
      <p:pic>
        <p:nvPicPr>
          <p:cNvPr id="5124" name="Picture 2" descr="Screen Shot 2013-11-14 at 8.46.28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400" y="1609725"/>
            <a:ext cx="3746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1801813" y="1201738"/>
            <a:ext cx="5513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Breakdown of Health Insurance Exchange Enrollment Numbers</a:t>
            </a:r>
          </a:p>
          <a:p>
            <a:pPr algn="ctr"/>
            <a:r>
              <a:rPr lang="en-US" sz="1400" i="1"/>
              <a:t>Oct. 1 – Nov. 2, 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1" y="5334000"/>
            <a:ext cx="8762999" cy="1524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>
                <a:latin typeface="Gill Sans MT" pitchFamily="34" charset="0"/>
                <a:cs typeface="Gill Sans MT" pitchFamily="34" charset="0"/>
              </a:rPr>
              <a:t>Analysis</a:t>
            </a:r>
          </a:p>
          <a:p>
            <a:pPr marL="0" indent="0" algn="l" eaLnBrk="1" hangingPunct="1">
              <a:buFont typeface="Arial" pitchFamily="34" charset="0"/>
              <a:buChar char="•"/>
              <a:defRPr/>
            </a:pPr>
            <a:r>
              <a:rPr lang="en-US" b="0" dirty="0" smtClean="0">
                <a:latin typeface="Gill Sans MT" pitchFamily="34" charset="0"/>
                <a:cs typeface="Gill Sans MT" pitchFamily="34" charset="0"/>
              </a:rPr>
              <a:t>The administration reported unexpectedly low enrollment in the new health insurance exchange marketplaces in the first month of the exchanges’ debut, with only 106,185 Americans enrolling in a marketplace plan</a:t>
            </a:r>
          </a:p>
          <a:p>
            <a:pPr marL="0" indent="0" algn="l" eaLnBrk="1" hangingPunct="1">
              <a:buFont typeface="Arial" pitchFamily="34" charset="0"/>
              <a:buChar char="•"/>
              <a:defRPr/>
            </a:pPr>
            <a:r>
              <a:rPr lang="en-US" b="0" dirty="0" smtClean="0">
                <a:latin typeface="Gill Sans MT" pitchFamily="34" charset="0"/>
                <a:cs typeface="Gill Sans MT" pitchFamily="34" charset="0"/>
              </a:rPr>
              <a:t>Technical problems with the exchange website were expected to contribute to low enrollment, but the Nov. 13 report—indicating enrollment was only at 20% of goal for October—has lawmakers on both sides of the aisle considering amendments to the Affordable Care Act (Administration set goal of enrolling 7 million by March 2014)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65800" y="2527300"/>
            <a:ext cx="1168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8" name="TextBox 13"/>
          <p:cNvSpPr txBox="1">
            <a:spLocks noChangeArrowheads="1"/>
          </p:cNvSpPr>
          <p:nvPr/>
        </p:nvSpPr>
        <p:spPr bwMode="auto">
          <a:xfrm>
            <a:off x="6994525" y="2019300"/>
            <a:ext cx="1920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30,034,963</a:t>
            </a:r>
          </a:p>
          <a:p>
            <a:r>
              <a:rPr lang="en-US" sz="1200"/>
              <a:t>Visited federal or state exchange sites or called federal or state exchange call centers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489200" y="4311650"/>
            <a:ext cx="1905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30" name="TextBox 16"/>
          <p:cNvSpPr txBox="1">
            <a:spLocks noChangeArrowheads="1"/>
          </p:cNvSpPr>
          <p:nvPr/>
        </p:nvSpPr>
        <p:spPr bwMode="auto">
          <a:xfrm>
            <a:off x="568325" y="4130675"/>
            <a:ext cx="1920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/>
              <a:t>1,509,883</a:t>
            </a:r>
          </a:p>
          <a:p>
            <a:pPr algn="r"/>
            <a:r>
              <a:rPr lang="en-US" sz="1200"/>
              <a:t>Applied for coverage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800600" y="4654550"/>
            <a:ext cx="2133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32" name="TextBox 18"/>
          <p:cNvSpPr txBox="1">
            <a:spLocks noChangeArrowheads="1"/>
          </p:cNvSpPr>
          <p:nvPr/>
        </p:nvSpPr>
        <p:spPr bwMode="auto">
          <a:xfrm>
            <a:off x="6934200" y="4381500"/>
            <a:ext cx="192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1,081,592</a:t>
            </a:r>
          </a:p>
          <a:p>
            <a:r>
              <a:rPr lang="en-US" sz="1200"/>
              <a:t>Notified of eligibility for a marketplace plan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89200" y="4854575"/>
            <a:ext cx="1968500" cy="269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34" name="TextBox 21"/>
          <p:cNvSpPr txBox="1">
            <a:spLocks noChangeArrowheads="1"/>
          </p:cNvSpPr>
          <p:nvPr/>
        </p:nvSpPr>
        <p:spPr bwMode="auto">
          <a:xfrm>
            <a:off x="568325" y="4718050"/>
            <a:ext cx="192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/>
              <a:t>106,185</a:t>
            </a:r>
          </a:p>
          <a:p>
            <a:pPr algn="r"/>
            <a:r>
              <a:rPr lang="en-US" sz="1200"/>
              <a:t>Selected a marketplace plan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41C72F6-79C6-41D7-8B19-AF3B828BB823}" type="slidenum">
              <a:rPr lang="en-US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“buy” on the exchanges?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“Qualified Health Plans” (QHPs)</a:t>
            </a:r>
          </a:p>
          <a:p>
            <a:pPr lvl="1" eaLnBrk="1" hangingPunct="1"/>
            <a:r>
              <a:rPr lang="en-US" sz="2400" dirty="0" smtClean="0"/>
              <a:t>Private insurance plans </a:t>
            </a:r>
          </a:p>
          <a:p>
            <a:pPr lvl="1" eaLnBrk="1" hangingPunct="1"/>
            <a:r>
              <a:rPr lang="en-US" sz="2400" dirty="0" smtClean="0"/>
              <a:t>Must cover “</a:t>
            </a:r>
            <a:r>
              <a:rPr lang="en-US" sz="2400" b="1" dirty="0" smtClean="0"/>
              <a:t>essential health benefits” </a:t>
            </a:r>
          </a:p>
          <a:p>
            <a:pPr lvl="1" eaLnBrk="1" hangingPunct="1"/>
            <a:r>
              <a:rPr lang="en-US" sz="2400" dirty="0" smtClean="0"/>
              <a:t>Must offer certain levels of value (“metal levels”)</a:t>
            </a:r>
          </a:p>
          <a:p>
            <a:pPr lvl="1" eaLnBrk="1" hangingPunct="1"/>
            <a:r>
              <a:rPr lang="en-US" sz="2400" dirty="0" smtClean="0"/>
              <a:t>Must include “</a:t>
            </a:r>
            <a:r>
              <a:rPr lang="en-US" sz="2400" b="1" dirty="0" smtClean="0"/>
              <a:t>essential community providers,” </a:t>
            </a:r>
            <a:r>
              <a:rPr lang="en-US" sz="2400" dirty="0" smtClean="0"/>
              <a:t>where available, in their networks </a:t>
            </a:r>
          </a:p>
          <a:p>
            <a:pPr lvl="1" eaLnBrk="1" hangingPunct="1"/>
            <a:r>
              <a:rPr lang="en-US" sz="2400" dirty="0" smtClean="0"/>
              <a:t>Must have provider network sufficient to ensure access to MH/SUD services without “unreasonable delay”</a:t>
            </a:r>
          </a:p>
          <a:p>
            <a:pPr lvl="1" eaLnBrk="1" hangingPunct="1"/>
            <a:r>
              <a:rPr lang="en-US" sz="2400" dirty="0" smtClean="0"/>
              <a:t>Must comply with ACA insurance reforms              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41C72F6-79C6-41D7-8B19-AF3B828BB8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8229600" cy="892552"/>
          </a:xfrm>
          <a:prstGeom prst="rect">
            <a:avLst/>
          </a:prstGeom>
          <a:ln w="22225" cap="sq">
            <a:solidFill>
              <a:schemeClr val="tx1"/>
            </a:solidFill>
            <a:beve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55588" indent="-26988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Strategy: Get copies of QHP benefit packages &amp; verify packages are ACA &amp; MHPAEA compliant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How MHPAEA Applies to Exchanges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4350"/>
          </a:xfrm>
        </p:spPr>
        <p:txBody>
          <a:bodyPr/>
          <a:lstStyle/>
          <a:p>
            <a:pPr eaLnBrk="1" hangingPunct="1"/>
            <a:r>
              <a:rPr lang="en-US" dirty="0" smtClean="0"/>
              <a:t>Plans offered in the exchanges will be required to offer a mental health &amp; addiction benefit at parity</a:t>
            </a:r>
          </a:p>
          <a:p>
            <a:pPr eaLnBrk="1" hangingPunct="1"/>
            <a:r>
              <a:rPr lang="en-US" dirty="0" smtClean="0"/>
              <a:t>“New” individual &amp; small group plans (plans not in existence on 3/23/10) will also have to offer mental health and addiction at parity</a:t>
            </a:r>
          </a:p>
          <a:p>
            <a:pPr eaLnBrk="1" hangingPunct="1"/>
            <a:r>
              <a:rPr lang="en-US" dirty="0" smtClean="0"/>
              <a:t>ACA data </a:t>
            </a:r>
            <a:r>
              <a:rPr lang="en-US" dirty="0" smtClean="0">
                <a:hlinkClick r:id="rId2"/>
              </a:rPr>
              <a:t>regs</a:t>
            </a:r>
            <a:r>
              <a:rPr lang="en-US" dirty="0" smtClean="0"/>
              <a:t> require plans to report on quantitative treatment limitations</a:t>
            </a:r>
          </a:p>
          <a:p>
            <a:pPr eaLnBrk="1" hangingPunct="1"/>
            <a:r>
              <a:rPr lang="en-US" dirty="0" smtClean="0"/>
              <a:t>MHPAEA guidance requires reporting of NQTLs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02E6EB-9EF8-4100-9AD3-FA11E8EA601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715000"/>
            <a:ext cx="8229600" cy="892552"/>
          </a:xfrm>
          <a:prstGeom prst="rect">
            <a:avLst/>
          </a:prstGeom>
          <a:ln w="22225" cap="sq">
            <a:solidFill>
              <a:schemeClr val="tx1"/>
            </a:solidFill>
            <a:beve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55588" indent="-26988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Strategy: Make sure exchange requires QHP reporting of BH financial &amp; other treatment limits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52400" y="1423988"/>
            <a:ext cx="533400" cy="244475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C72F6-79C6-41D7-8B19-AF3B828BB82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&amp; Medicaid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January 2013 Medicaid parity guidance</a:t>
            </a:r>
          </a:p>
          <a:p>
            <a:pPr lvl="1"/>
            <a:r>
              <a:rPr lang="en-US" sz="2000" dirty="0" smtClean="0"/>
              <a:t>Medicaid MCO plans must comply w/parity  unless state plan allows discriminatory limits</a:t>
            </a:r>
          </a:p>
          <a:p>
            <a:pPr lvl="1"/>
            <a:r>
              <a:rPr lang="en-US" sz="2000" dirty="0" smtClean="0"/>
              <a:t>Benefits for the “newly eligible” Medicaid population must include MH/SUD at parity</a:t>
            </a:r>
          </a:p>
          <a:p>
            <a:pPr lvl="1"/>
            <a:r>
              <a:rPr lang="en-US" sz="2000" dirty="0" smtClean="0"/>
              <a:t>Parity final rule does not apply to MMCOs, CHIP &amp; ABPs</a:t>
            </a:r>
          </a:p>
          <a:p>
            <a:r>
              <a:rPr lang="en-US" sz="2400" dirty="0" smtClean="0"/>
              <a:t>PIC asking for new guidance on application of final rule within 6 months or by 7/1/14</a:t>
            </a:r>
          </a:p>
          <a:p>
            <a:r>
              <a:rPr lang="en-US" sz="2400" dirty="0" smtClean="0"/>
              <a:t>CMS guidance available at</a:t>
            </a:r>
            <a:r>
              <a:rPr lang="en-US" sz="2800" dirty="0" smtClean="0"/>
              <a:t>: </a:t>
            </a:r>
            <a:r>
              <a:rPr lang="en-US" sz="1600" dirty="0" smtClean="0"/>
              <a:t>http://www.medicaid.gov/Federal-Policy-Guidance/Federal-Policy-Guidance.html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41C72F6-79C6-41D7-8B19-AF3B828BB8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8229600" cy="892552"/>
          </a:xfrm>
          <a:prstGeom prst="rect">
            <a:avLst/>
          </a:prstGeom>
          <a:ln w="22225" cap="sq">
            <a:solidFill>
              <a:schemeClr val="tx1"/>
            </a:solidFill>
            <a:beve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55588" indent="-26988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Strategy: Advocate for CMS parity guidance applying final rule by 7/1/14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Carol McDaid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cmcdaid@capitoldecisions.com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7072D-8BF2-4317-9CBB-8E9BBC12E4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Opportunities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Largest expansion of addiction coverage and reimbursement in a generation</a:t>
            </a:r>
          </a:p>
          <a:p>
            <a:r>
              <a:rPr lang="en-US" dirty="0" err="1" smtClean="0"/>
              <a:t>Medicalization</a:t>
            </a:r>
            <a:r>
              <a:rPr lang="en-US" dirty="0" smtClean="0"/>
              <a:t> of substance use disorders</a:t>
            </a:r>
          </a:p>
          <a:p>
            <a:r>
              <a:rPr lang="en-US" dirty="0" smtClean="0"/>
              <a:t>Stigma and discrimination reduced</a:t>
            </a:r>
          </a:p>
          <a:p>
            <a:r>
              <a:rPr lang="en-US" dirty="0" smtClean="0"/>
              <a:t>Equitable reimbursement and provider networks for addiction providers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6A5BBA94-036C-400A-8680-05E303FB4C6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dailymail.co.uk/i/pix/2013/08/06/article-2385583-1B2B7399000005DC-338_634x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81175"/>
            <a:ext cx="55054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algn="ctr">
              <a:buFont typeface="Wingdings" pitchFamily="2" charset="2"/>
              <a:buNone/>
            </a:pPr>
            <a:r>
              <a:rPr lang="en-US" smtClean="0"/>
              <a:t>Like building and flying an airplane at the same time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6A5BBA94-036C-400A-8680-05E303FB4C6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Challenges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074025" cy="4495800"/>
          </a:xfr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Tech problems plaguing federally run exchanges (healthcare.gov)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As of 11/22, 30 states expanding Medicaid (will be 31 w/VA)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Highly politicized environment in state-federal structure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Less than ½ of states fully implementing ACA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Very few states have issued parity compliance guidance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Much of the promise of parity &amp; ACA based on state decision-making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Landmark laws historically take decades for full implementation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6A5BBA94-036C-400A-8680-05E303FB4C6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http://lans-soapbox.com/wp-content/uploads/2012/06/working-tog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8394">
            <a:off x="6953314" y="2584767"/>
            <a:ext cx="1745037" cy="1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6553200" cy="45720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Laws are not self-implementing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Coordinated effort between states, advocates &amp; industry to fully implement &amp; enforce groundbreaking laws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Requires well coordinated networks at state &amp; federal level with common messaging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Sharing effective ACA &amp; parity implementation strategies &amp; replicating successes </a:t>
            </a:r>
            <a:endParaRPr lang="en-US" sz="2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fld id="{6A5BBA94-036C-400A-8680-05E303FB4C69}" type="slidenum">
              <a:rPr lang="en-US" b="1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7315200" cy="923330"/>
          </a:xfrm>
          <a:prstGeom prst="rect">
            <a:avLst/>
          </a:prstGeom>
          <a:ln w="22225" cap="sq">
            <a:solidFill>
              <a:schemeClr val="tx1"/>
            </a:solidFill>
            <a:beve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55588" indent="-26988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700" b="1" dirty="0" smtClean="0">
                <a:solidFill>
                  <a:srgbClr val="C00000"/>
                </a:solidFill>
              </a:rPr>
              <a:t>Strategy: Urge providers &amp; consumers to engage in parity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19" idx="0"/>
            <a:endCxn id="9" idx="2"/>
          </p:cNvCxnSpPr>
          <p:nvPr/>
        </p:nvCxnSpPr>
        <p:spPr>
          <a:xfrm flipV="1">
            <a:off x="1181100" y="3811727"/>
            <a:ext cx="457200" cy="760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4952999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5" idx="2"/>
          </p:cNvCxnSpPr>
          <p:nvPr/>
        </p:nvCxnSpPr>
        <p:spPr>
          <a:xfrm>
            <a:off x="4495800" y="3810000"/>
            <a:ext cx="1295400" cy="761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0"/>
            <a:endCxn id="27" idx="2"/>
          </p:cNvCxnSpPr>
          <p:nvPr/>
        </p:nvCxnSpPr>
        <p:spPr>
          <a:xfrm flipV="1">
            <a:off x="6057900" y="3811726"/>
            <a:ext cx="1333500" cy="760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0" y="4952999"/>
            <a:ext cx="609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Parity &amp; ACA Chronology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fld id="{742A8F7A-FBC6-4C84-8EBC-8346605F670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3400" y="4343399"/>
            <a:ext cx="8153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2057401"/>
            <a:ext cx="2362200" cy="1754326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Mental Health Parity &amp; Addiction Equity Act (MHPAEA) becomes law; fully effective 1/1/2011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5715000"/>
            <a:ext cx="2743200" cy="64633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Affordable Care Act (ACA) becomes law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5486401"/>
            <a:ext cx="3048000" cy="1200329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MHPAEA final rule released on 11/8/13; applies to commercial plans but not MMCOs, CHIP &amp; ABPs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76600" y="2055674"/>
            <a:ext cx="2438400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EHB rule requires SUD as 1 of the 10 essential benefits.  Parity applied in &amp; out of exchanges to non-grandfathered plans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72200" y="2057400"/>
            <a:ext cx="2438400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CMS issues guidance applying parity to MMCOs &amp; CHIP unless state plan permits discriminatory limits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9" grpId="0"/>
      <p:bldP spid="20" grpId="0"/>
      <p:bldP spid="21" grpId="0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Why is parity important to states?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0B10719-FDD0-43A9-8610-943F280E9C6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3796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0225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"/>
            </a:pPr>
            <a:r>
              <a:rPr lang="en-US" sz="2650" dirty="0" smtClean="0"/>
              <a:t>Coverage ≠ access</a:t>
            </a:r>
          </a:p>
          <a:p>
            <a:pPr eaLnBrk="1" hangingPunct="1">
              <a:buFont typeface="Wingdings" pitchFamily="2" charset="2"/>
              <a:buChar char=""/>
            </a:pPr>
            <a:r>
              <a:rPr lang="en-US" sz="2650" dirty="0" smtClean="0"/>
              <a:t>MHPAEA requires parity in care management; only OR state parity law does</a:t>
            </a:r>
          </a:p>
          <a:p>
            <a:pPr eaLnBrk="1" hangingPunct="1">
              <a:buFont typeface="Wingdings" pitchFamily="2" charset="2"/>
              <a:buChar char=""/>
            </a:pPr>
            <a:r>
              <a:rPr lang="en-US" sz="2650" dirty="0" smtClean="0"/>
              <a:t>Parity provides a rationale for equitable use of MAT for SUD</a:t>
            </a:r>
          </a:p>
          <a:p>
            <a:pPr eaLnBrk="1" hangingPunct="1">
              <a:buFont typeface="Wingdings" pitchFamily="2" charset="2"/>
              <a:buChar char=""/>
            </a:pPr>
            <a:r>
              <a:rPr lang="en-US" sz="2650" dirty="0" smtClean="0"/>
              <a:t>Without parity, behavioral health cost shift from private to public sector continues while federal funding drops due to ACA</a:t>
            </a:r>
          </a:p>
          <a:p>
            <a:pPr eaLnBrk="1" hangingPunct="1">
              <a:buFont typeface="Wingdings" pitchFamily="2" charset="2"/>
              <a:buChar char=""/>
            </a:pPr>
            <a:r>
              <a:rPr lang="en-US" sz="2650" dirty="0" smtClean="0"/>
              <a:t>Rationale for equal use levels &amp; types of 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791200"/>
            <a:ext cx="7315200" cy="923330"/>
          </a:xfrm>
          <a:prstGeom prst="rect">
            <a:avLst/>
          </a:prstGeom>
          <a:ln w="22225" cap="sq">
            <a:solidFill>
              <a:schemeClr val="tx1"/>
            </a:solidFill>
            <a:beve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55588" indent="-26988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700" b="1" dirty="0" smtClean="0">
                <a:solidFill>
                  <a:srgbClr val="C00000"/>
                </a:solidFill>
              </a:rPr>
              <a:t>Strategy: Encourage DOI to do annual MHPAEA compliance audit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MHPAEA Final Rule: Who &amp; When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054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dirty="0" smtClean="0"/>
              <a:t>The rule does not apply to Medicaid managed care, CHIP and alternative benefit plans (more guidance is coming) but law does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dirty="0" smtClean="0"/>
              <a:t>Continues to allow local &amp; state self-funded plans to apply for an exemption from MHPAEA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dirty="0" smtClean="0"/>
              <a:t>Applies to the individual market (grandfathered &amp; non-grandfathered plans)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000" dirty="0" smtClean="0"/>
              <a:t>Effective for plan years on or after 7/1/14 (1/1/15)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000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fld id="{7A0F9135-678B-4BD4-8205-96E7B7549054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15920</TotalTime>
  <Words>1905</Words>
  <Application>Microsoft Office PowerPoint</Application>
  <PresentationFormat>On-screen Show (4:3)</PresentationFormat>
  <Paragraphs>278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Georgia</vt:lpstr>
      <vt:lpstr>Gill Sans MT</vt:lpstr>
      <vt:lpstr>Tw Cen MT</vt:lpstr>
      <vt:lpstr>Wingdings</vt:lpstr>
      <vt:lpstr>Wingdings 2</vt:lpstr>
      <vt:lpstr>Median</vt:lpstr>
      <vt:lpstr>Parity and aca: next steps </vt:lpstr>
      <vt:lpstr>Overview of the Presentation </vt:lpstr>
      <vt:lpstr>Opportunities</vt:lpstr>
      <vt:lpstr>Challenges</vt:lpstr>
      <vt:lpstr>Challenges in Detail</vt:lpstr>
      <vt:lpstr>Implications</vt:lpstr>
      <vt:lpstr>Parity &amp; ACA Chronology</vt:lpstr>
      <vt:lpstr>Why is parity important to states?</vt:lpstr>
      <vt:lpstr>MHPAEA Final Rule: Who &amp; When</vt:lpstr>
      <vt:lpstr>MHPAEA Does Not Apply To </vt:lpstr>
      <vt:lpstr>MHPAEA Final Rule: Scope of Service</vt:lpstr>
      <vt:lpstr>MHPAEA Final Rule: NQTLs</vt:lpstr>
      <vt:lpstr>MHPAEA Final Rule: Disclosure &amp; Transparency</vt:lpstr>
      <vt:lpstr>MHPAEA Final Rule: Enforcement</vt:lpstr>
      <vt:lpstr>Lawsuits Alleging MHPAEA Violations</vt:lpstr>
      <vt:lpstr>Resources</vt:lpstr>
      <vt:lpstr>Additional Resources</vt:lpstr>
      <vt:lpstr>Affordable Care Act &amp; Parity</vt:lpstr>
      <vt:lpstr>Controversial ACA Provisions</vt:lpstr>
      <vt:lpstr>Who is expected to enroll in the exchanges?</vt:lpstr>
      <vt:lpstr>State Exchanges Faced Technical Difficulties on Debut</vt:lpstr>
      <vt:lpstr>Less Than 1% of Site Visitors, Callers Enrolled in Exchanges</vt:lpstr>
      <vt:lpstr>What can you “buy” on the exchanges?</vt:lpstr>
      <vt:lpstr>How MHPAEA Applies to Exchanges</vt:lpstr>
      <vt:lpstr>Parity &amp; Medicaid Expansion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is What It’s All About</dc:title>
  <dc:creator>Windows User</dc:creator>
  <cp:lastModifiedBy>Scott Waller</cp:lastModifiedBy>
  <cp:revision>224</cp:revision>
  <dcterms:created xsi:type="dcterms:W3CDTF">2013-06-03T19:23:51Z</dcterms:created>
  <dcterms:modified xsi:type="dcterms:W3CDTF">2013-12-21T08:03:19Z</dcterms:modified>
</cp:coreProperties>
</file>