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23" r:id="rId1"/>
    <p:sldMasterId id="2147483837" r:id="rId2"/>
  </p:sldMasterIdLst>
  <p:notesMasterIdLst>
    <p:notesMasterId r:id="rId26"/>
  </p:notesMasterIdLst>
  <p:sldIdLst>
    <p:sldId id="256" r:id="rId3"/>
    <p:sldId id="296" r:id="rId4"/>
    <p:sldId id="285" r:id="rId5"/>
    <p:sldId id="275" r:id="rId6"/>
    <p:sldId id="278" r:id="rId7"/>
    <p:sldId id="309" r:id="rId8"/>
    <p:sldId id="284" r:id="rId9"/>
    <p:sldId id="311" r:id="rId10"/>
    <p:sldId id="297" r:id="rId11"/>
    <p:sldId id="298" r:id="rId12"/>
    <p:sldId id="310" r:id="rId13"/>
    <p:sldId id="299" r:id="rId14"/>
    <p:sldId id="300" r:id="rId15"/>
    <p:sldId id="301" r:id="rId16"/>
    <p:sldId id="292" r:id="rId17"/>
    <p:sldId id="302" r:id="rId18"/>
    <p:sldId id="282" r:id="rId19"/>
    <p:sldId id="306" r:id="rId20"/>
    <p:sldId id="303" r:id="rId21"/>
    <p:sldId id="307" r:id="rId22"/>
    <p:sldId id="304" r:id="rId23"/>
    <p:sldId id="308" r:id="rId24"/>
    <p:sldId id="272" r:id="rId25"/>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ROFILER" initials="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3" autoAdjust="0"/>
    <p:restoredTop sz="84493" autoAdjust="0"/>
  </p:normalViewPr>
  <p:slideViewPr>
    <p:cSldViewPr>
      <p:cViewPr>
        <p:scale>
          <a:sx n="85" d="100"/>
          <a:sy n="85" d="100"/>
        </p:scale>
        <p:origin x="-720" y="-23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2B401A0D-746A-45CC-B3A6-822EBCE95C9B}" type="datetimeFigureOut">
              <a:rPr lang="en-US" smtClean="0"/>
              <a:t>5/19/2014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7CE5FB6E-88FF-47D1-827C-9981973E7FE9}" type="slidenum">
              <a:rPr lang="en-US" smtClean="0"/>
              <a:t>‹#›</a:t>
            </a:fld>
            <a:endParaRPr lang="en-US" dirty="0"/>
          </a:p>
        </p:txBody>
      </p:sp>
    </p:spTree>
    <p:extLst>
      <p:ext uri="{BB962C8B-B14F-4D97-AF65-F5344CB8AC3E}">
        <p14:creationId xmlns:p14="http://schemas.microsoft.com/office/powerpoint/2010/main" val="627383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E5FB6E-88FF-47D1-827C-9981973E7FE9}" type="slidenum">
              <a:rPr lang="en-US" smtClean="0"/>
              <a:t>1</a:t>
            </a:fld>
            <a:endParaRPr lang="en-US" dirty="0"/>
          </a:p>
        </p:txBody>
      </p:sp>
    </p:spTree>
    <p:extLst>
      <p:ext uri="{BB962C8B-B14F-4D97-AF65-F5344CB8AC3E}">
        <p14:creationId xmlns:p14="http://schemas.microsoft.com/office/powerpoint/2010/main" val="1771378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E5FB6E-88FF-47D1-827C-9981973E7FE9}" type="slidenum">
              <a:rPr lang="en-US" smtClean="0"/>
              <a:t>10</a:t>
            </a:fld>
            <a:endParaRPr lang="en-US" dirty="0"/>
          </a:p>
        </p:txBody>
      </p:sp>
    </p:spTree>
    <p:extLst>
      <p:ext uri="{BB962C8B-B14F-4D97-AF65-F5344CB8AC3E}">
        <p14:creationId xmlns:p14="http://schemas.microsoft.com/office/powerpoint/2010/main" val="21547761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E5FB6E-88FF-47D1-827C-9981973E7FE9}" type="slidenum">
              <a:rPr lang="en-US" smtClean="0"/>
              <a:t>11</a:t>
            </a:fld>
            <a:endParaRPr lang="en-US" dirty="0"/>
          </a:p>
        </p:txBody>
      </p:sp>
    </p:spTree>
    <p:extLst>
      <p:ext uri="{BB962C8B-B14F-4D97-AF65-F5344CB8AC3E}">
        <p14:creationId xmlns:p14="http://schemas.microsoft.com/office/powerpoint/2010/main" val="29597516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E5FB6E-88FF-47D1-827C-9981973E7FE9}" type="slidenum">
              <a:rPr lang="en-US" smtClean="0"/>
              <a:t>12</a:t>
            </a:fld>
            <a:endParaRPr lang="en-US" dirty="0"/>
          </a:p>
        </p:txBody>
      </p:sp>
    </p:spTree>
    <p:extLst>
      <p:ext uri="{BB962C8B-B14F-4D97-AF65-F5344CB8AC3E}">
        <p14:creationId xmlns:p14="http://schemas.microsoft.com/office/powerpoint/2010/main" val="33865997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All pictures from Google Images.</a:t>
            </a:r>
          </a:p>
        </p:txBody>
      </p:sp>
      <p:sp>
        <p:nvSpPr>
          <p:cNvPr id="358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1661CD-8E65-480C-B6BE-0AC3F62CBBAA}" type="slidenum">
              <a:rPr lang="en-US">
                <a:cs typeface="Arial" charset="0"/>
              </a:rPr>
              <a:pPr fontAlgn="base">
                <a:spcBef>
                  <a:spcPct val="0"/>
                </a:spcBef>
                <a:spcAft>
                  <a:spcPct val="0"/>
                </a:spcAft>
                <a:defRPr/>
              </a:pPr>
              <a:t>13</a:t>
            </a:fld>
            <a:endParaRPr lang="en-US">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E5FB6E-88FF-47D1-827C-9981973E7FE9}" type="slidenum">
              <a:rPr lang="en-US" smtClean="0"/>
              <a:t>14</a:t>
            </a:fld>
            <a:endParaRPr lang="en-US" dirty="0"/>
          </a:p>
        </p:txBody>
      </p:sp>
    </p:spTree>
    <p:extLst>
      <p:ext uri="{BB962C8B-B14F-4D97-AF65-F5344CB8AC3E}">
        <p14:creationId xmlns:p14="http://schemas.microsoft.com/office/powerpoint/2010/main" val="28219763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E5FB6E-88FF-47D1-827C-9981973E7FE9}" type="slidenum">
              <a:rPr lang="en-US" smtClean="0"/>
              <a:t>15</a:t>
            </a:fld>
            <a:endParaRPr lang="en-US" dirty="0"/>
          </a:p>
        </p:txBody>
      </p:sp>
    </p:spTree>
    <p:extLst>
      <p:ext uri="{BB962C8B-B14F-4D97-AF65-F5344CB8AC3E}">
        <p14:creationId xmlns:p14="http://schemas.microsoft.com/office/powerpoint/2010/main" val="41415719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E5FB6E-88FF-47D1-827C-9981973E7FE9}" type="slidenum">
              <a:rPr lang="en-US" smtClean="0"/>
              <a:t>16</a:t>
            </a:fld>
            <a:endParaRPr lang="en-US" dirty="0"/>
          </a:p>
        </p:txBody>
      </p:sp>
    </p:spTree>
    <p:extLst>
      <p:ext uri="{BB962C8B-B14F-4D97-AF65-F5344CB8AC3E}">
        <p14:creationId xmlns:p14="http://schemas.microsoft.com/office/powerpoint/2010/main" val="426126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a:t>
            </a:r>
            <a:r>
              <a:rPr lang="en-US" baseline="0" dirty="0" smtClean="0"/>
              <a:t> an understanding of how marijuana impacts the adolescent brain, let’s take a look at the trends we see among adolescents in our state</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7CE5FB6E-88FF-47D1-827C-9981973E7FE9}" type="slidenum">
              <a:rPr lang="en-US" smtClean="0"/>
              <a:t>17</a:t>
            </a:fld>
            <a:endParaRPr lang="en-US"/>
          </a:p>
        </p:txBody>
      </p:sp>
    </p:spTree>
    <p:extLst>
      <p:ext uri="{BB962C8B-B14F-4D97-AF65-F5344CB8AC3E}">
        <p14:creationId xmlns:p14="http://schemas.microsoft.com/office/powerpoint/2010/main" val="12971466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E5FB6E-88FF-47D1-827C-9981973E7FE9}" type="slidenum">
              <a:rPr lang="en-US" smtClean="0"/>
              <a:t>18</a:t>
            </a:fld>
            <a:endParaRPr lang="en-US" dirty="0"/>
          </a:p>
        </p:txBody>
      </p:sp>
    </p:spTree>
    <p:extLst>
      <p:ext uri="{BB962C8B-B14F-4D97-AF65-F5344CB8AC3E}">
        <p14:creationId xmlns:p14="http://schemas.microsoft.com/office/powerpoint/2010/main" val="11558065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E5FB6E-88FF-47D1-827C-9981973E7FE9}" type="slidenum">
              <a:rPr lang="en-US" smtClean="0"/>
              <a:t>19</a:t>
            </a:fld>
            <a:endParaRPr lang="en-US" dirty="0"/>
          </a:p>
        </p:txBody>
      </p:sp>
    </p:spTree>
    <p:extLst>
      <p:ext uri="{BB962C8B-B14F-4D97-AF65-F5344CB8AC3E}">
        <p14:creationId xmlns:p14="http://schemas.microsoft.com/office/powerpoint/2010/main" val="569293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E5FB6E-88FF-47D1-827C-9981973E7FE9}" type="slidenum">
              <a:rPr lang="en-US" smtClean="0"/>
              <a:t>2</a:t>
            </a:fld>
            <a:endParaRPr lang="en-US" dirty="0"/>
          </a:p>
        </p:txBody>
      </p:sp>
    </p:spTree>
    <p:extLst>
      <p:ext uri="{BB962C8B-B14F-4D97-AF65-F5344CB8AC3E}">
        <p14:creationId xmlns:p14="http://schemas.microsoft.com/office/powerpoint/2010/main" val="35083435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p:spPr>
      </p:sp>
      <p:sp>
        <p:nvSpPr>
          <p:cNvPr id="696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In addition, 55.6% </a:t>
            </a:r>
            <a:r>
              <a:rPr lang="en-US" dirty="0" smtClean="0"/>
              <a:t>of</a:t>
            </a:r>
            <a:r>
              <a:rPr lang="en-US" baseline="0" dirty="0" smtClean="0"/>
              <a:t> Washington</a:t>
            </a:r>
            <a:r>
              <a:rPr lang="en-US" dirty="0" smtClean="0"/>
              <a:t> </a:t>
            </a:r>
            <a:r>
              <a:rPr lang="en-US" dirty="0" smtClean="0"/>
              <a:t>youth feel that they would be seen as cool if they smoke marijuana at least once in their lifetime and 77.1 % of </a:t>
            </a:r>
            <a:r>
              <a:rPr lang="en-US" dirty="0" smtClean="0"/>
              <a:t>Washington </a:t>
            </a:r>
            <a:r>
              <a:rPr lang="en-US" dirty="0" smtClean="0"/>
              <a:t>youth think their parents would not feel that it would be wrong, for youth to smoke marijuana at least once in their lifetime. </a:t>
            </a: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614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E3BD27A-1465-4509-A9D9-080E2010D23F}" type="slidenum">
              <a:rPr lang="en-US">
                <a:cs typeface="Arial" charset="0"/>
              </a:rPr>
              <a:pPr fontAlgn="base">
                <a:spcBef>
                  <a:spcPct val="0"/>
                </a:spcBef>
                <a:spcAft>
                  <a:spcPct val="0"/>
                </a:spcAft>
                <a:defRPr/>
              </a:pPr>
              <a:t>20</a:t>
            </a:fld>
            <a:endParaRPr lang="en-US">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Here are some tips for talking with your teen about drugs:</a:t>
            </a:r>
          </a:p>
          <a:p>
            <a:r>
              <a:rPr lang="en-US" sz="1200" b="1" i="0" kern="1200" dirty="0" smtClean="0">
                <a:solidFill>
                  <a:schemeClr val="tx1"/>
                </a:solidFill>
                <a:effectLst/>
                <a:latin typeface="+mn-lt"/>
                <a:ea typeface="+mn-ea"/>
                <a:cs typeface="+mn-cs"/>
              </a:rPr>
              <a:t>Ask your teen's views.</a:t>
            </a:r>
            <a:r>
              <a:rPr lang="en-US" sz="1200" b="0" i="0" kern="1200" dirty="0" smtClean="0">
                <a:solidFill>
                  <a:schemeClr val="tx1"/>
                </a:solidFill>
                <a:effectLst/>
                <a:latin typeface="+mn-lt"/>
                <a:ea typeface="+mn-ea"/>
                <a:cs typeface="+mn-cs"/>
              </a:rPr>
              <a:t> Avoid long, boring lectures. Instead, listen to your teen's opinions and questions about drug use. Observe your teen's nonverbal responses to see how he or she feels about the topic. Encourage your teen to talk by making statements instead of asking questions. For example, saying, "I'm curious about your point of view" might work better than "What do you think?"</a:t>
            </a:r>
          </a:p>
          <a:p>
            <a:r>
              <a:rPr lang="en-US" sz="1200" b="1" i="0" kern="1200" dirty="0" smtClean="0">
                <a:solidFill>
                  <a:schemeClr val="tx1"/>
                </a:solidFill>
                <a:effectLst/>
                <a:latin typeface="+mn-lt"/>
                <a:ea typeface="+mn-ea"/>
                <a:cs typeface="+mn-cs"/>
              </a:rPr>
              <a:t>Discuss reasons not to abuse drugs.</a:t>
            </a:r>
            <a:r>
              <a:rPr lang="en-US" sz="1200" b="0" i="0" kern="1200" dirty="0" smtClean="0">
                <a:solidFill>
                  <a:schemeClr val="tx1"/>
                </a:solidFill>
                <a:effectLst/>
                <a:latin typeface="+mn-lt"/>
                <a:ea typeface="+mn-ea"/>
                <a:cs typeface="+mn-cs"/>
              </a:rPr>
              <a:t> Avoid scare tactics. Emphasize how drug use can affect things important to your teen — such as sports, driving, health and appearance. Explain that even a teen can develop a drug problem.</a:t>
            </a:r>
          </a:p>
          <a:p>
            <a:r>
              <a:rPr lang="en-US" sz="1200" b="1" i="0" kern="1200" dirty="0" smtClean="0">
                <a:solidFill>
                  <a:schemeClr val="tx1"/>
                </a:solidFill>
                <a:effectLst/>
                <a:latin typeface="+mn-lt"/>
                <a:ea typeface="+mn-ea"/>
                <a:cs typeface="+mn-cs"/>
              </a:rPr>
              <a:t>Consider media messages.</a:t>
            </a:r>
            <a:r>
              <a:rPr lang="en-US" sz="1200" b="0" i="0" kern="1200" dirty="0" smtClean="0">
                <a:solidFill>
                  <a:schemeClr val="tx1"/>
                </a:solidFill>
                <a:effectLst/>
                <a:latin typeface="+mn-lt"/>
                <a:ea typeface="+mn-ea"/>
                <a:cs typeface="+mn-cs"/>
              </a:rPr>
              <a:t> Some television programs, movies, websites or songs glamorize or trivialize drug use. Talk about what your teen has seen or heard.</a:t>
            </a:r>
          </a:p>
          <a:p>
            <a:r>
              <a:rPr lang="en-US" sz="1200" b="1" i="0" kern="1200" dirty="0" smtClean="0">
                <a:solidFill>
                  <a:schemeClr val="tx1"/>
                </a:solidFill>
                <a:effectLst/>
                <a:latin typeface="+mn-lt"/>
                <a:ea typeface="+mn-ea"/>
                <a:cs typeface="+mn-cs"/>
              </a:rPr>
              <a:t>Discuss ways to resist peer pressure.</a:t>
            </a:r>
            <a:r>
              <a:rPr lang="en-US" sz="1200" b="0" i="0" kern="1200" dirty="0" smtClean="0">
                <a:solidFill>
                  <a:schemeClr val="tx1"/>
                </a:solidFill>
                <a:effectLst/>
                <a:latin typeface="+mn-lt"/>
                <a:ea typeface="+mn-ea"/>
                <a:cs typeface="+mn-cs"/>
              </a:rPr>
              <a:t> Brainstorm with your teen about how to turn down offers of drugs.</a:t>
            </a:r>
          </a:p>
          <a:p>
            <a:r>
              <a:rPr lang="en-US" sz="1200" b="1" i="0" kern="1200" dirty="0" smtClean="0">
                <a:solidFill>
                  <a:schemeClr val="tx1"/>
                </a:solidFill>
                <a:effectLst/>
                <a:latin typeface="+mn-lt"/>
                <a:ea typeface="+mn-ea"/>
                <a:cs typeface="+mn-cs"/>
              </a:rPr>
              <a:t>Be ready to discuss your own drug use.</a:t>
            </a:r>
            <a:r>
              <a:rPr lang="en-US" sz="1200" b="0" i="0" kern="1200" dirty="0" smtClean="0">
                <a:solidFill>
                  <a:schemeClr val="tx1"/>
                </a:solidFill>
                <a:effectLst/>
                <a:latin typeface="+mn-lt"/>
                <a:ea typeface="+mn-ea"/>
                <a:cs typeface="+mn-cs"/>
              </a:rPr>
              <a:t> Think ahead about how you'll respond if your teen asks about your own drug use. If you chose not to use drugs, explain why. If you did use drugs, share what the experience taught you.</a:t>
            </a:r>
          </a:p>
          <a:p>
            <a:endParaRPr lang="en-US" dirty="0"/>
          </a:p>
        </p:txBody>
      </p:sp>
      <p:sp>
        <p:nvSpPr>
          <p:cNvPr id="4" name="Slide Number Placeholder 3"/>
          <p:cNvSpPr>
            <a:spLocks noGrp="1"/>
          </p:cNvSpPr>
          <p:nvPr>
            <p:ph type="sldNum" sz="quarter" idx="10"/>
          </p:nvPr>
        </p:nvSpPr>
        <p:spPr/>
        <p:txBody>
          <a:bodyPr/>
          <a:lstStyle/>
          <a:p>
            <a:fld id="{7CE5FB6E-88FF-47D1-827C-9981973E7FE9}" type="slidenum">
              <a:rPr lang="en-US" smtClean="0"/>
              <a:t>21</a:t>
            </a:fld>
            <a:endParaRPr lang="en-US" dirty="0"/>
          </a:p>
        </p:txBody>
      </p:sp>
    </p:spTree>
    <p:extLst>
      <p:ext uri="{BB962C8B-B14F-4D97-AF65-F5344CB8AC3E}">
        <p14:creationId xmlns:p14="http://schemas.microsoft.com/office/powerpoint/2010/main" val="24191644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E5FB6E-88FF-47D1-827C-9981973E7FE9}" type="slidenum">
              <a:rPr lang="en-US" smtClean="0"/>
              <a:t>22</a:t>
            </a:fld>
            <a:endParaRPr lang="en-US" dirty="0"/>
          </a:p>
        </p:txBody>
      </p:sp>
    </p:spTree>
    <p:extLst>
      <p:ext uri="{BB962C8B-B14F-4D97-AF65-F5344CB8AC3E}">
        <p14:creationId xmlns:p14="http://schemas.microsoft.com/office/powerpoint/2010/main" val="19221908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C3B7BC-B67C-4E44-8212-32B22E226EA4}"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1822178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thejointblog.com (picture source)</a:t>
            </a:r>
            <a:endParaRPr lang="en-US" dirty="0"/>
          </a:p>
        </p:txBody>
      </p:sp>
      <p:sp>
        <p:nvSpPr>
          <p:cNvPr id="4" name="Slide Number Placeholder 3"/>
          <p:cNvSpPr>
            <a:spLocks noGrp="1"/>
          </p:cNvSpPr>
          <p:nvPr>
            <p:ph type="sldNum" sz="quarter" idx="10"/>
          </p:nvPr>
        </p:nvSpPr>
        <p:spPr/>
        <p:txBody>
          <a:bodyPr/>
          <a:lstStyle/>
          <a:p>
            <a:fld id="{7CE5FB6E-88FF-47D1-827C-9981973E7FE9}"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2927395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THC binds to these</a:t>
            </a:r>
            <a:r>
              <a:rPr lang="en-US" baseline="0" dirty="0" smtClean="0"/>
              <a:t> </a:t>
            </a:r>
            <a:r>
              <a:rPr lang="en-US" dirty="0" smtClean="0"/>
              <a:t>areas in the brain with a large amount of cannabinoid receptors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Addictive drugs provide a shortcut to the brain’s reward system by flooding the nucleus </a:t>
            </a:r>
            <a:r>
              <a:rPr lang="en-US" sz="1200" b="0" i="0" kern="1200" dirty="0" err="1" smtClean="0">
                <a:solidFill>
                  <a:schemeClr val="tx1"/>
                </a:solidFill>
                <a:effectLst/>
                <a:latin typeface="+mn-lt"/>
                <a:ea typeface="+mn-ea"/>
                <a:cs typeface="+mn-cs"/>
              </a:rPr>
              <a:t>accumbens</a:t>
            </a:r>
            <a:r>
              <a:rPr lang="en-US" sz="1200" b="0" i="0" kern="1200" dirty="0" smtClean="0">
                <a:solidFill>
                  <a:schemeClr val="tx1"/>
                </a:solidFill>
                <a:effectLst/>
                <a:latin typeface="+mn-lt"/>
                <a:ea typeface="+mn-ea"/>
                <a:cs typeface="+mn-cs"/>
              </a:rPr>
              <a:t> with dopamine. The hippocampus lays down memories of this rapid sense of satisfaction, and the amygdala creates a conditioned response to certain stimuli. (Euphoric Recall)</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SOURCE: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http://headsup.scholastic.com/articles/endocannabinoid (picture source)</a:t>
            </a:r>
          </a:p>
          <a:p>
            <a:pPr marL="0" indent="0">
              <a:buNone/>
            </a:pPr>
            <a:r>
              <a:rPr lang="en-US" dirty="0" smtClean="0"/>
              <a:t>	</a:t>
            </a:r>
            <a:endParaRPr lang="en-US" dirty="0"/>
          </a:p>
        </p:txBody>
      </p:sp>
      <p:sp>
        <p:nvSpPr>
          <p:cNvPr id="4" name="Slide Number Placeholder 3"/>
          <p:cNvSpPr>
            <a:spLocks noGrp="1"/>
          </p:cNvSpPr>
          <p:nvPr>
            <p:ph type="sldNum" sz="quarter" idx="10"/>
          </p:nvPr>
        </p:nvSpPr>
        <p:spPr/>
        <p:txBody>
          <a:bodyPr/>
          <a:lstStyle/>
          <a:p>
            <a:fld id="{7CE5FB6E-88FF-47D1-827C-9981973E7FE9}" type="slidenum">
              <a:rPr lang="en-US" smtClean="0"/>
              <a:t>4</a:t>
            </a:fld>
            <a:endParaRPr lang="en-US"/>
          </a:p>
        </p:txBody>
      </p:sp>
    </p:spTree>
    <p:extLst>
      <p:ext uri="{BB962C8B-B14F-4D97-AF65-F5344CB8AC3E}">
        <p14:creationId xmlns:p14="http://schemas.microsoft.com/office/powerpoint/2010/main" val="19040599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causes adverse effects on the mind and body as it interferes with the natural cannabinoids as shown on the next </a:t>
            </a:r>
            <a:r>
              <a:rPr lang="en-US" dirty="0" smtClean="0"/>
              <a:t>slide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Focus</a:t>
            </a:r>
            <a:r>
              <a:rPr lang="en-US" baseline="0" dirty="0" smtClean="0"/>
              <a:t> on Nucleus </a:t>
            </a:r>
            <a:r>
              <a:rPr lang="en-US" baseline="0" dirty="0" err="1" smtClean="0"/>
              <a:t>accumbens</a:t>
            </a:r>
            <a:r>
              <a:rPr lang="en-US" baseline="0" dirty="0" smtClean="0"/>
              <a:t>:  dopamine release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Addictive drugs provide a shortcut to the brain’s reward system by flooding the nucleus </a:t>
            </a:r>
            <a:r>
              <a:rPr lang="en-US" sz="1200" b="0" i="0" kern="1200" dirty="0" err="1" smtClean="0">
                <a:solidFill>
                  <a:schemeClr val="tx1"/>
                </a:solidFill>
                <a:effectLst/>
                <a:latin typeface="+mn-lt"/>
                <a:ea typeface="+mn-ea"/>
                <a:cs typeface="+mn-cs"/>
              </a:rPr>
              <a:t>accumbens</a:t>
            </a:r>
            <a:r>
              <a:rPr lang="en-US" sz="1200" b="0" i="0" kern="1200" dirty="0" smtClean="0">
                <a:solidFill>
                  <a:schemeClr val="tx1"/>
                </a:solidFill>
                <a:effectLst/>
                <a:latin typeface="+mn-lt"/>
                <a:ea typeface="+mn-ea"/>
                <a:cs typeface="+mn-cs"/>
              </a:rPr>
              <a:t> with dopamine. The hippocampus lays down memories of this rapid sense of satisfaction, and the amygdala creates a conditioned response to certain stimuli. (Euphoric Recall)</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err="1" smtClean="0">
                <a:solidFill>
                  <a:schemeClr val="tx1"/>
                </a:solidFill>
                <a:effectLst/>
                <a:latin typeface="+mn-lt"/>
                <a:ea typeface="+mn-ea"/>
                <a:cs typeface="+mn-cs"/>
              </a:rPr>
              <a:t>Anandamide</a:t>
            </a:r>
            <a:r>
              <a:rPr lang="en-US" sz="1200" b="0" i="0" kern="1200" dirty="0" smtClean="0">
                <a:solidFill>
                  <a:schemeClr val="tx1"/>
                </a:solidFill>
                <a:effectLst/>
                <a:latin typeface="+mn-lt"/>
                <a:ea typeface="+mn-ea"/>
                <a:cs typeface="+mn-cs"/>
              </a:rPr>
              <a:t> ( -</a:t>
            </a:r>
            <a:r>
              <a:rPr lang="en-US" sz="1200" b="0" i="0" kern="1200" dirty="0" err="1" smtClean="0">
                <a:solidFill>
                  <a:schemeClr val="tx1"/>
                </a:solidFill>
                <a:effectLst/>
                <a:latin typeface="+mn-lt"/>
                <a:ea typeface="+mn-ea"/>
                <a:cs typeface="+mn-cs"/>
              </a:rPr>
              <a:t>arachidonoylethanolamine</a:t>
            </a:r>
            <a:r>
              <a:rPr lang="en-US" sz="1200" b="0" i="0" kern="1200" dirty="0" smtClean="0">
                <a:solidFill>
                  <a:schemeClr val="tx1"/>
                </a:solidFill>
                <a:effectLst/>
                <a:latin typeface="+mn-lt"/>
                <a:ea typeface="+mn-ea"/>
                <a:cs typeface="+mn-cs"/>
              </a:rPr>
              <a:t>) is a brain chemical that activates the same cell membrane receptors that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are targeted by tetrahydrocannabinol, the active ingredient in marijuana and hashish. The pharmacological effects of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err="1" smtClean="0">
                <a:solidFill>
                  <a:schemeClr val="tx1"/>
                </a:solidFill>
                <a:effectLst/>
                <a:latin typeface="+mn-lt"/>
                <a:ea typeface="+mn-ea"/>
                <a:cs typeface="+mn-cs"/>
              </a:rPr>
              <a:t>anandamide</a:t>
            </a:r>
            <a:r>
              <a:rPr lang="en-US" sz="1200" b="0" i="0" kern="1200" dirty="0" smtClean="0">
                <a:solidFill>
                  <a:schemeClr val="tx1"/>
                </a:solidFill>
                <a:effectLst/>
                <a:latin typeface="+mn-lt"/>
                <a:ea typeface="+mn-ea"/>
                <a:cs typeface="+mn-cs"/>
              </a:rPr>
              <a:t> suggest that it may play important roles in the regulation of mood, memory, appetite, and pain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perception. It may act as the chief component of a novel system involved in the control of cognition and emotion.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Physiological experiments show, in fact, that </a:t>
            </a:r>
            <a:r>
              <a:rPr lang="en-US" sz="1200" b="0" i="0" kern="1200" dirty="0" err="1" smtClean="0">
                <a:solidFill>
                  <a:schemeClr val="tx1"/>
                </a:solidFill>
                <a:effectLst/>
                <a:latin typeface="+mn-lt"/>
                <a:ea typeface="+mn-ea"/>
                <a:cs typeface="+mn-cs"/>
              </a:rPr>
              <a:t>anandamide</a:t>
            </a:r>
            <a:r>
              <a:rPr lang="en-US" sz="1200" b="0" i="0" kern="1200" dirty="0" smtClean="0">
                <a:solidFill>
                  <a:schemeClr val="tx1"/>
                </a:solidFill>
                <a:effectLst/>
                <a:latin typeface="+mn-lt"/>
                <a:ea typeface="+mn-ea"/>
                <a:cs typeface="+mn-cs"/>
              </a:rPr>
              <a:t> may be </a:t>
            </a:r>
            <a:r>
              <a:rPr lang="en-US" sz="1200" b="0" i="0" kern="1200" dirty="0" err="1" smtClean="0">
                <a:solidFill>
                  <a:schemeClr val="tx1"/>
                </a:solidFill>
                <a:effectLst/>
                <a:latin typeface="+mn-lt"/>
                <a:ea typeface="+mn-ea"/>
                <a:cs typeface="+mn-cs"/>
              </a:rPr>
              <a:t>asimportant</a:t>
            </a:r>
            <a:r>
              <a:rPr lang="en-US" sz="1200" b="0" i="0" kern="1200" dirty="0" smtClean="0">
                <a:solidFill>
                  <a:schemeClr val="tx1"/>
                </a:solidFill>
                <a:effectLst/>
                <a:latin typeface="+mn-lt"/>
                <a:ea typeface="+mn-ea"/>
                <a:cs typeface="+mn-cs"/>
              </a:rPr>
              <a:t> in regulating our brain functions in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health and disease as other better-understood neurotransmitters, such as dopamine and serotonin. The research</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objective is to understand the physiological roles of </a:t>
            </a:r>
            <a:r>
              <a:rPr lang="en-US" sz="1200" b="0" i="0" kern="1200" dirty="0" err="1" smtClean="0">
                <a:solidFill>
                  <a:schemeClr val="tx1"/>
                </a:solidFill>
                <a:effectLst/>
                <a:latin typeface="+mn-lt"/>
                <a:ea typeface="+mn-ea"/>
                <a:cs typeface="+mn-cs"/>
              </a:rPr>
              <a:t>anandamide</a:t>
            </a:r>
            <a:r>
              <a:rPr lang="en-US" sz="1200" b="0" i="0" kern="1200" dirty="0" smtClean="0">
                <a:solidFill>
                  <a:schemeClr val="tx1"/>
                </a:solidFill>
                <a:effectLst/>
                <a:latin typeface="+mn-lt"/>
                <a:ea typeface="+mn-ea"/>
                <a:cs typeface="+mn-cs"/>
              </a:rPr>
              <a:t> and the biochemical mechanisms of its synthesis and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inactivation.</a:t>
            </a:r>
          </a:p>
          <a:p>
            <a:endParaRPr lang="en-US" dirty="0"/>
          </a:p>
        </p:txBody>
      </p:sp>
      <p:sp>
        <p:nvSpPr>
          <p:cNvPr id="4" name="Slide Number Placeholder 3"/>
          <p:cNvSpPr>
            <a:spLocks noGrp="1"/>
          </p:cNvSpPr>
          <p:nvPr>
            <p:ph type="sldNum" sz="quarter" idx="10"/>
          </p:nvPr>
        </p:nvSpPr>
        <p:spPr/>
        <p:txBody>
          <a:bodyPr/>
          <a:lstStyle/>
          <a:p>
            <a:fld id="{7CE5FB6E-88FF-47D1-827C-9981973E7FE9}" type="slidenum">
              <a:rPr lang="en-US" smtClean="0"/>
              <a:t>5</a:t>
            </a:fld>
            <a:endParaRPr lang="en-US"/>
          </a:p>
        </p:txBody>
      </p:sp>
    </p:spTree>
    <p:extLst>
      <p:ext uri="{BB962C8B-B14F-4D97-AF65-F5344CB8AC3E}">
        <p14:creationId xmlns:p14="http://schemas.microsoft.com/office/powerpoint/2010/main" val="37767211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personality expression, decision making, and moderating social behavior</a:t>
            </a:r>
            <a:endParaRPr lang="en-US" dirty="0"/>
          </a:p>
        </p:txBody>
      </p:sp>
      <p:sp>
        <p:nvSpPr>
          <p:cNvPr id="4" name="Slide Number Placeholder 3"/>
          <p:cNvSpPr>
            <a:spLocks noGrp="1"/>
          </p:cNvSpPr>
          <p:nvPr>
            <p:ph type="sldNum" sz="quarter" idx="10"/>
          </p:nvPr>
        </p:nvSpPr>
        <p:spPr/>
        <p:txBody>
          <a:bodyPr/>
          <a:lstStyle/>
          <a:p>
            <a:fld id="{7CE5FB6E-88FF-47D1-827C-9981973E7FE9}" type="slidenum">
              <a:rPr lang="en-US" smtClean="0"/>
              <a:t>6</a:t>
            </a:fld>
            <a:endParaRPr lang="en-US"/>
          </a:p>
        </p:txBody>
      </p:sp>
    </p:spTree>
    <p:extLst>
      <p:ext uri="{BB962C8B-B14F-4D97-AF65-F5344CB8AC3E}">
        <p14:creationId xmlns:p14="http://schemas.microsoft.com/office/powerpoint/2010/main" val="6337176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smtClean="0">
                <a:solidFill>
                  <a:schemeClr val="tx1"/>
                </a:solidFill>
                <a:effectLst/>
                <a:latin typeface="+mn-lt"/>
                <a:ea typeface="+mn-ea"/>
                <a:cs typeface="+mn-cs"/>
              </a:rPr>
              <a:t>The teenage brain is not just an adult brain with fewer miles on it. </a:t>
            </a:r>
            <a:endParaRPr lang="en-US" dirty="0"/>
          </a:p>
        </p:txBody>
      </p:sp>
      <p:sp>
        <p:nvSpPr>
          <p:cNvPr id="4" name="Slide Number Placeholder 3"/>
          <p:cNvSpPr>
            <a:spLocks noGrp="1"/>
          </p:cNvSpPr>
          <p:nvPr>
            <p:ph type="sldNum" sz="quarter" idx="10"/>
          </p:nvPr>
        </p:nvSpPr>
        <p:spPr/>
        <p:txBody>
          <a:bodyPr/>
          <a:lstStyle/>
          <a:p>
            <a:fld id="{7CE5FB6E-88FF-47D1-827C-9981973E7FE9}" type="slidenum">
              <a:rPr lang="en-US" smtClean="0"/>
              <a:t>7</a:t>
            </a:fld>
            <a:endParaRPr lang="en-US"/>
          </a:p>
        </p:txBody>
      </p:sp>
    </p:spTree>
    <p:extLst>
      <p:ext uri="{BB962C8B-B14F-4D97-AF65-F5344CB8AC3E}">
        <p14:creationId xmlns:p14="http://schemas.microsoft.com/office/powerpoint/2010/main" val="30059588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E5FB6E-88FF-47D1-827C-9981973E7FE9}" type="slidenum">
              <a:rPr lang="en-US" smtClean="0"/>
              <a:t>8</a:t>
            </a:fld>
            <a:endParaRPr lang="en-US" dirty="0"/>
          </a:p>
        </p:txBody>
      </p:sp>
    </p:spTree>
    <p:extLst>
      <p:ext uri="{BB962C8B-B14F-4D97-AF65-F5344CB8AC3E}">
        <p14:creationId xmlns:p14="http://schemas.microsoft.com/office/powerpoint/2010/main" val="15256732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CINV---can be effective</a:t>
            </a:r>
          </a:p>
          <a:p>
            <a:r>
              <a:rPr lang="en-US" dirty="0" smtClean="0"/>
              <a:t>HIV/AIDS—can</a:t>
            </a:r>
            <a:r>
              <a:rPr lang="en-US" baseline="0" dirty="0" smtClean="0"/>
              <a:t> be effective</a:t>
            </a:r>
          </a:p>
          <a:p>
            <a:r>
              <a:rPr lang="en-US" baseline="0" dirty="0" smtClean="0"/>
              <a:t>Pain---Somewhat possibly effective, if pain associated with neuropathy, fibromyalgia and rheumatoid arthritis</a:t>
            </a:r>
          </a:p>
          <a:p>
            <a:r>
              <a:rPr lang="en-US" baseline="0" dirty="0" smtClean="0"/>
              <a:t>Multiply Sclerosis—objective post-treatment assessments do not reveal significant change.  </a:t>
            </a:r>
          </a:p>
          <a:p>
            <a:r>
              <a:rPr lang="en-US" baseline="0" dirty="0" smtClean="0"/>
              <a:t>Seizures—CBD on preps have been found to reduce severity and frequency of seizure </a:t>
            </a:r>
            <a:r>
              <a:rPr lang="en-US" baseline="0" dirty="0" err="1" smtClean="0"/>
              <a:t>activitiy</a:t>
            </a:r>
            <a:endParaRPr lang="en-US" baseline="0" dirty="0" smtClean="0"/>
          </a:p>
        </p:txBody>
      </p:sp>
      <p:sp>
        <p:nvSpPr>
          <p:cNvPr id="4" name="Slide Number Placeholder 3"/>
          <p:cNvSpPr>
            <a:spLocks noGrp="1"/>
          </p:cNvSpPr>
          <p:nvPr>
            <p:ph type="sldNum" sz="quarter" idx="10"/>
          </p:nvPr>
        </p:nvSpPr>
        <p:spPr/>
        <p:txBody>
          <a:bodyPr/>
          <a:lstStyle/>
          <a:p>
            <a:fld id="{7CE5FB6E-88FF-47D1-827C-9981973E7FE9}" type="slidenum">
              <a:rPr lang="en-US" smtClean="0"/>
              <a:t>9</a:t>
            </a:fld>
            <a:endParaRPr lang="en-US" dirty="0"/>
          </a:p>
        </p:txBody>
      </p:sp>
    </p:spTree>
    <p:extLst>
      <p:ext uri="{BB962C8B-B14F-4D97-AF65-F5344CB8AC3E}">
        <p14:creationId xmlns:p14="http://schemas.microsoft.com/office/powerpoint/2010/main" val="1901570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1752600" y="3733800"/>
            <a:ext cx="7086600"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2209800" y="2130425"/>
            <a:ext cx="6248400" cy="1470025"/>
          </a:xfrm>
        </p:spPr>
        <p:txBody>
          <a:bodyPr>
            <a:normAutofit/>
          </a:bodyPr>
          <a:lstStyle>
            <a:lvl1pPr algn="ctr" defTabSz="457200" rtl="0" eaLnBrk="1" latinLnBrk="0" hangingPunct="1">
              <a:spcBef>
                <a:spcPct val="0"/>
              </a:spcBef>
              <a:buNone/>
              <a:defRPr lang="en-US" sz="3600" b="1" kern="1200" dirty="0">
                <a:solidFill>
                  <a:srgbClr val="333366"/>
                </a:solidFill>
                <a:latin typeface="+mj-lt"/>
                <a:ea typeface="Calibri" pitchFamily="34" charset="0"/>
                <a:cs typeface="Calibri"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3886200"/>
            <a:ext cx="6172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Slide Number Placeholder 5"/>
          <p:cNvSpPr>
            <a:spLocks noGrp="1"/>
          </p:cNvSpPr>
          <p:nvPr>
            <p:ph type="sldNum" sz="quarter" idx="10"/>
          </p:nvPr>
        </p:nvSpPr>
        <p:spPr>
          <a:xfrm>
            <a:off x="8648700" y="76200"/>
            <a:ext cx="381000" cy="365125"/>
          </a:xfrm>
        </p:spPr>
        <p:txBody>
          <a:bodyPr/>
          <a:lstStyle>
            <a:lvl1pPr eaLnBrk="0" hangingPunct="0">
              <a:defRPr>
                <a:solidFill>
                  <a:schemeClr val="tx1">
                    <a:lumMod val="50000"/>
                    <a:lumOff val="50000"/>
                  </a:schemeClr>
                </a:solidFill>
              </a:defRPr>
            </a:lvl1pPr>
          </a:lstStyle>
          <a:p>
            <a:pPr>
              <a:defRPr/>
            </a:pPr>
            <a:fld id="{181C518C-266E-49C6-BE40-E3A674393190}" type="slidenum">
              <a:rPr lang="en-US">
                <a:solidFill>
                  <a:prstClr val="black">
                    <a:lumMod val="50000"/>
                    <a:lumOff val="50000"/>
                  </a:prstClr>
                </a:solidFill>
              </a:rPr>
              <a:pPr>
                <a:defRPr/>
              </a:pPr>
              <a:t>‹#›</a:t>
            </a:fld>
            <a:endParaRPr lang="en-US" dirty="0">
              <a:solidFill>
                <a:prstClr val="black">
                  <a:lumMod val="50000"/>
                  <a:lumOff val="50000"/>
                </a:prstClr>
              </a:solidFill>
            </a:endParaRPr>
          </a:p>
        </p:txBody>
      </p:sp>
    </p:spTree>
    <p:extLst>
      <p:ext uri="{BB962C8B-B14F-4D97-AF65-F5344CB8AC3E}">
        <p14:creationId xmlns:p14="http://schemas.microsoft.com/office/powerpoint/2010/main" val="256467573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333366"/>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solidFill>
                  <a:srgbClr val="333366"/>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6"/>
          <p:cNvSpPr>
            <a:spLocks noGrp="1"/>
          </p:cNvSpPr>
          <p:nvPr>
            <p:ph type="sldNum" sz="quarter" idx="10"/>
          </p:nvPr>
        </p:nvSpPr>
        <p:spPr/>
        <p:txBody>
          <a:bodyPr/>
          <a:lstStyle>
            <a:lvl1pPr eaLnBrk="0" hangingPunct="0">
              <a:defRPr/>
            </a:lvl1pPr>
          </a:lstStyle>
          <a:p>
            <a:pPr>
              <a:defRPr/>
            </a:pPr>
            <a:fld id="{75317554-55BB-40B3-A969-7A6908F3CA9A}" type="slidenum">
              <a:rPr lang="en-US"/>
              <a:pPr>
                <a:defRPr/>
              </a:pPr>
              <a:t>‹#›</a:t>
            </a:fld>
            <a:endParaRPr lang="en-US" dirty="0"/>
          </a:p>
        </p:txBody>
      </p:sp>
    </p:spTree>
    <p:extLst>
      <p:ext uri="{BB962C8B-B14F-4D97-AF65-F5344CB8AC3E}">
        <p14:creationId xmlns:p14="http://schemas.microsoft.com/office/powerpoint/2010/main" val="4236292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4">
                    <a:lumMod val="50000"/>
                  </a:schemeClr>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p:txBody>
          <a:bodyPr/>
          <a:lstStyle>
            <a:lvl1pPr eaLnBrk="0" hangingPunct="0">
              <a:defRPr/>
            </a:lvl1pPr>
          </a:lstStyle>
          <a:p>
            <a:pPr>
              <a:defRPr/>
            </a:pPr>
            <a:fld id="{9695F0A3-CC23-4074-939D-A938A10DB5C0}" type="slidenum">
              <a:rPr lang="en-US"/>
              <a:pPr>
                <a:defRPr/>
              </a:pPr>
              <a:t>‹#›</a:t>
            </a:fld>
            <a:endParaRPr lang="en-US" dirty="0"/>
          </a:p>
        </p:txBody>
      </p:sp>
    </p:spTree>
    <p:extLst>
      <p:ext uri="{BB962C8B-B14F-4D97-AF65-F5344CB8AC3E}">
        <p14:creationId xmlns:p14="http://schemas.microsoft.com/office/powerpoint/2010/main" val="4042577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solidFill>
                  <a:schemeClr val="accent4">
                    <a:lumMod val="50000"/>
                  </a:schemeClr>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p:txBody>
          <a:bodyPr/>
          <a:lstStyle>
            <a:lvl1pPr eaLnBrk="0" hangingPunct="0">
              <a:defRPr/>
            </a:lvl1pPr>
          </a:lstStyle>
          <a:p>
            <a:pPr>
              <a:defRPr/>
            </a:pPr>
            <a:fld id="{39CEC6E0-E75F-4C9A-9A30-E6EA9CE823D4}" type="slidenum">
              <a:rPr lang="en-US"/>
              <a:pPr>
                <a:defRPr/>
              </a:pPr>
              <a:t>‹#›</a:t>
            </a:fld>
            <a:endParaRPr lang="en-US" dirty="0"/>
          </a:p>
        </p:txBody>
      </p:sp>
    </p:spTree>
    <p:extLst>
      <p:ext uri="{BB962C8B-B14F-4D97-AF65-F5344CB8AC3E}">
        <p14:creationId xmlns:p14="http://schemas.microsoft.com/office/powerpoint/2010/main" val="1500666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447800" y="274638"/>
            <a:ext cx="7239000" cy="792162"/>
          </a:xfrm>
        </p:spPr>
        <p:txBody>
          <a:bodyPr>
            <a:normAutofit/>
          </a:bodyPr>
          <a:lstStyle>
            <a:lvl1pPr algn="l">
              <a:defRPr sz="2400">
                <a:solidFill>
                  <a:schemeClr val="accent4">
                    <a:lumMod val="50000"/>
                  </a:schemeClr>
                </a:solidFill>
              </a:defRPr>
            </a:lvl1pPr>
          </a:lstStyle>
          <a:p>
            <a:r>
              <a:rPr lang="en-US" smtClean="0"/>
              <a:t>Click to edit Master title style</a:t>
            </a:r>
            <a:endParaRPr lang="en-US" dirty="0"/>
          </a:p>
        </p:txBody>
      </p:sp>
      <p:sp>
        <p:nvSpPr>
          <p:cNvPr id="3" name="Chart Placeholder 2"/>
          <p:cNvSpPr>
            <a:spLocks noGrp="1"/>
          </p:cNvSpPr>
          <p:nvPr>
            <p:ph type="chart" idx="1"/>
          </p:nvPr>
        </p:nvSpPr>
        <p:spPr>
          <a:xfrm>
            <a:off x="1447800" y="1219200"/>
            <a:ext cx="7239000" cy="4906963"/>
          </a:xfrm>
        </p:spPr>
        <p:txBody>
          <a:bodyPr/>
          <a:lstStyle>
            <a:lvl1pPr>
              <a:defRPr sz="1100">
                <a:latin typeface="Arial" pitchFamily="34" charset="0"/>
                <a:cs typeface="Arial" pitchFamily="34" charset="0"/>
              </a:defRPr>
            </a:lvl1pPr>
          </a:lstStyle>
          <a:p>
            <a:pPr lvl="0"/>
            <a:r>
              <a:rPr lang="en-US" noProof="0" dirty="0" smtClean="0"/>
              <a:t>Click icon to add chart</a:t>
            </a:r>
          </a:p>
        </p:txBody>
      </p:sp>
      <p:sp>
        <p:nvSpPr>
          <p:cNvPr id="6" name="Slide Number Placeholder 5"/>
          <p:cNvSpPr>
            <a:spLocks noGrp="1"/>
          </p:cNvSpPr>
          <p:nvPr>
            <p:ph type="sldNum" sz="quarter" idx="12"/>
          </p:nvPr>
        </p:nvSpPr>
        <p:spPr/>
        <p:txBody>
          <a:bodyPr/>
          <a:lstStyle>
            <a:lvl1pPr>
              <a:defRPr/>
            </a:lvl1pPr>
          </a:lstStyle>
          <a:p>
            <a:pPr>
              <a:defRPr/>
            </a:pPr>
            <a:fld id="{B473C82E-5E1E-4593-A015-7BF306E1AE7D}" type="slidenum">
              <a:rPr lang="en-US"/>
              <a:pPr>
                <a:defRPr/>
              </a:pPr>
              <a:t>‹#›</a:t>
            </a:fld>
            <a:endParaRPr lang="en-US" dirty="0"/>
          </a:p>
        </p:txBody>
      </p:sp>
    </p:spTree>
    <p:extLst>
      <p:ext uri="{BB962C8B-B14F-4D97-AF65-F5344CB8AC3E}">
        <p14:creationId xmlns:p14="http://schemas.microsoft.com/office/powerpoint/2010/main" val="180533634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1752600" y="3733800"/>
            <a:ext cx="7086600"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2209800" y="2130425"/>
            <a:ext cx="6248400" cy="1470025"/>
          </a:xfrm>
        </p:spPr>
        <p:txBody>
          <a:bodyPr>
            <a:normAutofit/>
          </a:bodyPr>
          <a:lstStyle>
            <a:lvl1pPr algn="ctr" defTabSz="457200" rtl="0" eaLnBrk="1" latinLnBrk="0" hangingPunct="1">
              <a:spcBef>
                <a:spcPct val="0"/>
              </a:spcBef>
              <a:buNone/>
              <a:defRPr lang="en-US" sz="3600" b="1" kern="1200" dirty="0">
                <a:solidFill>
                  <a:srgbClr val="333366"/>
                </a:solidFill>
                <a:latin typeface="+mj-lt"/>
                <a:ea typeface="Calibri" pitchFamily="34" charset="0"/>
                <a:cs typeface="Calibri"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3886200"/>
            <a:ext cx="6172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Slide Number Placeholder 5"/>
          <p:cNvSpPr>
            <a:spLocks noGrp="1"/>
          </p:cNvSpPr>
          <p:nvPr>
            <p:ph type="sldNum" sz="quarter" idx="10"/>
          </p:nvPr>
        </p:nvSpPr>
        <p:spPr>
          <a:xfrm>
            <a:off x="8648700" y="76200"/>
            <a:ext cx="381000" cy="365125"/>
          </a:xfrm>
        </p:spPr>
        <p:txBody>
          <a:bodyPr/>
          <a:lstStyle>
            <a:lvl1pPr eaLnBrk="0" hangingPunct="0">
              <a:defRPr>
                <a:solidFill>
                  <a:schemeClr val="tx1">
                    <a:lumMod val="50000"/>
                    <a:lumOff val="50000"/>
                  </a:schemeClr>
                </a:solidFill>
              </a:defRPr>
            </a:lvl1pPr>
          </a:lstStyle>
          <a:p>
            <a:pPr>
              <a:defRPr/>
            </a:pPr>
            <a:fld id="{181C518C-266E-49C6-BE40-E3A674393190}" type="slidenum">
              <a:rPr lang="en-US">
                <a:solidFill>
                  <a:prstClr val="black">
                    <a:lumMod val="50000"/>
                    <a:lumOff val="50000"/>
                  </a:prstClr>
                </a:solidFill>
              </a:rPr>
              <a:pPr>
                <a:defRPr/>
              </a:pPr>
              <a:t>‹#›</a:t>
            </a:fld>
            <a:endParaRPr lang="en-US" dirty="0">
              <a:solidFill>
                <a:prstClr val="black">
                  <a:lumMod val="50000"/>
                  <a:lumOff val="50000"/>
                </a:prstClr>
              </a:solidFill>
            </a:endParaRPr>
          </a:p>
        </p:txBody>
      </p:sp>
    </p:spTree>
    <p:extLst>
      <p:ext uri="{BB962C8B-B14F-4D97-AF65-F5344CB8AC3E}">
        <p14:creationId xmlns:p14="http://schemas.microsoft.com/office/powerpoint/2010/main" val="7326425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p:nvCxnSpPr>
        <p:spPr>
          <a:xfrm>
            <a:off x="1676400" y="1447800"/>
            <a:ext cx="7086600"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676400" y="152400"/>
            <a:ext cx="7010400" cy="1143000"/>
          </a:xfrm>
        </p:spPr>
        <p:txBody>
          <a:bodyPr>
            <a:normAutofit/>
          </a:bodyPr>
          <a:lstStyle>
            <a:lvl1pPr algn="l" defTabSz="457200" rtl="0" eaLnBrk="1" latinLnBrk="0" hangingPunct="1">
              <a:spcBef>
                <a:spcPct val="0"/>
              </a:spcBef>
              <a:buNone/>
              <a:defRPr lang="en-US" sz="4000" b="1" kern="1200" dirty="0">
                <a:solidFill>
                  <a:schemeClr val="accent4">
                    <a:lumMod val="50000"/>
                  </a:schemeClr>
                </a:solidFill>
                <a:latin typeface="+mj-lt"/>
                <a:ea typeface="Calibri" pitchFamily="34" charset="0"/>
                <a:cs typeface="Calibri"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676400" y="1600200"/>
            <a:ext cx="7010400" cy="4525963"/>
          </a:xfrm>
        </p:spPr>
        <p:txBody>
          <a:bodyPr/>
          <a:lstStyle>
            <a:lvl1pPr>
              <a:defRPr sz="2800"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p:txBody>
          <a:bodyPr/>
          <a:lstStyle>
            <a:lvl1pPr algn="r">
              <a:defRPr sz="1200">
                <a:solidFill>
                  <a:prstClr val="black">
                    <a:tint val="75000"/>
                  </a:prstClr>
                </a:solidFill>
              </a:defRPr>
            </a:lvl1pPr>
          </a:lstStyle>
          <a:p>
            <a:pPr>
              <a:defRPr/>
            </a:pPr>
            <a:fld id="{1A3B920F-1CA1-4196-A711-9A38FC7C62A3}" type="slidenum">
              <a:rPr lang="en-US"/>
              <a:pPr>
                <a:defRPr/>
              </a:pPr>
              <a:t>‹#›</a:t>
            </a:fld>
            <a:endParaRPr lang="en-US" dirty="0"/>
          </a:p>
        </p:txBody>
      </p:sp>
    </p:spTree>
    <p:extLst>
      <p:ext uri="{BB962C8B-B14F-4D97-AF65-F5344CB8AC3E}">
        <p14:creationId xmlns:p14="http://schemas.microsoft.com/office/powerpoint/2010/main" val="70194937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199" y="4406900"/>
            <a:ext cx="6894513" cy="1362075"/>
          </a:xfrm>
        </p:spPr>
        <p:txBody>
          <a:bodyPr anchor="t">
            <a:normAutofit/>
          </a:bodyPr>
          <a:lstStyle>
            <a:lvl1pPr algn="ctr" defTabSz="457200" rtl="0" eaLnBrk="1" latinLnBrk="0" hangingPunct="1">
              <a:spcBef>
                <a:spcPct val="0"/>
              </a:spcBef>
              <a:buNone/>
              <a:defRPr lang="en-US" sz="3600" b="1" kern="1200" dirty="0">
                <a:solidFill>
                  <a:srgbClr val="333366"/>
                </a:solidFill>
                <a:latin typeface="+mj-lt"/>
                <a:ea typeface="Calibri" pitchFamily="34" charset="0"/>
                <a:cs typeface="Calibri"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1600199" y="2906713"/>
            <a:ext cx="6894513" cy="15128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eaLnBrk="0" hangingPunct="0">
              <a:defRPr/>
            </a:lvl1pPr>
          </a:lstStyle>
          <a:p>
            <a:pPr>
              <a:defRPr/>
            </a:pPr>
            <a:fld id="{460A6D5A-A17B-4BCA-BE3B-5B2D150AD6A8}" type="slidenum">
              <a:rPr lang="en-US"/>
              <a:pPr>
                <a:defRPr/>
              </a:pPr>
              <a:t>‹#›</a:t>
            </a:fld>
            <a:endParaRPr lang="en-US" dirty="0"/>
          </a:p>
        </p:txBody>
      </p:sp>
    </p:spTree>
    <p:extLst>
      <p:ext uri="{BB962C8B-B14F-4D97-AF65-F5344CB8AC3E}">
        <p14:creationId xmlns:p14="http://schemas.microsoft.com/office/powerpoint/2010/main" val="77007875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600200" y="1524000"/>
            <a:ext cx="7162800"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normAutofit/>
          </a:bodyPr>
          <a:lstStyle>
            <a:lvl1pPr algn="l" defTabSz="457200" rtl="0" eaLnBrk="1" latinLnBrk="0" hangingPunct="1">
              <a:spcBef>
                <a:spcPct val="0"/>
              </a:spcBef>
              <a:buNone/>
              <a:defRPr lang="en-US" sz="4000" b="1" kern="1200" dirty="0">
                <a:solidFill>
                  <a:schemeClr val="accent4">
                    <a:lumMod val="50000"/>
                  </a:schemeClr>
                </a:solidFill>
                <a:latin typeface="+mj-lt"/>
                <a:ea typeface="Calibri" pitchFamily="34" charset="0"/>
                <a:cs typeface="Calibri"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1600200" y="1600200"/>
            <a:ext cx="3581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334000" y="1600200"/>
            <a:ext cx="3352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0"/>
          </p:nvPr>
        </p:nvSpPr>
        <p:spPr/>
        <p:txBody>
          <a:bodyPr/>
          <a:lstStyle>
            <a:lvl1pPr eaLnBrk="0" hangingPunct="0">
              <a:defRPr/>
            </a:lvl1pPr>
          </a:lstStyle>
          <a:p>
            <a:pPr>
              <a:defRPr/>
            </a:pPr>
            <a:fld id="{EF7ED117-BA40-461F-99AF-0F1A0B769AE5}" type="slidenum">
              <a:rPr lang="en-US"/>
              <a:pPr>
                <a:defRPr/>
              </a:pPr>
              <a:t>‹#›</a:t>
            </a:fld>
            <a:endParaRPr lang="en-US" dirty="0"/>
          </a:p>
        </p:txBody>
      </p:sp>
    </p:spTree>
    <p:extLst>
      <p:ext uri="{BB962C8B-B14F-4D97-AF65-F5344CB8AC3E}">
        <p14:creationId xmlns:p14="http://schemas.microsoft.com/office/powerpoint/2010/main" val="365454515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cxnSp>
        <p:nvCxnSpPr>
          <p:cNvPr id="5" name="Straight Connector 4"/>
          <p:cNvCxnSpPr/>
          <p:nvPr/>
        </p:nvCxnSpPr>
        <p:spPr>
          <a:xfrm>
            <a:off x="1600200" y="1447800"/>
            <a:ext cx="7162800"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normAutofit/>
          </a:bodyPr>
          <a:lstStyle>
            <a:lvl1pPr algn="l" defTabSz="457200" rtl="0" eaLnBrk="1" latinLnBrk="0" hangingPunct="1">
              <a:spcBef>
                <a:spcPct val="0"/>
              </a:spcBef>
              <a:buNone/>
              <a:defRPr lang="en-US" sz="4000" b="1" kern="1200" dirty="0">
                <a:solidFill>
                  <a:schemeClr val="accent4">
                    <a:lumMod val="50000"/>
                  </a:schemeClr>
                </a:solidFill>
                <a:latin typeface="+mj-lt"/>
                <a:ea typeface="Calibri" pitchFamily="34" charset="0"/>
                <a:cs typeface="Calibri"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1600200" y="1600201"/>
            <a:ext cx="7086600" cy="144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600200" y="3124200"/>
            <a:ext cx="7086600" cy="3001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0"/>
          </p:nvPr>
        </p:nvSpPr>
        <p:spPr/>
        <p:txBody>
          <a:bodyPr/>
          <a:lstStyle>
            <a:lvl1pPr eaLnBrk="0" hangingPunct="0">
              <a:defRPr/>
            </a:lvl1pPr>
          </a:lstStyle>
          <a:p>
            <a:pPr>
              <a:defRPr/>
            </a:pPr>
            <a:fld id="{D6994D69-5226-458C-BC7B-2374C7C9CCF3}" type="slidenum">
              <a:rPr lang="en-US"/>
              <a:pPr>
                <a:defRPr/>
              </a:pPr>
              <a:t>‹#›</a:t>
            </a:fld>
            <a:endParaRPr lang="en-US" dirty="0"/>
          </a:p>
        </p:txBody>
      </p:sp>
    </p:spTree>
    <p:extLst>
      <p:ext uri="{BB962C8B-B14F-4D97-AF65-F5344CB8AC3E}">
        <p14:creationId xmlns:p14="http://schemas.microsoft.com/office/powerpoint/2010/main" val="19485052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1600200" y="1447800"/>
            <a:ext cx="7162800"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normAutofit/>
          </a:bodyPr>
          <a:lstStyle>
            <a:lvl1pPr algn="l">
              <a:defRPr lang="en-US" sz="3600" b="1" kern="1200" dirty="0">
                <a:solidFill>
                  <a:schemeClr val="accent4">
                    <a:lumMod val="50000"/>
                  </a:schemeClr>
                </a:solidFill>
                <a:latin typeface="+mj-lt"/>
                <a:ea typeface="Calibri" pitchFamily="34" charset="0"/>
                <a:cs typeface="Calibri"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1600200" y="1535113"/>
            <a:ext cx="33528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00200" y="2174875"/>
            <a:ext cx="3352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81600" y="1535113"/>
            <a:ext cx="35052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81600" y="2174875"/>
            <a:ext cx="35052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0"/>
          </p:nvPr>
        </p:nvSpPr>
        <p:spPr/>
        <p:txBody>
          <a:bodyPr/>
          <a:lstStyle>
            <a:lvl1pPr eaLnBrk="0" hangingPunct="0">
              <a:defRPr/>
            </a:lvl1pPr>
          </a:lstStyle>
          <a:p>
            <a:pPr>
              <a:defRPr/>
            </a:pPr>
            <a:fld id="{65D8FD7F-4CAA-489F-8749-49736D397BE4}" type="slidenum">
              <a:rPr lang="en-US"/>
              <a:pPr>
                <a:defRPr/>
              </a:pPr>
              <a:t>‹#›</a:t>
            </a:fld>
            <a:endParaRPr lang="en-US" dirty="0"/>
          </a:p>
        </p:txBody>
      </p:sp>
    </p:spTree>
    <p:extLst>
      <p:ext uri="{BB962C8B-B14F-4D97-AF65-F5344CB8AC3E}">
        <p14:creationId xmlns:p14="http://schemas.microsoft.com/office/powerpoint/2010/main" val="2918014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p:nvCxnSpPr>
        <p:spPr>
          <a:xfrm>
            <a:off x="1676400" y="1447800"/>
            <a:ext cx="7086600"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676400" y="152400"/>
            <a:ext cx="7010400" cy="1143000"/>
          </a:xfrm>
        </p:spPr>
        <p:txBody>
          <a:bodyPr>
            <a:normAutofit/>
          </a:bodyPr>
          <a:lstStyle>
            <a:lvl1pPr algn="l" defTabSz="457200" rtl="0" eaLnBrk="1" latinLnBrk="0" hangingPunct="1">
              <a:spcBef>
                <a:spcPct val="0"/>
              </a:spcBef>
              <a:buNone/>
              <a:defRPr lang="en-US" sz="4000" b="1" kern="1200" dirty="0">
                <a:solidFill>
                  <a:schemeClr val="accent4">
                    <a:lumMod val="50000"/>
                  </a:schemeClr>
                </a:solidFill>
                <a:latin typeface="+mj-lt"/>
                <a:ea typeface="Calibri" pitchFamily="34" charset="0"/>
                <a:cs typeface="Calibri"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676400" y="1600200"/>
            <a:ext cx="7010400" cy="4525963"/>
          </a:xfrm>
        </p:spPr>
        <p:txBody>
          <a:bodyPr/>
          <a:lstStyle>
            <a:lvl1pPr>
              <a:defRPr sz="2800"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p:txBody>
          <a:bodyPr/>
          <a:lstStyle>
            <a:lvl1pPr algn="r">
              <a:defRPr sz="1200">
                <a:solidFill>
                  <a:prstClr val="black">
                    <a:tint val="75000"/>
                  </a:prstClr>
                </a:solidFill>
              </a:defRPr>
            </a:lvl1pPr>
          </a:lstStyle>
          <a:p>
            <a:pPr>
              <a:defRPr/>
            </a:pPr>
            <a:fld id="{1A3B920F-1CA1-4196-A711-9A38FC7C62A3}" type="slidenum">
              <a:rPr lang="en-US"/>
              <a:pPr>
                <a:defRPr/>
              </a:pPr>
              <a:t>‹#›</a:t>
            </a:fld>
            <a:endParaRPr lang="en-US" dirty="0"/>
          </a:p>
        </p:txBody>
      </p:sp>
      <p:grpSp>
        <p:nvGrpSpPr>
          <p:cNvPr id="7" name="Group 6"/>
          <p:cNvGrpSpPr/>
          <p:nvPr userDrawn="1"/>
        </p:nvGrpSpPr>
        <p:grpSpPr>
          <a:xfrm>
            <a:off x="1" y="76200"/>
            <a:ext cx="1360170" cy="1103514"/>
            <a:chOff x="1" y="76200"/>
            <a:chExt cx="1360170" cy="1103514"/>
          </a:xfrm>
        </p:grpSpPr>
        <p:pic>
          <p:nvPicPr>
            <p:cNvPr id="8" name="Content Placeholder 5" descr="C:\Users\mariase\Desktop\people2.png"/>
            <p:cNvPicPr>
              <a:picLocks/>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83225" y="341514"/>
              <a:ext cx="977899" cy="838200"/>
            </a:xfrm>
            <a:prstGeom prst="ellipse">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userDrawn="1"/>
          </p:nvSpPr>
          <p:spPr>
            <a:xfrm>
              <a:off x="1" y="76200"/>
              <a:ext cx="1360170" cy="369332"/>
            </a:xfrm>
            <a:prstGeom prst="rect">
              <a:avLst/>
            </a:prstGeom>
            <a:noFill/>
          </p:spPr>
          <p:txBody>
            <a:bodyPr wrap="square" rtlCol="0">
              <a:spAutoFit/>
            </a:bodyPr>
            <a:lstStyle/>
            <a:p>
              <a:pPr algn="ctr"/>
              <a:r>
                <a:rPr lang="en-US" sz="900" i="1" kern="1200" dirty="0" smtClean="0">
                  <a:solidFill>
                    <a:srgbClr val="7A3300"/>
                  </a:solidFill>
                  <a:latin typeface="Cambria" pitchFamily="18" charset="0"/>
                  <a:ea typeface="+mn-ea"/>
                  <a:cs typeface="+mn-cs"/>
                </a:rPr>
                <a:t>Community Prevention &amp; Wellness Initiative</a:t>
              </a:r>
              <a:endParaRPr lang="en-US" sz="900" i="1" kern="1200" dirty="0">
                <a:solidFill>
                  <a:srgbClr val="7A3300"/>
                </a:solidFill>
                <a:latin typeface="Cambria" pitchFamily="18" charset="0"/>
                <a:ea typeface="+mn-ea"/>
                <a:cs typeface="+mn-cs"/>
              </a:endParaRPr>
            </a:p>
          </p:txBody>
        </p:sp>
      </p:grpSp>
    </p:spTree>
    <p:extLst>
      <p:ext uri="{BB962C8B-B14F-4D97-AF65-F5344CB8AC3E}">
        <p14:creationId xmlns:p14="http://schemas.microsoft.com/office/powerpoint/2010/main" val="339535022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p:nvCxnSpPr>
        <p:spPr>
          <a:xfrm>
            <a:off x="1600200" y="1447800"/>
            <a:ext cx="7086600"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normAutofit/>
          </a:bodyPr>
          <a:lstStyle>
            <a:lvl1pPr algn="l">
              <a:defRPr lang="en-US" sz="3600" b="1" kern="1200" dirty="0">
                <a:solidFill>
                  <a:schemeClr val="accent4">
                    <a:lumMod val="50000"/>
                  </a:schemeClr>
                </a:solidFill>
                <a:latin typeface="+mj-lt"/>
                <a:ea typeface="Calibri" pitchFamily="34" charset="0"/>
                <a:cs typeface="Calibri" pitchFamily="34" charset="0"/>
              </a:defRPr>
            </a:lvl1pPr>
          </a:lstStyle>
          <a:p>
            <a:r>
              <a:rPr lang="en-US" smtClean="0"/>
              <a:t>Click to edit Master title style</a:t>
            </a:r>
            <a:endParaRPr lang="en-US" dirty="0"/>
          </a:p>
        </p:txBody>
      </p:sp>
      <p:sp>
        <p:nvSpPr>
          <p:cNvPr id="5" name="Slide Number Placeholder 4"/>
          <p:cNvSpPr>
            <a:spLocks noGrp="1"/>
          </p:cNvSpPr>
          <p:nvPr>
            <p:ph type="sldNum" sz="quarter" idx="10"/>
          </p:nvPr>
        </p:nvSpPr>
        <p:spPr/>
        <p:txBody>
          <a:bodyPr/>
          <a:lstStyle>
            <a:lvl1pPr eaLnBrk="0" hangingPunct="0">
              <a:defRPr/>
            </a:lvl1pPr>
          </a:lstStyle>
          <a:p>
            <a:pPr>
              <a:defRPr/>
            </a:pPr>
            <a:fld id="{F56C8BD7-B2B7-4E11-8405-45C435ADBD71}" type="slidenum">
              <a:rPr lang="en-US"/>
              <a:pPr>
                <a:defRPr/>
              </a:pPr>
              <a:t>‹#›</a:t>
            </a:fld>
            <a:endParaRPr lang="en-US" dirty="0"/>
          </a:p>
        </p:txBody>
      </p:sp>
    </p:spTree>
    <p:extLst>
      <p:ext uri="{BB962C8B-B14F-4D97-AF65-F5344CB8AC3E}">
        <p14:creationId xmlns:p14="http://schemas.microsoft.com/office/powerpoint/2010/main" val="41613645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lvl1pPr eaLnBrk="0" hangingPunct="0">
              <a:defRPr/>
            </a:lvl1pPr>
          </a:lstStyle>
          <a:p>
            <a:pPr>
              <a:defRPr/>
            </a:pPr>
            <a:fld id="{B2455F27-6C20-4574-BCD2-CD0398AE2258}" type="slidenum">
              <a:rPr lang="en-US"/>
              <a:pPr>
                <a:defRPr/>
              </a:pPr>
              <a:t>‹#›</a:t>
            </a:fld>
            <a:endParaRPr lang="en-US" dirty="0"/>
          </a:p>
        </p:txBody>
      </p:sp>
    </p:spTree>
    <p:extLst>
      <p:ext uri="{BB962C8B-B14F-4D97-AF65-F5344CB8AC3E}">
        <p14:creationId xmlns:p14="http://schemas.microsoft.com/office/powerpoint/2010/main" val="32552423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00200" y="273050"/>
            <a:ext cx="2438400" cy="1162050"/>
          </a:xfrm>
        </p:spPr>
        <p:txBody>
          <a:bodyPr anchor="b"/>
          <a:lstStyle>
            <a:lvl1pPr algn="l">
              <a:defRPr sz="2000" b="1">
                <a:solidFill>
                  <a:schemeClr val="accent4">
                    <a:lumMod val="50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343400" y="273050"/>
            <a:ext cx="4343400" cy="5853113"/>
          </a:xfrm>
        </p:spPr>
        <p:txBody>
          <a:bodyPr/>
          <a:lstStyle>
            <a:lvl1pPr>
              <a:defRPr sz="3200">
                <a:solidFill>
                  <a:srgbClr val="333366"/>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600200" y="1435100"/>
            <a:ext cx="24384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6"/>
          <p:cNvSpPr>
            <a:spLocks noGrp="1"/>
          </p:cNvSpPr>
          <p:nvPr>
            <p:ph type="sldNum" sz="quarter" idx="10"/>
          </p:nvPr>
        </p:nvSpPr>
        <p:spPr/>
        <p:txBody>
          <a:bodyPr/>
          <a:lstStyle>
            <a:lvl1pPr eaLnBrk="0" hangingPunct="0">
              <a:defRPr/>
            </a:lvl1pPr>
          </a:lstStyle>
          <a:p>
            <a:pPr>
              <a:defRPr/>
            </a:pPr>
            <a:fld id="{605609A5-5EF6-4DA5-BA32-5D3EC72BB4DE}" type="slidenum">
              <a:rPr lang="en-US"/>
              <a:pPr>
                <a:defRPr/>
              </a:pPr>
              <a:t>‹#›</a:t>
            </a:fld>
            <a:endParaRPr lang="en-US" dirty="0"/>
          </a:p>
        </p:txBody>
      </p:sp>
    </p:spTree>
    <p:extLst>
      <p:ext uri="{BB962C8B-B14F-4D97-AF65-F5344CB8AC3E}">
        <p14:creationId xmlns:p14="http://schemas.microsoft.com/office/powerpoint/2010/main" val="25370317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333366"/>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solidFill>
                  <a:srgbClr val="333366"/>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6"/>
          <p:cNvSpPr>
            <a:spLocks noGrp="1"/>
          </p:cNvSpPr>
          <p:nvPr>
            <p:ph type="sldNum" sz="quarter" idx="10"/>
          </p:nvPr>
        </p:nvSpPr>
        <p:spPr/>
        <p:txBody>
          <a:bodyPr/>
          <a:lstStyle>
            <a:lvl1pPr eaLnBrk="0" hangingPunct="0">
              <a:defRPr/>
            </a:lvl1pPr>
          </a:lstStyle>
          <a:p>
            <a:pPr>
              <a:defRPr/>
            </a:pPr>
            <a:fld id="{75317554-55BB-40B3-A969-7A6908F3CA9A}" type="slidenum">
              <a:rPr lang="en-US"/>
              <a:pPr>
                <a:defRPr/>
              </a:pPr>
              <a:t>‹#›</a:t>
            </a:fld>
            <a:endParaRPr lang="en-US" dirty="0"/>
          </a:p>
        </p:txBody>
      </p:sp>
    </p:spTree>
    <p:extLst>
      <p:ext uri="{BB962C8B-B14F-4D97-AF65-F5344CB8AC3E}">
        <p14:creationId xmlns:p14="http://schemas.microsoft.com/office/powerpoint/2010/main" val="32903315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4">
                    <a:lumMod val="50000"/>
                  </a:schemeClr>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p:txBody>
          <a:bodyPr/>
          <a:lstStyle>
            <a:lvl1pPr eaLnBrk="0" hangingPunct="0">
              <a:defRPr/>
            </a:lvl1pPr>
          </a:lstStyle>
          <a:p>
            <a:pPr>
              <a:defRPr/>
            </a:pPr>
            <a:fld id="{9695F0A3-CC23-4074-939D-A938A10DB5C0}" type="slidenum">
              <a:rPr lang="en-US"/>
              <a:pPr>
                <a:defRPr/>
              </a:pPr>
              <a:t>‹#›</a:t>
            </a:fld>
            <a:endParaRPr lang="en-US" dirty="0"/>
          </a:p>
        </p:txBody>
      </p:sp>
    </p:spTree>
    <p:extLst>
      <p:ext uri="{BB962C8B-B14F-4D97-AF65-F5344CB8AC3E}">
        <p14:creationId xmlns:p14="http://schemas.microsoft.com/office/powerpoint/2010/main" val="38040213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solidFill>
                  <a:schemeClr val="accent4">
                    <a:lumMod val="50000"/>
                  </a:schemeClr>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p:txBody>
          <a:bodyPr/>
          <a:lstStyle>
            <a:lvl1pPr eaLnBrk="0" hangingPunct="0">
              <a:defRPr/>
            </a:lvl1pPr>
          </a:lstStyle>
          <a:p>
            <a:pPr>
              <a:defRPr/>
            </a:pPr>
            <a:fld id="{39CEC6E0-E75F-4C9A-9A30-E6EA9CE823D4}" type="slidenum">
              <a:rPr lang="en-US"/>
              <a:pPr>
                <a:defRPr/>
              </a:pPr>
              <a:t>‹#›</a:t>
            </a:fld>
            <a:endParaRPr lang="en-US" dirty="0"/>
          </a:p>
        </p:txBody>
      </p:sp>
    </p:spTree>
    <p:extLst>
      <p:ext uri="{BB962C8B-B14F-4D97-AF65-F5344CB8AC3E}">
        <p14:creationId xmlns:p14="http://schemas.microsoft.com/office/powerpoint/2010/main" val="33277543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447800" y="274638"/>
            <a:ext cx="7239000" cy="792162"/>
          </a:xfrm>
        </p:spPr>
        <p:txBody>
          <a:bodyPr>
            <a:normAutofit/>
          </a:bodyPr>
          <a:lstStyle>
            <a:lvl1pPr algn="l">
              <a:defRPr sz="2400">
                <a:solidFill>
                  <a:schemeClr val="accent4">
                    <a:lumMod val="50000"/>
                  </a:schemeClr>
                </a:solidFill>
              </a:defRPr>
            </a:lvl1pPr>
          </a:lstStyle>
          <a:p>
            <a:r>
              <a:rPr lang="en-US" smtClean="0"/>
              <a:t>Click to edit Master title style</a:t>
            </a:r>
            <a:endParaRPr lang="en-US" dirty="0"/>
          </a:p>
        </p:txBody>
      </p:sp>
      <p:sp>
        <p:nvSpPr>
          <p:cNvPr id="3" name="Chart Placeholder 2"/>
          <p:cNvSpPr>
            <a:spLocks noGrp="1"/>
          </p:cNvSpPr>
          <p:nvPr>
            <p:ph type="chart" idx="1"/>
          </p:nvPr>
        </p:nvSpPr>
        <p:spPr>
          <a:xfrm>
            <a:off x="1447800" y="1219200"/>
            <a:ext cx="7239000" cy="4906963"/>
          </a:xfrm>
        </p:spPr>
        <p:txBody>
          <a:bodyPr/>
          <a:lstStyle>
            <a:lvl1pPr>
              <a:defRPr sz="1100">
                <a:latin typeface="Arial" pitchFamily="34" charset="0"/>
                <a:cs typeface="Arial" pitchFamily="34" charset="0"/>
              </a:defRPr>
            </a:lvl1pPr>
          </a:lstStyle>
          <a:p>
            <a:pPr lvl="0"/>
            <a:r>
              <a:rPr lang="en-US" noProof="0" dirty="0" smtClean="0"/>
              <a:t>Click icon to add chart</a:t>
            </a:r>
          </a:p>
        </p:txBody>
      </p:sp>
      <p:sp>
        <p:nvSpPr>
          <p:cNvPr id="6" name="Slide Number Placeholder 5"/>
          <p:cNvSpPr>
            <a:spLocks noGrp="1"/>
          </p:cNvSpPr>
          <p:nvPr>
            <p:ph type="sldNum" sz="quarter" idx="12"/>
          </p:nvPr>
        </p:nvSpPr>
        <p:spPr/>
        <p:txBody>
          <a:bodyPr/>
          <a:lstStyle>
            <a:lvl1pPr>
              <a:defRPr/>
            </a:lvl1pPr>
          </a:lstStyle>
          <a:p>
            <a:pPr>
              <a:defRPr/>
            </a:pPr>
            <a:fld id="{B473C82E-5E1E-4593-A015-7BF306E1AE7D}" type="slidenum">
              <a:rPr lang="en-US"/>
              <a:pPr>
                <a:defRPr/>
              </a:pPr>
              <a:t>‹#›</a:t>
            </a:fld>
            <a:endParaRPr lang="en-US" dirty="0"/>
          </a:p>
        </p:txBody>
      </p:sp>
    </p:spTree>
    <p:extLst>
      <p:ext uri="{BB962C8B-B14F-4D97-AF65-F5344CB8AC3E}">
        <p14:creationId xmlns:p14="http://schemas.microsoft.com/office/powerpoint/2010/main" val="115451881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199" y="4406900"/>
            <a:ext cx="6894513" cy="1362075"/>
          </a:xfrm>
        </p:spPr>
        <p:txBody>
          <a:bodyPr anchor="t">
            <a:normAutofit/>
          </a:bodyPr>
          <a:lstStyle>
            <a:lvl1pPr algn="ctr" defTabSz="457200" rtl="0" eaLnBrk="1" latinLnBrk="0" hangingPunct="1">
              <a:spcBef>
                <a:spcPct val="0"/>
              </a:spcBef>
              <a:buNone/>
              <a:defRPr lang="en-US" sz="3600" b="1" kern="1200" dirty="0">
                <a:solidFill>
                  <a:srgbClr val="333366"/>
                </a:solidFill>
                <a:latin typeface="+mj-lt"/>
                <a:ea typeface="Calibri" pitchFamily="34" charset="0"/>
                <a:cs typeface="Calibri"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1600199" y="2906713"/>
            <a:ext cx="6894513" cy="15128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eaLnBrk="0" hangingPunct="0">
              <a:defRPr/>
            </a:lvl1pPr>
          </a:lstStyle>
          <a:p>
            <a:pPr>
              <a:defRPr/>
            </a:pPr>
            <a:fld id="{460A6D5A-A17B-4BCA-BE3B-5B2D150AD6A8}" type="slidenum">
              <a:rPr lang="en-US"/>
              <a:pPr>
                <a:defRPr/>
              </a:pPr>
              <a:t>‹#›</a:t>
            </a:fld>
            <a:endParaRPr lang="en-US" dirty="0"/>
          </a:p>
        </p:txBody>
      </p:sp>
      <p:grpSp>
        <p:nvGrpSpPr>
          <p:cNvPr id="6" name="Group 5"/>
          <p:cNvGrpSpPr/>
          <p:nvPr userDrawn="1"/>
        </p:nvGrpSpPr>
        <p:grpSpPr>
          <a:xfrm>
            <a:off x="1" y="76200"/>
            <a:ext cx="1360170" cy="1103514"/>
            <a:chOff x="1" y="76200"/>
            <a:chExt cx="1360170" cy="1103514"/>
          </a:xfrm>
        </p:grpSpPr>
        <p:pic>
          <p:nvPicPr>
            <p:cNvPr id="7" name="Content Placeholder 5" descr="C:\Users\mariase\Desktop\people2.png"/>
            <p:cNvPicPr>
              <a:picLocks/>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83225" y="341514"/>
              <a:ext cx="977899" cy="838200"/>
            </a:xfrm>
            <a:prstGeom prst="ellipse">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userDrawn="1"/>
          </p:nvSpPr>
          <p:spPr>
            <a:xfrm>
              <a:off x="1" y="76200"/>
              <a:ext cx="1360170" cy="369332"/>
            </a:xfrm>
            <a:prstGeom prst="rect">
              <a:avLst/>
            </a:prstGeom>
            <a:noFill/>
          </p:spPr>
          <p:txBody>
            <a:bodyPr wrap="square" rtlCol="0">
              <a:spAutoFit/>
            </a:bodyPr>
            <a:lstStyle/>
            <a:p>
              <a:pPr algn="ctr"/>
              <a:r>
                <a:rPr lang="en-US" sz="900" i="1" kern="1200" dirty="0" smtClean="0">
                  <a:solidFill>
                    <a:srgbClr val="7A3300"/>
                  </a:solidFill>
                  <a:latin typeface="Cambria" pitchFamily="18" charset="0"/>
                  <a:ea typeface="+mn-ea"/>
                  <a:cs typeface="+mn-cs"/>
                </a:rPr>
                <a:t>Community Prevention &amp; Wellness Initiative</a:t>
              </a:r>
              <a:endParaRPr lang="en-US" sz="900" i="1" kern="1200" dirty="0">
                <a:solidFill>
                  <a:srgbClr val="7A3300"/>
                </a:solidFill>
                <a:latin typeface="Cambria" pitchFamily="18" charset="0"/>
                <a:ea typeface="+mn-ea"/>
                <a:cs typeface="+mn-cs"/>
              </a:endParaRPr>
            </a:p>
          </p:txBody>
        </p:sp>
      </p:grpSp>
    </p:spTree>
    <p:extLst>
      <p:ext uri="{BB962C8B-B14F-4D97-AF65-F5344CB8AC3E}">
        <p14:creationId xmlns:p14="http://schemas.microsoft.com/office/powerpoint/2010/main" val="966419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600200" y="1524000"/>
            <a:ext cx="7162800"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normAutofit/>
          </a:bodyPr>
          <a:lstStyle>
            <a:lvl1pPr algn="l" defTabSz="457200" rtl="0" eaLnBrk="1" latinLnBrk="0" hangingPunct="1">
              <a:spcBef>
                <a:spcPct val="0"/>
              </a:spcBef>
              <a:buNone/>
              <a:defRPr lang="en-US" sz="4000" b="1" kern="1200" dirty="0">
                <a:solidFill>
                  <a:schemeClr val="accent4">
                    <a:lumMod val="50000"/>
                  </a:schemeClr>
                </a:solidFill>
                <a:latin typeface="+mj-lt"/>
                <a:ea typeface="Calibri" pitchFamily="34" charset="0"/>
                <a:cs typeface="Calibri"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1600200" y="1600200"/>
            <a:ext cx="3581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334000" y="1600200"/>
            <a:ext cx="3352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0"/>
          </p:nvPr>
        </p:nvSpPr>
        <p:spPr/>
        <p:txBody>
          <a:bodyPr/>
          <a:lstStyle>
            <a:lvl1pPr eaLnBrk="0" hangingPunct="0">
              <a:defRPr/>
            </a:lvl1pPr>
          </a:lstStyle>
          <a:p>
            <a:pPr>
              <a:defRPr/>
            </a:pPr>
            <a:fld id="{EF7ED117-BA40-461F-99AF-0F1A0B769AE5}" type="slidenum">
              <a:rPr lang="en-US"/>
              <a:pPr>
                <a:defRPr/>
              </a:pPr>
              <a:t>‹#›</a:t>
            </a:fld>
            <a:endParaRPr lang="en-US" dirty="0"/>
          </a:p>
        </p:txBody>
      </p:sp>
      <p:grpSp>
        <p:nvGrpSpPr>
          <p:cNvPr id="8" name="Group 7"/>
          <p:cNvGrpSpPr/>
          <p:nvPr userDrawn="1"/>
        </p:nvGrpSpPr>
        <p:grpSpPr>
          <a:xfrm>
            <a:off x="1" y="76200"/>
            <a:ext cx="1360170" cy="1103514"/>
            <a:chOff x="1" y="76200"/>
            <a:chExt cx="1360170" cy="1103514"/>
          </a:xfrm>
        </p:grpSpPr>
        <p:pic>
          <p:nvPicPr>
            <p:cNvPr id="9" name="Content Placeholder 5" descr="C:\Users\mariase\Desktop\people2.png"/>
            <p:cNvPicPr>
              <a:picLocks/>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83225" y="341514"/>
              <a:ext cx="977899" cy="838200"/>
            </a:xfrm>
            <a:prstGeom prst="ellipse">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userDrawn="1"/>
          </p:nvSpPr>
          <p:spPr>
            <a:xfrm>
              <a:off x="1" y="76200"/>
              <a:ext cx="1360170" cy="369332"/>
            </a:xfrm>
            <a:prstGeom prst="rect">
              <a:avLst/>
            </a:prstGeom>
            <a:noFill/>
          </p:spPr>
          <p:txBody>
            <a:bodyPr wrap="square" rtlCol="0">
              <a:spAutoFit/>
            </a:bodyPr>
            <a:lstStyle/>
            <a:p>
              <a:pPr algn="ctr"/>
              <a:r>
                <a:rPr lang="en-US" sz="900" i="1" kern="1200" dirty="0" smtClean="0">
                  <a:solidFill>
                    <a:srgbClr val="7A3300"/>
                  </a:solidFill>
                  <a:latin typeface="Cambria" pitchFamily="18" charset="0"/>
                  <a:ea typeface="+mn-ea"/>
                  <a:cs typeface="+mn-cs"/>
                </a:rPr>
                <a:t>Community Prevention &amp; Wellness Initiative</a:t>
              </a:r>
              <a:endParaRPr lang="en-US" sz="900" i="1" kern="1200" dirty="0">
                <a:solidFill>
                  <a:srgbClr val="7A3300"/>
                </a:solidFill>
                <a:latin typeface="Cambria" pitchFamily="18" charset="0"/>
                <a:ea typeface="+mn-ea"/>
                <a:cs typeface="+mn-cs"/>
              </a:endParaRPr>
            </a:p>
          </p:txBody>
        </p:sp>
      </p:grpSp>
    </p:spTree>
    <p:extLst>
      <p:ext uri="{BB962C8B-B14F-4D97-AF65-F5344CB8AC3E}">
        <p14:creationId xmlns:p14="http://schemas.microsoft.com/office/powerpoint/2010/main" val="2065402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cxnSp>
        <p:nvCxnSpPr>
          <p:cNvPr id="5" name="Straight Connector 4"/>
          <p:cNvCxnSpPr/>
          <p:nvPr/>
        </p:nvCxnSpPr>
        <p:spPr>
          <a:xfrm>
            <a:off x="1600200" y="1447800"/>
            <a:ext cx="7162800"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normAutofit/>
          </a:bodyPr>
          <a:lstStyle>
            <a:lvl1pPr algn="l" defTabSz="457200" rtl="0" eaLnBrk="1" latinLnBrk="0" hangingPunct="1">
              <a:spcBef>
                <a:spcPct val="0"/>
              </a:spcBef>
              <a:buNone/>
              <a:defRPr lang="en-US" sz="4000" b="1" kern="1200" dirty="0">
                <a:solidFill>
                  <a:schemeClr val="accent4">
                    <a:lumMod val="50000"/>
                  </a:schemeClr>
                </a:solidFill>
                <a:latin typeface="+mj-lt"/>
                <a:ea typeface="Calibri" pitchFamily="34" charset="0"/>
                <a:cs typeface="Calibri"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1600200" y="1600201"/>
            <a:ext cx="7086600" cy="144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600200" y="3124200"/>
            <a:ext cx="7086600" cy="3001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0"/>
          </p:nvPr>
        </p:nvSpPr>
        <p:spPr/>
        <p:txBody>
          <a:bodyPr/>
          <a:lstStyle>
            <a:lvl1pPr eaLnBrk="0" hangingPunct="0">
              <a:defRPr/>
            </a:lvl1pPr>
          </a:lstStyle>
          <a:p>
            <a:pPr>
              <a:defRPr/>
            </a:pPr>
            <a:fld id="{D6994D69-5226-458C-BC7B-2374C7C9CCF3}" type="slidenum">
              <a:rPr lang="en-US"/>
              <a:pPr>
                <a:defRPr/>
              </a:pPr>
              <a:t>‹#›</a:t>
            </a:fld>
            <a:endParaRPr lang="en-US" dirty="0"/>
          </a:p>
        </p:txBody>
      </p:sp>
    </p:spTree>
    <p:extLst>
      <p:ext uri="{BB962C8B-B14F-4D97-AF65-F5344CB8AC3E}">
        <p14:creationId xmlns:p14="http://schemas.microsoft.com/office/powerpoint/2010/main" val="526335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1600200" y="1447800"/>
            <a:ext cx="7162800"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normAutofit/>
          </a:bodyPr>
          <a:lstStyle>
            <a:lvl1pPr algn="l">
              <a:defRPr lang="en-US" sz="3600" b="1" kern="1200" dirty="0">
                <a:solidFill>
                  <a:schemeClr val="accent4">
                    <a:lumMod val="50000"/>
                  </a:schemeClr>
                </a:solidFill>
                <a:latin typeface="+mj-lt"/>
                <a:ea typeface="Calibri" pitchFamily="34" charset="0"/>
                <a:cs typeface="Calibri"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1600200" y="1535113"/>
            <a:ext cx="33528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00200" y="2174875"/>
            <a:ext cx="3352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81600" y="1535113"/>
            <a:ext cx="35052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81600" y="2174875"/>
            <a:ext cx="35052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0"/>
          </p:nvPr>
        </p:nvSpPr>
        <p:spPr/>
        <p:txBody>
          <a:bodyPr/>
          <a:lstStyle>
            <a:lvl1pPr eaLnBrk="0" hangingPunct="0">
              <a:defRPr/>
            </a:lvl1pPr>
          </a:lstStyle>
          <a:p>
            <a:pPr>
              <a:defRPr/>
            </a:pPr>
            <a:fld id="{65D8FD7F-4CAA-489F-8749-49736D397BE4}" type="slidenum">
              <a:rPr lang="en-US"/>
              <a:pPr>
                <a:defRPr/>
              </a:pPr>
              <a:t>‹#›</a:t>
            </a:fld>
            <a:endParaRPr lang="en-US" dirty="0"/>
          </a:p>
        </p:txBody>
      </p:sp>
    </p:spTree>
    <p:extLst>
      <p:ext uri="{BB962C8B-B14F-4D97-AF65-F5344CB8AC3E}">
        <p14:creationId xmlns:p14="http://schemas.microsoft.com/office/powerpoint/2010/main" val="3553316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p:nvCxnSpPr>
        <p:spPr>
          <a:xfrm>
            <a:off x="1600200" y="1447800"/>
            <a:ext cx="7086600"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normAutofit/>
          </a:bodyPr>
          <a:lstStyle>
            <a:lvl1pPr algn="l">
              <a:defRPr lang="en-US" sz="3600" b="1" kern="1200" dirty="0">
                <a:solidFill>
                  <a:schemeClr val="accent4">
                    <a:lumMod val="50000"/>
                  </a:schemeClr>
                </a:solidFill>
                <a:latin typeface="+mj-lt"/>
                <a:ea typeface="Calibri" pitchFamily="34" charset="0"/>
                <a:cs typeface="Calibri" pitchFamily="34" charset="0"/>
              </a:defRPr>
            </a:lvl1pPr>
          </a:lstStyle>
          <a:p>
            <a:r>
              <a:rPr lang="en-US" smtClean="0"/>
              <a:t>Click to edit Master title style</a:t>
            </a:r>
            <a:endParaRPr lang="en-US" dirty="0"/>
          </a:p>
        </p:txBody>
      </p:sp>
      <p:sp>
        <p:nvSpPr>
          <p:cNvPr id="5" name="Slide Number Placeholder 4"/>
          <p:cNvSpPr>
            <a:spLocks noGrp="1"/>
          </p:cNvSpPr>
          <p:nvPr>
            <p:ph type="sldNum" sz="quarter" idx="10"/>
          </p:nvPr>
        </p:nvSpPr>
        <p:spPr/>
        <p:txBody>
          <a:bodyPr/>
          <a:lstStyle>
            <a:lvl1pPr eaLnBrk="0" hangingPunct="0">
              <a:defRPr/>
            </a:lvl1pPr>
          </a:lstStyle>
          <a:p>
            <a:pPr>
              <a:defRPr/>
            </a:pPr>
            <a:fld id="{F56C8BD7-B2B7-4E11-8405-45C435ADBD71}" type="slidenum">
              <a:rPr lang="en-US"/>
              <a:pPr>
                <a:defRPr/>
              </a:pPr>
              <a:t>‹#›</a:t>
            </a:fld>
            <a:endParaRPr lang="en-US" dirty="0"/>
          </a:p>
        </p:txBody>
      </p:sp>
    </p:spTree>
    <p:extLst>
      <p:ext uri="{BB962C8B-B14F-4D97-AF65-F5344CB8AC3E}">
        <p14:creationId xmlns:p14="http://schemas.microsoft.com/office/powerpoint/2010/main" val="4003571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lvl1pPr eaLnBrk="0" hangingPunct="0">
              <a:defRPr/>
            </a:lvl1pPr>
          </a:lstStyle>
          <a:p>
            <a:pPr>
              <a:defRPr/>
            </a:pPr>
            <a:fld id="{B2455F27-6C20-4574-BCD2-CD0398AE2258}" type="slidenum">
              <a:rPr lang="en-US"/>
              <a:pPr>
                <a:defRPr/>
              </a:pPr>
              <a:t>‹#›</a:t>
            </a:fld>
            <a:endParaRPr lang="en-US" dirty="0"/>
          </a:p>
        </p:txBody>
      </p:sp>
    </p:spTree>
    <p:extLst>
      <p:ext uri="{BB962C8B-B14F-4D97-AF65-F5344CB8AC3E}">
        <p14:creationId xmlns:p14="http://schemas.microsoft.com/office/powerpoint/2010/main" val="3434265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00200" y="273050"/>
            <a:ext cx="2438400" cy="1162050"/>
          </a:xfrm>
        </p:spPr>
        <p:txBody>
          <a:bodyPr anchor="b"/>
          <a:lstStyle>
            <a:lvl1pPr algn="l">
              <a:defRPr sz="2000" b="1">
                <a:solidFill>
                  <a:schemeClr val="accent4">
                    <a:lumMod val="50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343400" y="273050"/>
            <a:ext cx="4343400" cy="5853113"/>
          </a:xfrm>
        </p:spPr>
        <p:txBody>
          <a:bodyPr/>
          <a:lstStyle>
            <a:lvl1pPr>
              <a:defRPr sz="3200">
                <a:solidFill>
                  <a:srgbClr val="333366"/>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600200" y="1435100"/>
            <a:ext cx="24384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6"/>
          <p:cNvSpPr>
            <a:spLocks noGrp="1"/>
          </p:cNvSpPr>
          <p:nvPr>
            <p:ph type="sldNum" sz="quarter" idx="10"/>
          </p:nvPr>
        </p:nvSpPr>
        <p:spPr/>
        <p:txBody>
          <a:bodyPr/>
          <a:lstStyle>
            <a:lvl1pPr eaLnBrk="0" hangingPunct="0">
              <a:defRPr/>
            </a:lvl1pPr>
          </a:lstStyle>
          <a:p>
            <a:pPr>
              <a:defRPr/>
            </a:pPr>
            <a:fld id="{605609A5-5EF6-4DA5-BA32-5D3EC72BB4DE}" type="slidenum">
              <a:rPr lang="en-US"/>
              <a:pPr>
                <a:defRPr/>
              </a:pPr>
              <a:t>‹#›</a:t>
            </a:fld>
            <a:endParaRPr lang="en-US" dirty="0"/>
          </a:p>
        </p:txBody>
      </p:sp>
    </p:spTree>
    <p:extLst>
      <p:ext uri="{BB962C8B-B14F-4D97-AF65-F5344CB8AC3E}">
        <p14:creationId xmlns:p14="http://schemas.microsoft.com/office/powerpoint/2010/main" val="3286530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2.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 name="Picture 14" descr="Picture1.jpg"/>
          <p:cNvPicPr>
            <a:picLocks/>
          </p:cNvPicPr>
          <p:nvPr/>
        </p:nvPicPr>
        <p:blipFill>
          <a:blip r:embed="rId15"/>
          <a:stretch>
            <a:fillRect/>
          </a:stretch>
        </p:blipFill>
        <p:spPr>
          <a:xfrm>
            <a:off x="1346662" y="-1"/>
            <a:ext cx="101139" cy="1471353"/>
          </a:xfrm>
          <a:prstGeom prst="rect">
            <a:avLst/>
          </a:prstGeom>
          <a:ln>
            <a:noFill/>
          </a:ln>
          <a:effectLst>
            <a:reflection blurRad="6350" stA="50000" endA="295" endPos="92000" dist="101600" dir="5400000" sy="-100000" algn="bl" rotWithShape="0"/>
            <a:softEdge rad="12700"/>
          </a:effectLst>
        </p:spPr>
      </p:pic>
      <p:sp>
        <p:nvSpPr>
          <p:cNvPr id="19459" name="Title Placeholder 1"/>
          <p:cNvSpPr>
            <a:spLocks noGrp="1"/>
          </p:cNvSpPr>
          <p:nvPr>
            <p:ph type="title"/>
          </p:nvPr>
        </p:nvSpPr>
        <p:spPr bwMode="auto">
          <a:xfrm>
            <a:off x="1600200" y="274638"/>
            <a:ext cx="7086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9460" name="Text Placeholder 2"/>
          <p:cNvSpPr>
            <a:spLocks noGrp="1"/>
          </p:cNvSpPr>
          <p:nvPr>
            <p:ph type="body" idx="1"/>
          </p:nvPr>
        </p:nvSpPr>
        <p:spPr bwMode="auto">
          <a:xfrm>
            <a:off x="1600200" y="1600200"/>
            <a:ext cx="7086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TextBox 7"/>
          <p:cNvSpPr txBox="1">
            <a:spLocks noChangeArrowheads="1"/>
          </p:cNvSpPr>
          <p:nvPr/>
        </p:nvSpPr>
        <p:spPr bwMode="auto">
          <a:xfrm>
            <a:off x="1447800" y="6248400"/>
            <a:ext cx="7696200" cy="76200"/>
          </a:xfrm>
          <a:prstGeom prst="rect">
            <a:avLst/>
          </a:prstGeom>
          <a:solidFill>
            <a:schemeClr val="accent4">
              <a:lumMod val="50000"/>
              <a:alpha val="74901"/>
            </a:schemeClr>
          </a:solidFill>
          <a:ln>
            <a:solidFill>
              <a:schemeClr val="accent4">
                <a:lumMod val="75000"/>
              </a:schemeClr>
            </a:solidFill>
          </a:ln>
          <a:effectLst>
            <a:softEdge rad="31750"/>
          </a:effectLs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defRPr/>
            </a:pPr>
            <a:endParaRPr lang="en-US" sz="900" dirty="0" smtClean="0">
              <a:solidFill>
                <a:prstClr val="black"/>
              </a:solidFill>
            </a:endParaRPr>
          </a:p>
          <a:p>
            <a:pPr>
              <a:defRPr/>
            </a:pPr>
            <a:r>
              <a:rPr lang="en-US" sz="1000" b="1" dirty="0" smtClean="0">
                <a:solidFill>
                  <a:srgbClr val="333366"/>
                </a:solidFill>
              </a:rPr>
              <a:t>     Washington State Department of Social &amp; Health Services – Division of Behavioral Health and Recovery</a:t>
            </a:r>
          </a:p>
        </p:txBody>
      </p:sp>
      <p:sp>
        <p:nvSpPr>
          <p:cNvPr id="6" name="Slide Number Placeholder 5"/>
          <p:cNvSpPr>
            <a:spLocks noGrp="1"/>
          </p:cNvSpPr>
          <p:nvPr>
            <p:ph type="sldNum" sz="quarter" idx="4"/>
          </p:nvPr>
        </p:nvSpPr>
        <p:spPr>
          <a:xfrm>
            <a:off x="6896100" y="133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B14CA261-B0FD-4743-BBE5-D6C44F44867D}" type="slidenum">
              <a:rPr lang="en-US"/>
              <a:pPr>
                <a:defRPr/>
              </a:pPr>
              <a:t>‹#›</a:t>
            </a:fld>
            <a:endParaRPr lang="en-US" dirty="0"/>
          </a:p>
        </p:txBody>
      </p:sp>
      <p:pic>
        <p:nvPicPr>
          <p:cNvPr id="1031" name="Picture 8" descr="DSHSlogopeople(w).eps"/>
          <p:cNvPicPr>
            <a:picLocks noChangeAspect="1"/>
          </p:cNvPicPr>
          <p:nvPr/>
        </p:nvPicPr>
        <p:blipFill>
          <a:blip r:embed="rId16">
            <a:duotone>
              <a:prstClr val="black"/>
              <a:schemeClr val="accent4">
                <a:lumMod val="50000"/>
                <a:tint val="45000"/>
                <a:satMod val="400000"/>
              </a:schemeClr>
            </a:duotone>
            <a:extLst>
              <a:ext uri="{28A0092B-C50C-407E-A947-70E740481C1C}">
                <a14:useLocalDpi xmlns:a14="http://schemas.microsoft.com/office/drawing/2010/main" val="0"/>
              </a:ext>
            </a:extLst>
          </a:blip>
          <a:srcRect/>
          <a:stretch>
            <a:fillRect/>
          </a:stretch>
        </p:blipFill>
        <p:spPr bwMode="auto">
          <a:xfrm>
            <a:off x="320040" y="5655262"/>
            <a:ext cx="7874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TextBox 9"/>
          <p:cNvSpPr txBox="1">
            <a:spLocks noChangeArrowheads="1"/>
          </p:cNvSpPr>
          <p:nvPr/>
        </p:nvSpPr>
        <p:spPr bwMode="auto">
          <a:xfrm>
            <a:off x="91440" y="6421066"/>
            <a:ext cx="1295400"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defRPr/>
            </a:pPr>
            <a:r>
              <a:rPr lang="en-US" sz="1050" i="1" dirty="0" smtClean="0">
                <a:solidFill>
                  <a:srgbClr val="7A3300"/>
                </a:solidFill>
                <a:latin typeface="Cambria" pitchFamily="18" charset="0"/>
              </a:rPr>
              <a:t>Transforming lives</a:t>
            </a:r>
            <a:endParaRPr lang="en-US" sz="200" i="1" dirty="0" smtClean="0">
              <a:solidFill>
                <a:srgbClr val="7A3300"/>
              </a:solidFill>
              <a:latin typeface="Cambria" pitchFamily="18" charset="0"/>
            </a:endParaRPr>
          </a:p>
        </p:txBody>
      </p:sp>
    </p:spTree>
    <p:extLst>
      <p:ext uri="{BB962C8B-B14F-4D97-AF65-F5344CB8AC3E}">
        <p14:creationId xmlns:p14="http://schemas.microsoft.com/office/powerpoint/2010/main" val="2526123178"/>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 id="2147483835" r:id="rId12"/>
    <p:sldLayoutId id="2147483836" r:id="rId13"/>
  </p:sldLayoutIdLst>
  <p:timing>
    <p:tnLst>
      <p:par>
        <p:cTn id="1" dur="indefinite" restart="never" nodeType="tmRoot"/>
      </p:par>
    </p:tnLst>
  </p:timing>
  <p:hf hdr="0" ftr="0" dt="0"/>
  <p:txStyles>
    <p:titleStyle>
      <a:lvl1pPr algn="ctr" rtl="0" eaLnBrk="1" fontAlgn="base" hangingPunct="1">
        <a:spcBef>
          <a:spcPct val="0"/>
        </a:spcBef>
        <a:spcAft>
          <a:spcPct val="0"/>
        </a:spcAft>
        <a:defRPr sz="4400" kern="1200">
          <a:solidFill>
            <a:schemeClr val="accent4">
              <a:lumMod val="50000"/>
            </a:schemeClr>
          </a:solidFill>
          <a:effectLst>
            <a:outerShdw blurRad="38100" dist="38100" dir="2700000" algn="tl">
              <a:srgbClr val="000000">
                <a:alpha val="43137"/>
              </a:srgbClr>
            </a:outerShdw>
          </a:effectLst>
          <a:latin typeface="+mj-lt"/>
          <a:ea typeface="+mj-ea"/>
          <a:cs typeface="+mj-cs"/>
        </a:defRPr>
      </a:lvl1pPr>
      <a:lvl2pPr algn="ctr" rtl="0" eaLnBrk="1" fontAlgn="base" hangingPunct="1">
        <a:spcBef>
          <a:spcPct val="0"/>
        </a:spcBef>
        <a:spcAft>
          <a:spcPct val="0"/>
        </a:spcAft>
        <a:defRPr sz="4400">
          <a:solidFill>
            <a:srgbClr val="333366"/>
          </a:solidFill>
          <a:latin typeface="Calibri" pitchFamily="34" charset="0"/>
        </a:defRPr>
      </a:lvl2pPr>
      <a:lvl3pPr algn="ctr" rtl="0" eaLnBrk="1" fontAlgn="base" hangingPunct="1">
        <a:spcBef>
          <a:spcPct val="0"/>
        </a:spcBef>
        <a:spcAft>
          <a:spcPct val="0"/>
        </a:spcAft>
        <a:defRPr sz="4400">
          <a:solidFill>
            <a:srgbClr val="333366"/>
          </a:solidFill>
          <a:latin typeface="Calibri" pitchFamily="34" charset="0"/>
        </a:defRPr>
      </a:lvl3pPr>
      <a:lvl4pPr algn="ctr" rtl="0" eaLnBrk="1" fontAlgn="base" hangingPunct="1">
        <a:spcBef>
          <a:spcPct val="0"/>
        </a:spcBef>
        <a:spcAft>
          <a:spcPct val="0"/>
        </a:spcAft>
        <a:defRPr sz="4400">
          <a:solidFill>
            <a:srgbClr val="333366"/>
          </a:solidFill>
          <a:latin typeface="Calibri" pitchFamily="34" charset="0"/>
        </a:defRPr>
      </a:lvl4pPr>
      <a:lvl5pPr algn="ctr" rtl="0" eaLnBrk="1" fontAlgn="base" hangingPunct="1">
        <a:spcBef>
          <a:spcPct val="0"/>
        </a:spcBef>
        <a:spcAft>
          <a:spcPct val="0"/>
        </a:spcAft>
        <a:defRPr sz="4400">
          <a:solidFill>
            <a:srgbClr val="333366"/>
          </a:solidFill>
          <a:latin typeface="Calibri" pitchFamily="34" charset="0"/>
        </a:defRPr>
      </a:lvl5pPr>
      <a:lvl6pPr marL="457200" algn="ctr" rtl="0" eaLnBrk="1" fontAlgn="base" hangingPunct="1">
        <a:spcBef>
          <a:spcPct val="0"/>
        </a:spcBef>
        <a:spcAft>
          <a:spcPct val="0"/>
        </a:spcAft>
        <a:defRPr sz="4400">
          <a:solidFill>
            <a:srgbClr val="333366"/>
          </a:solidFill>
          <a:latin typeface="Calibri" pitchFamily="34" charset="0"/>
        </a:defRPr>
      </a:lvl6pPr>
      <a:lvl7pPr marL="914400" algn="ctr" rtl="0" eaLnBrk="1" fontAlgn="base" hangingPunct="1">
        <a:spcBef>
          <a:spcPct val="0"/>
        </a:spcBef>
        <a:spcAft>
          <a:spcPct val="0"/>
        </a:spcAft>
        <a:defRPr sz="4400">
          <a:solidFill>
            <a:srgbClr val="333366"/>
          </a:solidFill>
          <a:latin typeface="Calibri" pitchFamily="34" charset="0"/>
        </a:defRPr>
      </a:lvl7pPr>
      <a:lvl8pPr marL="1371600" algn="ctr" rtl="0" eaLnBrk="1" fontAlgn="base" hangingPunct="1">
        <a:spcBef>
          <a:spcPct val="0"/>
        </a:spcBef>
        <a:spcAft>
          <a:spcPct val="0"/>
        </a:spcAft>
        <a:defRPr sz="4400">
          <a:solidFill>
            <a:srgbClr val="333366"/>
          </a:solidFill>
          <a:latin typeface="Calibri" pitchFamily="34" charset="0"/>
        </a:defRPr>
      </a:lvl8pPr>
      <a:lvl9pPr marL="1828800" algn="ctr" rtl="0" eaLnBrk="1" fontAlgn="base" hangingPunct="1">
        <a:spcBef>
          <a:spcPct val="0"/>
        </a:spcBef>
        <a:spcAft>
          <a:spcPct val="0"/>
        </a:spcAft>
        <a:defRPr sz="4400">
          <a:solidFill>
            <a:srgbClr val="333366"/>
          </a:solidFill>
          <a:latin typeface="Calibri" pitchFamily="34" charset="0"/>
        </a:defRPr>
      </a:lvl9pPr>
    </p:titleStyle>
    <p:bodyStyle>
      <a:lvl1pPr marL="342900" indent="-342900" algn="l" rtl="0" eaLnBrk="1" fontAlgn="base" hangingPunct="1">
        <a:spcBef>
          <a:spcPct val="20000"/>
        </a:spcBef>
        <a:spcAft>
          <a:spcPct val="0"/>
        </a:spcAft>
        <a:buClr>
          <a:srgbClr val="C85F08"/>
        </a:buClr>
        <a:buFont typeface="Wingdings" pitchFamily="2" charset="2"/>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lr>
          <a:srgbClr val="C85F08"/>
        </a:buClr>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 name="Picture 14" descr="Picture1.jpg"/>
          <p:cNvPicPr>
            <a:picLocks/>
          </p:cNvPicPr>
          <p:nvPr/>
        </p:nvPicPr>
        <p:blipFill>
          <a:blip r:embed="rId15"/>
          <a:stretch>
            <a:fillRect/>
          </a:stretch>
        </p:blipFill>
        <p:spPr>
          <a:xfrm>
            <a:off x="1346662" y="-1"/>
            <a:ext cx="101139" cy="1471353"/>
          </a:xfrm>
          <a:prstGeom prst="rect">
            <a:avLst/>
          </a:prstGeom>
          <a:ln>
            <a:noFill/>
          </a:ln>
          <a:effectLst>
            <a:reflection blurRad="6350" stA="50000" endA="295" endPos="92000" dist="101600" dir="5400000" sy="-100000" algn="bl" rotWithShape="0"/>
            <a:softEdge rad="12700"/>
          </a:effectLst>
        </p:spPr>
      </p:pic>
      <p:sp>
        <p:nvSpPr>
          <p:cNvPr id="19459" name="Title Placeholder 1"/>
          <p:cNvSpPr>
            <a:spLocks noGrp="1"/>
          </p:cNvSpPr>
          <p:nvPr>
            <p:ph type="title"/>
          </p:nvPr>
        </p:nvSpPr>
        <p:spPr bwMode="auto">
          <a:xfrm>
            <a:off x="1600200" y="274638"/>
            <a:ext cx="7086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9460" name="Text Placeholder 2"/>
          <p:cNvSpPr>
            <a:spLocks noGrp="1"/>
          </p:cNvSpPr>
          <p:nvPr>
            <p:ph type="body" idx="1"/>
          </p:nvPr>
        </p:nvSpPr>
        <p:spPr bwMode="auto">
          <a:xfrm>
            <a:off x="1600200" y="1600200"/>
            <a:ext cx="7086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TextBox 7"/>
          <p:cNvSpPr txBox="1">
            <a:spLocks noChangeArrowheads="1"/>
          </p:cNvSpPr>
          <p:nvPr/>
        </p:nvSpPr>
        <p:spPr bwMode="auto">
          <a:xfrm>
            <a:off x="1447800" y="6248400"/>
            <a:ext cx="7696200" cy="76200"/>
          </a:xfrm>
          <a:prstGeom prst="rect">
            <a:avLst/>
          </a:prstGeom>
          <a:solidFill>
            <a:schemeClr val="accent4">
              <a:lumMod val="50000"/>
              <a:alpha val="74901"/>
            </a:schemeClr>
          </a:solidFill>
          <a:ln>
            <a:solidFill>
              <a:schemeClr val="accent4">
                <a:lumMod val="75000"/>
              </a:schemeClr>
            </a:solidFill>
          </a:ln>
          <a:effectLst>
            <a:softEdge rad="31750"/>
          </a:effectLs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defRPr/>
            </a:pPr>
            <a:endParaRPr lang="en-US" sz="900" dirty="0" smtClean="0">
              <a:solidFill>
                <a:prstClr val="black"/>
              </a:solidFill>
            </a:endParaRPr>
          </a:p>
          <a:p>
            <a:pPr>
              <a:defRPr/>
            </a:pPr>
            <a:r>
              <a:rPr lang="en-US" sz="1000" b="1" dirty="0" smtClean="0">
                <a:solidFill>
                  <a:srgbClr val="333366"/>
                </a:solidFill>
              </a:rPr>
              <a:t>     Washington State Department of Social &amp; Health Services – Division of Behavioral Health and Recovery</a:t>
            </a:r>
          </a:p>
        </p:txBody>
      </p:sp>
      <p:sp>
        <p:nvSpPr>
          <p:cNvPr id="6" name="Slide Number Placeholder 5"/>
          <p:cNvSpPr>
            <a:spLocks noGrp="1"/>
          </p:cNvSpPr>
          <p:nvPr>
            <p:ph type="sldNum" sz="quarter" idx="4"/>
          </p:nvPr>
        </p:nvSpPr>
        <p:spPr>
          <a:xfrm>
            <a:off x="6896100" y="133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B14CA261-B0FD-4743-BBE5-D6C44F44867D}" type="slidenum">
              <a:rPr lang="en-US"/>
              <a:pPr>
                <a:defRPr/>
              </a:pPr>
              <a:t>‹#›</a:t>
            </a:fld>
            <a:endParaRPr lang="en-US" dirty="0"/>
          </a:p>
        </p:txBody>
      </p:sp>
      <p:pic>
        <p:nvPicPr>
          <p:cNvPr id="1031" name="Picture 8" descr="DSHSlogopeople(w).eps"/>
          <p:cNvPicPr>
            <a:picLocks noChangeAspect="1"/>
          </p:cNvPicPr>
          <p:nvPr/>
        </p:nvPicPr>
        <p:blipFill>
          <a:blip r:embed="rId16">
            <a:duotone>
              <a:prstClr val="black"/>
              <a:schemeClr val="accent4">
                <a:lumMod val="50000"/>
                <a:tint val="45000"/>
                <a:satMod val="400000"/>
              </a:schemeClr>
            </a:duotone>
            <a:extLst>
              <a:ext uri="{28A0092B-C50C-407E-A947-70E740481C1C}">
                <a14:useLocalDpi xmlns:a14="http://schemas.microsoft.com/office/drawing/2010/main" val="0"/>
              </a:ext>
            </a:extLst>
          </a:blip>
          <a:srcRect/>
          <a:stretch>
            <a:fillRect/>
          </a:stretch>
        </p:blipFill>
        <p:spPr bwMode="auto">
          <a:xfrm>
            <a:off x="320040" y="5655262"/>
            <a:ext cx="7874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TextBox 9"/>
          <p:cNvSpPr txBox="1">
            <a:spLocks noChangeArrowheads="1"/>
          </p:cNvSpPr>
          <p:nvPr/>
        </p:nvSpPr>
        <p:spPr bwMode="auto">
          <a:xfrm>
            <a:off x="91440" y="6421066"/>
            <a:ext cx="1295400"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defRPr/>
            </a:pPr>
            <a:r>
              <a:rPr lang="en-US" sz="1050" i="1" dirty="0" smtClean="0">
                <a:solidFill>
                  <a:srgbClr val="7A3300"/>
                </a:solidFill>
                <a:latin typeface="Cambria" pitchFamily="18" charset="0"/>
              </a:rPr>
              <a:t>Transforming lives</a:t>
            </a:r>
            <a:endParaRPr lang="en-US" sz="200" i="1" dirty="0" smtClean="0">
              <a:solidFill>
                <a:srgbClr val="7A3300"/>
              </a:solidFill>
              <a:latin typeface="Cambria" pitchFamily="18" charset="0"/>
            </a:endParaRPr>
          </a:p>
        </p:txBody>
      </p:sp>
    </p:spTree>
    <p:extLst>
      <p:ext uri="{BB962C8B-B14F-4D97-AF65-F5344CB8AC3E}">
        <p14:creationId xmlns:p14="http://schemas.microsoft.com/office/powerpoint/2010/main" val="153558870"/>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 id="2147483849" r:id="rId12"/>
    <p:sldLayoutId id="2147483850" r:id="rId13"/>
  </p:sldLayoutIdLst>
  <p:timing>
    <p:tnLst>
      <p:par>
        <p:cTn id="1" dur="indefinite" restart="never" nodeType="tmRoot"/>
      </p:par>
    </p:tnLst>
  </p:timing>
  <p:hf hdr="0" ftr="0" dt="0"/>
  <p:txStyles>
    <p:titleStyle>
      <a:lvl1pPr algn="ctr" rtl="0" eaLnBrk="1" fontAlgn="base" hangingPunct="1">
        <a:spcBef>
          <a:spcPct val="0"/>
        </a:spcBef>
        <a:spcAft>
          <a:spcPct val="0"/>
        </a:spcAft>
        <a:defRPr sz="4400" kern="1200">
          <a:solidFill>
            <a:schemeClr val="accent4">
              <a:lumMod val="50000"/>
            </a:schemeClr>
          </a:solidFill>
          <a:effectLst>
            <a:outerShdw blurRad="38100" dist="38100" dir="2700000" algn="tl">
              <a:srgbClr val="000000">
                <a:alpha val="43137"/>
              </a:srgbClr>
            </a:outerShdw>
          </a:effectLst>
          <a:latin typeface="+mj-lt"/>
          <a:ea typeface="+mj-ea"/>
          <a:cs typeface="+mj-cs"/>
        </a:defRPr>
      </a:lvl1pPr>
      <a:lvl2pPr algn="ctr" rtl="0" eaLnBrk="1" fontAlgn="base" hangingPunct="1">
        <a:spcBef>
          <a:spcPct val="0"/>
        </a:spcBef>
        <a:spcAft>
          <a:spcPct val="0"/>
        </a:spcAft>
        <a:defRPr sz="4400">
          <a:solidFill>
            <a:srgbClr val="333366"/>
          </a:solidFill>
          <a:latin typeface="Calibri" pitchFamily="34" charset="0"/>
        </a:defRPr>
      </a:lvl2pPr>
      <a:lvl3pPr algn="ctr" rtl="0" eaLnBrk="1" fontAlgn="base" hangingPunct="1">
        <a:spcBef>
          <a:spcPct val="0"/>
        </a:spcBef>
        <a:spcAft>
          <a:spcPct val="0"/>
        </a:spcAft>
        <a:defRPr sz="4400">
          <a:solidFill>
            <a:srgbClr val="333366"/>
          </a:solidFill>
          <a:latin typeface="Calibri" pitchFamily="34" charset="0"/>
        </a:defRPr>
      </a:lvl3pPr>
      <a:lvl4pPr algn="ctr" rtl="0" eaLnBrk="1" fontAlgn="base" hangingPunct="1">
        <a:spcBef>
          <a:spcPct val="0"/>
        </a:spcBef>
        <a:spcAft>
          <a:spcPct val="0"/>
        </a:spcAft>
        <a:defRPr sz="4400">
          <a:solidFill>
            <a:srgbClr val="333366"/>
          </a:solidFill>
          <a:latin typeface="Calibri" pitchFamily="34" charset="0"/>
        </a:defRPr>
      </a:lvl4pPr>
      <a:lvl5pPr algn="ctr" rtl="0" eaLnBrk="1" fontAlgn="base" hangingPunct="1">
        <a:spcBef>
          <a:spcPct val="0"/>
        </a:spcBef>
        <a:spcAft>
          <a:spcPct val="0"/>
        </a:spcAft>
        <a:defRPr sz="4400">
          <a:solidFill>
            <a:srgbClr val="333366"/>
          </a:solidFill>
          <a:latin typeface="Calibri" pitchFamily="34" charset="0"/>
        </a:defRPr>
      </a:lvl5pPr>
      <a:lvl6pPr marL="457200" algn="ctr" rtl="0" eaLnBrk="1" fontAlgn="base" hangingPunct="1">
        <a:spcBef>
          <a:spcPct val="0"/>
        </a:spcBef>
        <a:spcAft>
          <a:spcPct val="0"/>
        </a:spcAft>
        <a:defRPr sz="4400">
          <a:solidFill>
            <a:srgbClr val="333366"/>
          </a:solidFill>
          <a:latin typeface="Calibri" pitchFamily="34" charset="0"/>
        </a:defRPr>
      </a:lvl6pPr>
      <a:lvl7pPr marL="914400" algn="ctr" rtl="0" eaLnBrk="1" fontAlgn="base" hangingPunct="1">
        <a:spcBef>
          <a:spcPct val="0"/>
        </a:spcBef>
        <a:spcAft>
          <a:spcPct val="0"/>
        </a:spcAft>
        <a:defRPr sz="4400">
          <a:solidFill>
            <a:srgbClr val="333366"/>
          </a:solidFill>
          <a:latin typeface="Calibri" pitchFamily="34" charset="0"/>
        </a:defRPr>
      </a:lvl7pPr>
      <a:lvl8pPr marL="1371600" algn="ctr" rtl="0" eaLnBrk="1" fontAlgn="base" hangingPunct="1">
        <a:spcBef>
          <a:spcPct val="0"/>
        </a:spcBef>
        <a:spcAft>
          <a:spcPct val="0"/>
        </a:spcAft>
        <a:defRPr sz="4400">
          <a:solidFill>
            <a:srgbClr val="333366"/>
          </a:solidFill>
          <a:latin typeface="Calibri" pitchFamily="34" charset="0"/>
        </a:defRPr>
      </a:lvl8pPr>
      <a:lvl9pPr marL="1828800" algn="ctr" rtl="0" eaLnBrk="1" fontAlgn="base" hangingPunct="1">
        <a:spcBef>
          <a:spcPct val="0"/>
        </a:spcBef>
        <a:spcAft>
          <a:spcPct val="0"/>
        </a:spcAft>
        <a:defRPr sz="4400">
          <a:solidFill>
            <a:srgbClr val="333366"/>
          </a:solidFill>
          <a:latin typeface="Calibri" pitchFamily="34" charset="0"/>
        </a:defRPr>
      </a:lvl9pPr>
    </p:titleStyle>
    <p:bodyStyle>
      <a:lvl1pPr marL="342900" indent="-342900" algn="l" rtl="0" eaLnBrk="1" fontAlgn="base" hangingPunct="1">
        <a:spcBef>
          <a:spcPct val="20000"/>
        </a:spcBef>
        <a:spcAft>
          <a:spcPct val="0"/>
        </a:spcAft>
        <a:buClr>
          <a:srgbClr val="C85F08"/>
        </a:buClr>
        <a:buFont typeface="Wingdings" pitchFamily="2" charset="2"/>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lr>
          <a:srgbClr val="C85F08"/>
        </a:buClr>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5.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1.xml"/><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13.jpeg"/><Relationship Id="rId10" Type="http://schemas.openxmlformats.org/officeDocument/2006/relationships/image" Target="../media/image18.jpg"/><Relationship Id="rId4" Type="http://schemas.openxmlformats.org/officeDocument/2006/relationships/image" Target="../media/image12.jpeg"/><Relationship Id="rId9" Type="http://schemas.openxmlformats.org/officeDocument/2006/relationships/image" Target="../media/image17.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15.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png"/><Relationship Id="rId9"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15.xml"/><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0.xml"/><Relationship Id="rId1" Type="http://schemas.openxmlformats.org/officeDocument/2006/relationships/slideLayout" Target="../slideLayouts/slideLayout15.xml"/><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hyperlink" Target="mailto:Scott.McCarty@dshs.wa.gov" TargetMode="External"/><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1219201"/>
            <a:ext cx="6705600" cy="2381250"/>
          </a:xfrm>
        </p:spPr>
        <p:txBody>
          <a:bodyPr>
            <a:normAutofit/>
          </a:bodyPr>
          <a:lstStyle/>
          <a:p>
            <a:r>
              <a:rPr lang="en-US" dirty="0" smtClean="0"/>
              <a:t>The Good? The Bad? The Ugly?</a:t>
            </a:r>
            <a:r>
              <a:rPr lang="en-US" dirty="0"/>
              <a:t/>
            </a:r>
            <a:br>
              <a:rPr lang="en-US" dirty="0"/>
            </a:br>
            <a:r>
              <a:rPr lang="en-US" sz="2400" dirty="0" smtClean="0">
                <a:effectLst/>
              </a:rPr>
              <a:t>Marijuana one </a:t>
            </a:r>
            <a:r>
              <a:rPr lang="en-US" sz="2400" dirty="0">
                <a:effectLst/>
              </a:rPr>
              <a:t>of the most misunderstood drugs of our time. </a:t>
            </a:r>
            <a:endParaRPr lang="en-US" sz="2400" dirty="0"/>
          </a:p>
        </p:txBody>
      </p:sp>
      <p:sp>
        <p:nvSpPr>
          <p:cNvPr id="3" name="Subtitle 2"/>
          <p:cNvSpPr>
            <a:spLocks noGrp="1"/>
          </p:cNvSpPr>
          <p:nvPr>
            <p:ph type="subTitle" idx="1"/>
          </p:nvPr>
        </p:nvSpPr>
        <p:spPr>
          <a:xfrm>
            <a:off x="1981200" y="3886200"/>
            <a:ext cx="6172200" cy="1752600"/>
          </a:xfrm>
        </p:spPr>
        <p:txBody>
          <a:bodyPr/>
          <a:lstStyle/>
          <a:p>
            <a:r>
              <a:rPr lang="en-US" dirty="0" smtClean="0"/>
              <a:t>Washington State Spring Youth Forum</a:t>
            </a:r>
          </a:p>
          <a:p>
            <a:r>
              <a:rPr lang="en-US" dirty="0" smtClean="0"/>
              <a:t>May 22, 2014</a:t>
            </a:r>
          </a:p>
        </p:txBody>
      </p:sp>
      <p:sp>
        <p:nvSpPr>
          <p:cNvPr id="4" name="Slide Number Placeholder 3"/>
          <p:cNvSpPr>
            <a:spLocks noGrp="1"/>
          </p:cNvSpPr>
          <p:nvPr>
            <p:ph type="sldNum" sz="quarter" idx="10"/>
          </p:nvPr>
        </p:nvSpPr>
        <p:spPr/>
        <p:txBody>
          <a:bodyPr/>
          <a:lstStyle/>
          <a:p>
            <a:pPr>
              <a:defRPr/>
            </a:pPr>
            <a:fld id="{181C518C-266E-49C6-BE40-E3A674393190}" type="slidenum">
              <a:rPr lang="en-US" smtClean="0">
                <a:solidFill>
                  <a:prstClr val="black">
                    <a:lumMod val="50000"/>
                    <a:lumOff val="50000"/>
                  </a:prstClr>
                </a:solidFill>
              </a:rPr>
              <a:pPr>
                <a:defRPr/>
              </a:pPr>
              <a:t>1</a:t>
            </a:fld>
            <a:endParaRPr lang="en-US" dirty="0">
              <a:solidFill>
                <a:prstClr val="black">
                  <a:lumMod val="50000"/>
                  <a:lumOff val="50000"/>
                </a:prstClr>
              </a:solidFill>
            </a:endParaRPr>
          </a:p>
        </p:txBody>
      </p:sp>
    </p:spTree>
    <p:extLst>
      <p:ext uri="{BB962C8B-B14F-4D97-AF65-F5344CB8AC3E}">
        <p14:creationId xmlns:p14="http://schemas.microsoft.com/office/powerpoint/2010/main" val="798212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Good?......Cont.</a:t>
            </a:r>
            <a:endParaRPr lang="en-US" dirty="0"/>
          </a:p>
        </p:txBody>
      </p:sp>
      <p:sp>
        <p:nvSpPr>
          <p:cNvPr id="3" name="Content Placeholder 2"/>
          <p:cNvSpPr>
            <a:spLocks noGrp="1"/>
          </p:cNvSpPr>
          <p:nvPr>
            <p:ph idx="1"/>
          </p:nvPr>
        </p:nvSpPr>
        <p:spPr/>
        <p:txBody>
          <a:bodyPr/>
          <a:lstStyle/>
          <a:p>
            <a:r>
              <a:rPr lang="en-US" dirty="0" smtClean="0"/>
              <a:t>Medical Marijuana Patients Profile</a:t>
            </a:r>
          </a:p>
          <a:p>
            <a:endParaRPr lang="en-US" dirty="0" smtClean="0"/>
          </a:p>
        </p:txBody>
      </p:sp>
      <p:sp>
        <p:nvSpPr>
          <p:cNvPr id="4" name="Slide Number Placeholder 3"/>
          <p:cNvSpPr>
            <a:spLocks noGrp="1"/>
          </p:cNvSpPr>
          <p:nvPr>
            <p:ph type="sldNum" sz="quarter" idx="10"/>
          </p:nvPr>
        </p:nvSpPr>
        <p:spPr/>
        <p:txBody>
          <a:bodyPr/>
          <a:lstStyle/>
          <a:p>
            <a:pPr>
              <a:defRPr/>
            </a:pPr>
            <a:fld id="{1A3B920F-1CA1-4196-A711-9A38FC7C62A3}" type="slidenum">
              <a:rPr lang="en-US" smtClean="0"/>
              <a:pPr>
                <a:defRPr/>
              </a:pPr>
              <a:t>10</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190740179"/>
              </p:ext>
            </p:extLst>
          </p:nvPr>
        </p:nvGraphicFramePr>
        <p:xfrm>
          <a:off x="1524000" y="2209800"/>
          <a:ext cx="7086600" cy="780000"/>
        </p:xfrm>
        <a:graphic>
          <a:graphicData uri="http://schemas.openxmlformats.org/drawingml/2006/table">
            <a:tbl>
              <a:tblPr firstRow="1" firstCol="1" bandRow="1">
                <a:tableStyleId>{3B4B98B0-60AC-42C2-AFA5-B58CD77FA1E5}</a:tableStyleId>
              </a:tblPr>
              <a:tblGrid>
                <a:gridCol w="3543300"/>
                <a:gridCol w="3543300"/>
              </a:tblGrid>
              <a:tr h="260000">
                <a:tc>
                  <a:txBody>
                    <a:bodyPr/>
                    <a:lstStyle/>
                    <a:p>
                      <a:pPr marL="0" marR="0">
                        <a:lnSpc>
                          <a:spcPts val="1560"/>
                        </a:lnSpc>
                        <a:spcBef>
                          <a:spcPts val="0"/>
                        </a:spcBef>
                        <a:spcAft>
                          <a:spcPts val="0"/>
                        </a:spcAft>
                      </a:pPr>
                      <a:r>
                        <a:rPr lang="en-US" sz="1000" dirty="0">
                          <a:effectLst/>
                        </a:rPr>
                        <a:t>30 and below</a:t>
                      </a:r>
                      <a:endParaRPr lang="en-US" sz="1100" dirty="0">
                        <a:effectLst/>
                        <a:latin typeface="Calibri"/>
                        <a:ea typeface="Calibri"/>
                        <a:cs typeface="Times New Roman"/>
                      </a:endParaRPr>
                    </a:p>
                  </a:txBody>
                  <a:tcPr marL="47561" marR="47561" marT="28537" marB="28537" anchor="b"/>
                </a:tc>
                <a:tc>
                  <a:txBody>
                    <a:bodyPr/>
                    <a:lstStyle/>
                    <a:p>
                      <a:pPr marL="0" marR="0">
                        <a:lnSpc>
                          <a:spcPts val="1560"/>
                        </a:lnSpc>
                        <a:spcBef>
                          <a:spcPts val="0"/>
                        </a:spcBef>
                        <a:spcAft>
                          <a:spcPts val="0"/>
                        </a:spcAft>
                      </a:pPr>
                      <a:r>
                        <a:rPr lang="en-US" sz="1000" dirty="0">
                          <a:effectLst/>
                        </a:rPr>
                        <a:t>29%</a:t>
                      </a:r>
                      <a:endParaRPr lang="en-US" sz="1100" dirty="0">
                        <a:effectLst/>
                        <a:latin typeface="Calibri"/>
                        <a:ea typeface="Calibri"/>
                        <a:cs typeface="Times New Roman"/>
                      </a:endParaRPr>
                    </a:p>
                  </a:txBody>
                  <a:tcPr marL="47561" marR="47561" marT="28537" marB="28537" anchor="b"/>
                </a:tc>
              </a:tr>
              <a:tr h="260000">
                <a:tc>
                  <a:txBody>
                    <a:bodyPr/>
                    <a:lstStyle/>
                    <a:p>
                      <a:pPr marL="0" marR="0">
                        <a:lnSpc>
                          <a:spcPts val="1560"/>
                        </a:lnSpc>
                        <a:spcBef>
                          <a:spcPts val="0"/>
                        </a:spcBef>
                        <a:spcAft>
                          <a:spcPts val="0"/>
                        </a:spcAft>
                      </a:pPr>
                      <a:r>
                        <a:rPr lang="en-US" sz="1000" dirty="0">
                          <a:effectLst/>
                        </a:rPr>
                        <a:t>31-50</a:t>
                      </a:r>
                      <a:endParaRPr lang="en-US" sz="1100" dirty="0">
                        <a:effectLst/>
                        <a:latin typeface="Calibri"/>
                        <a:ea typeface="Calibri"/>
                        <a:cs typeface="Times New Roman"/>
                      </a:endParaRPr>
                    </a:p>
                  </a:txBody>
                  <a:tcPr marL="47561" marR="47561" marT="28537" marB="28537" anchor="b"/>
                </a:tc>
                <a:tc>
                  <a:txBody>
                    <a:bodyPr/>
                    <a:lstStyle/>
                    <a:p>
                      <a:pPr marL="0" marR="0">
                        <a:lnSpc>
                          <a:spcPts val="1560"/>
                        </a:lnSpc>
                        <a:spcBef>
                          <a:spcPts val="0"/>
                        </a:spcBef>
                        <a:spcAft>
                          <a:spcPts val="0"/>
                        </a:spcAft>
                      </a:pPr>
                      <a:r>
                        <a:rPr lang="en-US" sz="1000" dirty="0">
                          <a:effectLst/>
                        </a:rPr>
                        <a:t>39%</a:t>
                      </a:r>
                      <a:endParaRPr lang="en-US" sz="1100" dirty="0">
                        <a:effectLst/>
                        <a:latin typeface="Calibri"/>
                        <a:ea typeface="Calibri"/>
                        <a:cs typeface="Times New Roman"/>
                      </a:endParaRPr>
                    </a:p>
                  </a:txBody>
                  <a:tcPr marL="47561" marR="47561" marT="28537" marB="28537" anchor="b"/>
                </a:tc>
              </a:tr>
              <a:tr h="260000">
                <a:tc>
                  <a:txBody>
                    <a:bodyPr/>
                    <a:lstStyle/>
                    <a:p>
                      <a:pPr marL="0" marR="0">
                        <a:lnSpc>
                          <a:spcPts val="1560"/>
                        </a:lnSpc>
                        <a:spcBef>
                          <a:spcPts val="0"/>
                        </a:spcBef>
                        <a:spcAft>
                          <a:spcPts val="0"/>
                        </a:spcAft>
                      </a:pPr>
                      <a:r>
                        <a:rPr lang="en-US" sz="1000" dirty="0">
                          <a:effectLst/>
                        </a:rPr>
                        <a:t>51 and above</a:t>
                      </a:r>
                      <a:endParaRPr lang="en-US" sz="1100" dirty="0">
                        <a:effectLst/>
                        <a:latin typeface="Calibri"/>
                        <a:ea typeface="Calibri"/>
                        <a:cs typeface="Times New Roman"/>
                      </a:endParaRPr>
                    </a:p>
                  </a:txBody>
                  <a:tcPr marL="47561" marR="47561" marT="28537" marB="28537" anchor="b"/>
                </a:tc>
                <a:tc>
                  <a:txBody>
                    <a:bodyPr/>
                    <a:lstStyle/>
                    <a:p>
                      <a:pPr marL="0" marR="0">
                        <a:lnSpc>
                          <a:spcPts val="1560"/>
                        </a:lnSpc>
                        <a:spcBef>
                          <a:spcPts val="0"/>
                        </a:spcBef>
                        <a:spcAft>
                          <a:spcPts val="0"/>
                        </a:spcAft>
                      </a:pPr>
                      <a:r>
                        <a:rPr lang="en-US" sz="1000" dirty="0">
                          <a:effectLst/>
                        </a:rPr>
                        <a:t>32%</a:t>
                      </a:r>
                      <a:endParaRPr lang="en-US" sz="1100" dirty="0">
                        <a:effectLst/>
                        <a:latin typeface="Calibri"/>
                        <a:ea typeface="Calibri"/>
                        <a:cs typeface="Times New Roman"/>
                      </a:endParaRPr>
                    </a:p>
                  </a:txBody>
                  <a:tcPr marL="47561" marR="47561" marT="28537" marB="28537" anchor="b"/>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906478574"/>
              </p:ext>
            </p:extLst>
          </p:nvPr>
        </p:nvGraphicFramePr>
        <p:xfrm>
          <a:off x="1524000" y="3886200"/>
          <a:ext cx="7086600" cy="1300000"/>
        </p:xfrm>
        <a:graphic>
          <a:graphicData uri="http://schemas.openxmlformats.org/drawingml/2006/table">
            <a:tbl>
              <a:tblPr firstRow="1" firstCol="1" bandRow="1">
                <a:tableStyleId>{3B4B98B0-60AC-42C2-AFA5-B58CD77FA1E5}</a:tableStyleId>
              </a:tblPr>
              <a:tblGrid>
                <a:gridCol w="3543300"/>
                <a:gridCol w="3543300"/>
              </a:tblGrid>
              <a:tr h="260000">
                <a:tc>
                  <a:txBody>
                    <a:bodyPr/>
                    <a:lstStyle/>
                    <a:p>
                      <a:pPr marL="0" marR="0">
                        <a:lnSpc>
                          <a:spcPts val="1560"/>
                        </a:lnSpc>
                        <a:spcBef>
                          <a:spcPts val="0"/>
                        </a:spcBef>
                        <a:spcAft>
                          <a:spcPts val="0"/>
                        </a:spcAft>
                      </a:pPr>
                      <a:r>
                        <a:rPr lang="en-US" sz="1000" dirty="0">
                          <a:effectLst/>
                        </a:rPr>
                        <a:t>Severe pain</a:t>
                      </a:r>
                      <a:endParaRPr lang="en-US" sz="1100" dirty="0">
                        <a:effectLst/>
                        <a:latin typeface="Calibri"/>
                        <a:ea typeface="Calibri"/>
                        <a:cs typeface="Times New Roman"/>
                      </a:endParaRPr>
                    </a:p>
                  </a:txBody>
                  <a:tcPr marL="47561" marR="47561" marT="28537" marB="28537" anchor="b"/>
                </a:tc>
                <a:tc>
                  <a:txBody>
                    <a:bodyPr/>
                    <a:lstStyle/>
                    <a:p>
                      <a:pPr marL="0" marR="0">
                        <a:lnSpc>
                          <a:spcPts val="1560"/>
                        </a:lnSpc>
                        <a:spcBef>
                          <a:spcPts val="0"/>
                        </a:spcBef>
                        <a:spcAft>
                          <a:spcPts val="0"/>
                        </a:spcAft>
                      </a:pPr>
                      <a:r>
                        <a:rPr lang="en-US" sz="1000" dirty="0">
                          <a:effectLst/>
                        </a:rPr>
                        <a:t>94%</a:t>
                      </a:r>
                      <a:endParaRPr lang="en-US" sz="1100" dirty="0">
                        <a:effectLst/>
                        <a:latin typeface="Calibri"/>
                        <a:ea typeface="Calibri"/>
                        <a:cs typeface="Times New Roman"/>
                      </a:endParaRPr>
                    </a:p>
                  </a:txBody>
                  <a:tcPr marL="47561" marR="47561" marT="28537" marB="28537" anchor="b"/>
                </a:tc>
              </a:tr>
              <a:tr h="260000">
                <a:tc>
                  <a:txBody>
                    <a:bodyPr/>
                    <a:lstStyle/>
                    <a:p>
                      <a:pPr marL="0" marR="0">
                        <a:lnSpc>
                          <a:spcPts val="1560"/>
                        </a:lnSpc>
                        <a:spcBef>
                          <a:spcPts val="0"/>
                        </a:spcBef>
                        <a:spcAft>
                          <a:spcPts val="0"/>
                        </a:spcAft>
                      </a:pPr>
                      <a:r>
                        <a:rPr lang="en-US" sz="1000" dirty="0">
                          <a:effectLst/>
                        </a:rPr>
                        <a:t>Muscle spasms</a:t>
                      </a:r>
                      <a:endParaRPr lang="en-US" sz="1100" dirty="0">
                        <a:effectLst/>
                        <a:latin typeface="Calibri"/>
                        <a:ea typeface="Calibri"/>
                        <a:cs typeface="Times New Roman"/>
                      </a:endParaRPr>
                    </a:p>
                  </a:txBody>
                  <a:tcPr marL="47561" marR="47561" marT="28537" marB="28537" anchor="b"/>
                </a:tc>
                <a:tc>
                  <a:txBody>
                    <a:bodyPr/>
                    <a:lstStyle/>
                    <a:p>
                      <a:pPr marL="0" marR="0">
                        <a:lnSpc>
                          <a:spcPts val="1560"/>
                        </a:lnSpc>
                        <a:spcBef>
                          <a:spcPts val="0"/>
                        </a:spcBef>
                        <a:spcAft>
                          <a:spcPts val="0"/>
                        </a:spcAft>
                      </a:pPr>
                      <a:r>
                        <a:rPr lang="en-US" sz="1000" dirty="0">
                          <a:effectLst/>
                        </a:rPr>
                        <a:t>13%</a:t>
                      </a:r>
                      <a:endParaRPr lang="en-US" sz="1100" dirty="0">
                        <a:effectLst/>
                        <a:latin typeface="Calibri"/>
                        <a:ea typeface="Calibri"/>
                        <a:cs typeface="Times New Roman"/>
                      </a:endParaRPr>
                    </a:p>
                  </a:txBody>
                  <a:tcPr marL="47561" marR="47561" marT="28537" marB="28537" anchor="b"/>
                </a:tc>
              </a:tr>
              <a:tr h="260000">
                <a:tc>
                  <a:txBody>
                    <a:bodyPr/>
                    <a:lstStyle/>
                    <a:p>
                      <a:pPr marL="0" marR="0">
                        <a:lnSpc>
                          <a:spcPts val="1560"/>
                        </a:lnSpc>
                        <a:spcBef>
                          <a:spcPts val="0"/>
                        </a:spcBef>
                        <a:spcAft>
                          <a:spcPts val="0"/>
                        </a:spcAft>
                      </a:pPr>
                      <a:r>
                        <a:rPr lang="en-US" sz="1000" dirty="0">
                          <a:effectLst/>
                        </a:rPr>
                        <a:t>Nausea</a:t>
                      </a:r>
                      <a:endParaRPr lang="en-US" sz="1100" dirty="0">
                        <a:effectLst/>
                        <a:latin typeface="Calibri"/>
                        <a:ea typeface="Calibri"/>
                        <a:cs typeface="Times New Roman"/>
                      </a:endParaRPr>
                    </a:p>
                  </a:txBody>
                  <a:tcPr marL="47561" marR="47561" marT="28537" marB="28537" anchor="b"/>
                </a:tc>
                <a:tc>
                  <a:txBody>
                    <a:bodyPr/>
                    <a:lstStyle/>
                    <a:p>
                      <a:pPr marL="0" marR="0">
                        <a:lnSpc>
                          <a:spcPts val="1560"/>
                        </a:lnSpc>
                        <a:spcBef>
                          <a:spcPts val="0"/>
                        </a:spcBef>
                        <a:spcAft>
                          <a:spcPts val="0"/>
                        </a:spcAft>
                      </a:pPr>
                      <a:r>
                        <a:rPr lang="en-US" sz="1000" dirty="0">
                          <a:effectLst/>
                        </a:rPr>
                        <a:t>10%</a:t>
                      </a:r>
                      <a:endParaRPr lang="en-US" sz="1100" dirty="0">
                        <a:effectLst/>
                        <a:latin typeface="Calibri"/>
                        <a:ea typeface="Calibri"/>
                        <a:cs typeface="Times New Roman"/>
                      </a:endParaRPr>
                    </a:p>
                  </a:txBody>
                  <a:tcPr marL="47561" marR="47561" marT="28537" marB="28537" anchor="b"/>
                </a:tc>
              </a:tr>
              <a:tr h="260000">
                <a:tc>
                  <a:txBody>
                    <a:bodyPr/>
                    <a:lstStyle/>
                    <a:p>
                      <a:pPr marL="0" marR="0">
                        <a:lnSpc>
                          <a:spcPts val="1560"/>
                        </a:lnSpc>
                        <a:spcBef>
                          <a:spcPts val="0"/>
                        </a:spcBef>
                        <a:spcAft>
                          <a:spcPts val="0"/>
                        </a:spcAft>
                      </a:pPr>
                      <a:r>
                        <a:rPr lang="en-US" sz="1000" dirty="0">
                          <a:effectLst/>
                        </a:rPr>
                        <a:t>Cancer</a:t>
                      </a:r>
                      <a:endParaRPr lang="en-US" sz="1100" dirty="0">
                        <a:effectLst/>
                        <a:latin typeface="Calibri"/>
                        <a:ea typeface="Calibri"/>
                        <a:cs typeface="Times New Roman"/>
                      </a:endParaRPr>
                    </a:p>
                  </a:txBody>
                  <a:tcPr marL="47561" marR="47561" marT="28537" marB="28537" anchor="b"/>
                </a:tc>
                <a:tc>
                  <a:txBody>
                    <a:bodyPr/>
                    <a:lstStyle/>
                    <a:p>
                      <a:pPr marL="0" marR="0">
                        <a:lnSpc>
                          <a:spcPts val="1560"/>
                        </a:lnSpc>
                        <a:spcBef>
                          <a:spcPts val="0"/>
                        </a:spcBef>
                        <a:spcAft>
                          <a:spcPts val="0"/>
                        </a:spcAft>
                      </a:pPr>
                      <a:r>
                        <a:rPr lang="en-US" sz="1000" dirty="0">
                          <a:effectLst/>
                        </a:rPr>
                        <a:t>3%</a:t>
                      </a:r>
                      <a:endParaRPr lang="en-US" sz="1100" dirty="0">
                        <a:effectLst/>
                        <a:latin typeface="Calibri"/>
                        <a:ea typeface="Calibri"/>
                        <a:cs typeface="Times New Roman"/>
                      </a:endParaRPr>
                    </a:p>
                  </a:txBody>
                  <a:tcPr marL="47561" marR="47561" marT="28537" marB="28537" anchor="b"/>
                </a:tc>
              </a:tr>
              <a:tr h="260000">
                <a:tc>
                  <a:txBody>
                    <a:bodyPr/>
                    <a:lstStyle/>
                    <a:p>
                      <a:pPr marL="0" marR="0">
                        <a:lnSpc>
                          <a:spcPts val="1560"/>
                        </a:lnSpc>
                        <a:spcBef>
                          <a:spcPts val="0"/>
                        </a:spcBef>
                        <a:spcAft>
                          <a:spcPts val="0"/>
                        </a:spcAft>
                      </a:pPr>
                      <a:r>
                        <a:rPr lang="en-US" sz="1000" dirty="0">
                          <a:effectLst/>
                        </a:rPr>
                        <a:t>Seizures</a:t>
                      </a:r>
                      <a:endParaRPr lang="en-US" sz="1100" dirty="0">
                        <a:effectLst/>
                        <a:latin typeface="Calibri"/>
                        <a:ea typeface="Calibri"/>
                        <a:cs typeface="Times New Roman"/>
                      </a:endParaRPr>
                    </a:p>
                  </a:txBody>
                  <a:tcPr marL="47561" marR="47561" marT="28537" marB="28537" anchor="b"/>
                </a:tc>
                <a:tc>
                  <a:txBody>
                    <a:bodyPr/>
                    <a:lstStyle/>
                    <a:p>
                      <a:pPr marL="0" marR="0">
                        <a:lnSpc>
                          <a:spcPts val="1560"/>
                        </a:lnSpc>
                        <a:spcBef>
                          <a:spcPts val="0"/>
                        </a:spcBef>
                        <a:spcAft>
                          <a:spcPts val="0"/>
                        </a:spcAft>
                      </a:pPr>
                      <a:r>
                        <a:rPr lang="en-US" sz="1000" dirty="0">
                          <a:effectLst/>
                        </a:rPr>
                        <a:t>2%</a:t>
                      </a:r>
                      <a:endParaRPr lang="en-US" sz="1100" dirty="0">
                        <a:effectLst/>
                        <a:latin typeface="Calibri"/>
                        <a:ea typeface="Calibri"/>
                        <a:cs typeface="Times New Roman"/>
                      </a:endParaRPr>
                    </a:p>
                  </a:txBody>
                  <a:tcPr marL="47561" marR="47561" marT="28537" marB="28537" anchor="b"/>
                </a:tc>
              </a:tr>
            </a:tbl>
          </a:graphicData>
        </a:graphic>
      </p:graphicFrame>
    </p:spTree>
    <p:extLst>
      <p:ext uri="{BB962C8B-B14F-4D97-AF65-F5344CB8AC3E}">
        <p14:creationId xmlns:p14="http://schemas.microsoft.com/office/powerpoint/2010/main" val="29794762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Good? </a:t>
            </a:r>
            <a:endParaRPr lang="en-US" dirty="0"/>
          </a:p>
        </p:txBody>
      </p:sp>
      <p:sp>
        <p:nvSpPr>
          <p:cNvPr id="3" name="Content Placeholder 2"/>
          <p:cNvSpPr>
            <a:spLocks noGrp="1"/>
          </p:cNvSpPr>
          <p:nvPr>
            <p:ph idx="1"/>
          </p:nvPr>
        </p:nvSpPr>
        <p:spPr/>
        <p:txBody>
          <a:bodyPr/>
          <a:lstStyle/>
          <a:p>
            <a:pPr marL="0" indent="0" algn="ctr">
              <a:buNone/>
            </a:pPr>
            <a:r>
              <a:rPr lang="en-US" sz="3200" b="1" dirty="0" smtClean="0"/>
              <a:t>AMA Statement:  Medical Marijuana</a:t>
            </a:r>
          </a:p>
          <a:p>
            <a:pPr marL="0" indent="0">
              <a:buNone/>
            </a:pPr>
            <a:r>
              <a:rPr lang="en-US" dirty="0"/>
              <a:t>The AMA calls for further adequate and well-controlled studies of marijuana and related cannabinoids in patients who have serious conditions for which preclinical, anecdotal, or controlled evidence suggests possible efficacy and the application of such results to the understanding and treatment of disease.</a:t>
            </a:r>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1A3B920F-1CA1-4196-A711-9A38FC7C62A3}" type="slidenum">
              <a:rPr lang="en-US" smtClean="0"/>
              <a:pPr>
                <a:defRPr/>
              </a:pPr>
              <a:t>11</a:t>
            </a:fld>
            <a:endParaRPr lang="en-US" dirty="0"/>
          </a:p>
        </p:txBody>
      </p:sp>
    </p:spTree>
    <p:extLst>
      <p:ext uri="{BB962C8B-B14F-4D97-AF65-F5344CB8AC3E}">
        <p14:creationId xmlns:p14="http://schemas.microsoft.com/office/powerpoint/2010/main" val="3540439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Bad?</a:t>
            </a:r>
            <a:endParaRPr lang="en-US" dirty="0"/>
          </a:p>
        </p:txBody>
      </p:sp>
      <p:sp>
        <p:nvSpPr>
          <p:cNvPr id="3" name="Content Placeholder 2"/>
          <p:cNvSpPr>
            <a:spLocks noGrp="1"/>
          </p:cNvSpPr>
          <p:nvPr>
            <p:ph idx="1"/>
          </p:nvPr>
        </p:nvSpPr>
        <p:spPr/>
        <p:txBody>
          <a:bodyPr/>
          <a:lstStyle/>
          <a:p>
            <a:r>
              <a:rPr lang="en-US" dirty="0" smtClean="0"/>
              <a:t>Marijuana use is gaining acceptance:</a:t>
            </a:r>
          </a:p>
          <a:p>
            <a:pPr lvl="1"/>
            <a:r>
              <a:rPr lang="en-US" sz="2000" dirty="0"/>
              <a:t>“As has been well documented, I smoked pot as a kid, and I view it as a bad habit and a vice, not very different from the cigarettes that I smoked as a young person up through a big chunk of my adult life. I don’t think it is more dangerous than alcohol," </a:t>
            </a:r>
            <a:endParaRPr lang="en-US" sz="2000" dirty="0"/>
          </a:p>
        </p:txBody>
      </p:sp>
      <p:sp>
        <p:nvSpPr>
          <p:cNvPr id="4" name="Slide Number Placeholder 3"/>
          <p:cNvSpPr>
            <a:spLocks noGrp="1"/>
          </p:cNvSpPr>
          <p:nvPr>
            <p:ph type="sldNum" sz="quarter" idx="10"/>
          </p:nvPr>
        </p:nvSpPr>
        <p:spPr/>
        <p:txBody>
          <a:bodyPr/>
          <a:lstStyle/>
          <a:p>
            <a:pPr>
              <a:defRPr/>
            </a:pPr>
            <a:fld id="{1A3B920F-1CA1-4196-A711-9A38FC7C62A3}" type="slidenum">
              <a:rPr lang="en-US" smtClean="0"/>
              <a:pPr>
                <a:defRPr/>
              </a:pPr>
              <a:t>12</a:t>
            </a:fld>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3505200"/>
            <a:ext cx="2343150" cy="258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descr="C:\Users\mccarps\Pictures\marijuana-not-crack-magnet-c1175499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6805" y="2362200"/>
            <a:ext cx="2085395"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8506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2"/>
          <p:cNvPicPr>
            <a:picLocks noChangeAspect="1" noChangeArrowheads="1"/>
          </p:cNvPicPr>
          <p:nvPr/>
        </p:nvPicPr>
        <p:blipFill>
          <a:blip r:embed="rId3"/>
          <a:srcRect/>
          <a:stretch>
            <a:fillRect/>
          </a:stretch>
        </p:blipFill>
        <p:spPr bwMode="auto">
          <a:xfrm>
            <a:off x="-38100" y="0"/>
            <a:ext cx="9144000" cy="6950076"/>
          </a:xfrm>
          <a:prstGeom prst="rect">
            <a:avLst/>
          </a:prstGeom>
          <a:noFill/>
          <a:ln w="9525">
            <a:noFill/>
            <a:miter lim="800000"/>
            <a:headEnd/>
            <a:tailEnd/>
          </a:ln>
        </p:spPr>
      </p:pic>
      <p:sp>
        <p:nvSpPr>
          <p:cNvPr id="36866" name="Title 1"/>
          <p:cNvSpPr>
            <a:spLocks noGrp="1"/>
          </p:cNvSpPr>
          <p:nvPr>
            <p:ph type="title" idx="4294967295"/>
          </p:nvPr>
        </p:nvSpPr>
        <p:spPr>
          <a:xfrm>
            <a:off x="416106" y="228600"/>
            <a:ext cx="8229600" cy="685800"/>
          </a:xfrm>
        </p:spPr>
        <p:txBody>
          <a:bodyPr/>
          <a:lstStyle/>
          <a:p>
            <a:pPr eaLnBrk="1" hangingPunct="1"/>
            <a:r>
              <a:rPr lang="en-US" sz="3600" b="1" dirty="0" smtClean="0"/>
              <a:t>Marijuana is Popular in Our Culture</a:t>
            </a:r>
            <a:endParaRPr lang="en-US" sz="3600" b="1" dirty="0" smtClean="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995" y="1399274"/>
            <a:ext cx="2513605" cy="254180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p:cNvPicPr>
            <a:picLocks noChangeAspect="1"/>
          </p:cNvPicPr>
          <p:nvPr/>
        </p:nvPicPr>
        <p:blipFill>
          <a:blip r:embed="rId5">
            <a:extLst/>
          </a:blip>
          <a:stretch>
            <a:fillRect/>
          </a:stretch>
        </p:blipFill>
        <p:spPr>
          <a:xfrm>
            <a:off x="3505200" y="1066800"/>
            <a:ext cx="2286000" cy="340415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77000" y="1530965"/>
            <a:ext cx="2330807" cy="233080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7"/>
          <p:cNvPicPr>
            <a:picLocks noChangeAspect="1"/>
          </p:cNvPicPr>
          <p:nvPr/>
        </p:nvPicPr>
        <p:blipFill>
          <a:blip r:embed="rId7">
            <a:extLst/>
          </a:blip>
          <a:stretch>
            <a:fillRect/>
          </a:stretch>
        </p:blipFill>
        <p:spPr>
          <a:xfrm>
            <a:off x="1418193" y="3200400"/>
            <a:ext cx="2489758" cy="337956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6871" name="TextBox 9"/>
          <p:cNvSpPr txBox="1">
            <a:spLocks noChangeArrowheads="1"/>
          </p:cNvSpPr>
          <p:nvPr/>
        </p:nvSpPr>
        <p:spPr bwMode="auto">
          <a:xfrm>
            <a:off x="2971800" y="6656388"/>
            <a:ext cx="6480175" cy="261937"/>
          </a:xfrm>
          <a:prstGeom prst="rect">
            <a:avLst/>
          </a:prstGeom>
          <a:noFill/>
          <a:ln w="9525">
            <a:noFill/>
            <a:miter lim="800000"/>
            <a:headEnd/>
            <a:tailEnd/>
          </a:ln>
        </p:spPr>
        <p:txBody>
          <a:bodyPr>
            <a:spAutoFit/>
          </a:bodyPr>
          <a:lstStyle/>
          <a:p>
            <a:r>
              <a:rPr lang="en-US" sz="1100" i="1">
                <a:latin typeface="Calibri" pitchFamily="34" charset="0"/>
              </a:rPr>
              <a:t>http://www.google.com/search?hl=en&amp;sugexp=les%3B&amp;gs_rn=5&amp;gs_ri=psy-ab&amp;cp=13&amp;gs_id=1e&amp;xhr=t&amp;q</a:t>
            </a:r>
          </a:p>
        </p:txBody>
      </p:sp>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90859" y="3598357"/>
            <a:ext cx="2034660" cy="264952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 name="Picture 1" descr="Rihanna.jpeg"/>
          <p:cNvPicPr>
            <a:picLocks noChangeAspect="1"/>
          </p:cNvPicPr>
          <p:nvPr/>
        </p:nvPicPr>
        <p:blipFill>
          <a:blip r:embed="rId9">
            <a:extLst/>
          </a:blip>
          <a:stretch>
            <a:fillRect/>
          </a:stretch>
        </p:blipFill>
        <p:spPr>
          <a:xfrm>
            <a:off x="1758485" y="1011238"/>
            <a:ext cx="3289300" cy="2463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801630" y="2153685"/>
            <a:ext cx="2857500" cy="20934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descr="McLovin.jpg"/>
          <p:cNvPicPr>
            <a:picLocks noChangeAspect="1"/>
          </p:cNvPicPr>
          <p:nvPr/>
        </p:nvPicPr>
        <p:blipFill>
          <a:blip r:embed="rId11">
            <a:extLst/>
          </a:blip>
          <a:stretch>
            <a:fillRect/>
          </a:stretch>
        </p:blipFill>
        <p:spPr>
          <a:xfrm>
            <a:off x="3563380" y="2243138"/>
            <a:ext cx="2667000" cy="35577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1361853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Bad?....Cont.</a:t>
            </a:r>
            <a:endParaRPr lang="en-US" dirty="0"/>
          </a:p>
        </p:txBody>
      </p:sp>
      <p:sp>
        <p:nvSpPr>
          <p:cNvPr id="3" name="Content Placeholder 2"/>
          <p:cNvSpPr>
            <a:spLocks noGrp="1"/>
          </p:cNvSpPr>
          <p:nvPr>
            <p:ph idx="1"/>
          </p:nvPr>
        </p:nvSpPr>
        <p:spPr/>
        <p:txBody>
          <a:bodyPr/>
          <a:lstStyle/>
          <a:p>
            <a:r>
              <a:rPr lang="en-US" sz="3600" b="1" dirty="0" smtClean="0"/>
              <a:t>Not your parents weed!</a:t>
            </a:r>
          </a:p>
          <a:p>
            <a:r>
              <a:rPr lang="en-US" sz="3600" dirty="0" smtClean="0"/>
              <a:t>Since 1972, the average THC content of marijuana has soared from less than 1% to an average of 13% today.</a:t>
            </a:r>
          </a:p>
          <a:p>
            <a:r>
              <a:rPr lang="en-US" sz="4400" dirty="0" smtClean="0"/>
              <a:t>It’s not the same DRUG!!!!!</a:t>
            </a:r>
            <a:endParaRPr lang="en-US" sz="4400" dirty="0"/>
          </a:p>
        </p:txBody>
      </p:sp>
      <p:sp>
        <p:nvSpPr>
          <p:cNvPr id="4" name="Slide Number Placeholder 3"/>
          <p:cNvSpPr>
            <a:spLocks noGrp="1"/>
          </p:cNvSpPr>
          <p:nvPr>
            <p:ph type="sldNum" sz="quarter" idx="10"/>
          </p:nvPr>
        </p:nvSpPr>
        <p:spPr/>
        <p:txBody>
          <a:bodyPr/>
          <a:lstStyle/>
          <a:p>
            <a:pPr>
              <a:defRPr/>
            </a:pPr>
            <a:fld id="{1A3B920F-1CA1-4196-A711-9A38FC7C62A3}" type="slidenum">
              <a:rPr lang="en-US" smtClean="0"/>
              <a:pPr>
                <a:defRPr/>
              </a:pPr>
              <a:t>14</a:t>
            </a:fld>
            <a:endParaRPr lang="en-US" dirty="0"/>
          </a:p>
        </p:txBody>
      </p:sp>
    </p:spTree>
    <p:extLst>
      <p:ext uri="{BB962C8B-B14F-4D97-AF65-F5344CB8AC3E}">
        <p14:creationId xmlns:p14="http://schemas.microsoft.com/office/powerpoint/2010/main" val="1360650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Ugly?</a:t>
            </a:r>
            <a:endParaRPr lang="en-US" dirty="0"/>
          </a:p>
        </p:txBody>
      </p:sp>
      <p:sp>
        <p:nvSpPr>
          <p:cNvPr id="3" name="Content Placeholder 2"/>
          <p:cNvSpPr>
            <a:spLocks noGrp="1"/>
          </p:cNvSpPr>
          <p:nvPr>
            <p:ph idx="1"/>
          </p:nvPr>
        </p:nvSpPr>
        <p:spPr/>
        <p:txBody>
          <a:bodyPr/>
          <a:lstStyle/>
          <a:p>
            <a:r>
              <a:rPr lang="en-US" dirty="0" smtClean="0"/>
              <a:t>Marijuana is legal both Medicinally (I-692) and Recreationally (I-502)</a:t>
            </a:r>
          </a:p>
          <a:p>
            <a:r>
              <a:rPr lang="en-US" dirty="0" smtClean="0"/>
              <a:t>Edibles, Edibles, Edibles!!!!</a:t>
            </a:r>
          </a:p>
          <a:p>
            <a:endParaRPr lang="en-US" dirty="0"/>
          </a:p>
        </p:txBody>
      </p:sp>
      <p:sp>
        <p:nvSpPr>
          <p:cNvPr id="4" name="Slide Number Placeholder 3"/>
          <p:cNvSpPr>
            <a:spLocks noGrp="1"/>
          </p:cNvSpPr>
          <p:nvPr>
            <p:ph type="sldNum" sz="quarter" idx="10"/>
          </p:nvPr>
        </p:nvSpPr>
        <p:spPr/>
        <p:txBody>
          <a:bodyPr/>
          <a:lstStyle/>
          <a:p>
            <a:fld id="{1A3B920F-1CA1-4196-A711-9A38FC7C62A3}" type="slidenum">
              <a:rPr lang="en-US" smtClean="0"/>
              <a:pPr/>
              <a:t>15</a:t>
            </a:fld>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639010"/>
            <a:ext cx="44450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5190" y="1313723"/>
            <a:ext cx="6492875" cy="4859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Content Placeholder 3" descr="mj bbq sauce.jpg"/>
          <p:cNvPicPr>
            <a:picLocks noChangeAspect="1"/>
          </p:cNvPicPr>
          <p:nvPr/>
        </p:nvPicPr>
        <p:blipFill>
          <a:blip r:embed="rId5" cstate="print"/>
          <a:stretch>
            <a:fillRect/>
          </a:stretch>
        </p:blipFill>
        <p:spPr bwMode="auto">
          <a:xfrm>
            <a:off x="3060700" y="1195665"/>
            <a:ext cx="3241963" cy="4862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Content Placeholder 3" descr="mj bbq sauce.jpg"/>
          <p:cNvPicPr>
            <a:picLocks noChangeAspect="1"/>
          </p:cNvPicPr>
          <p:nvPr/>
        </p:nvPicPr>
        <p:blipFill>
          <a:blip r:embed="rId6" cstate="print"/>
          <a:stretch>
            <a:fillRect/>
          </a:stretch>
        </p:blipFill>
        <p:spPr bwMode="auto">
          <a:xfrm>
            <a:off x="1629647" y="1001190"/>
            <a:ext cx="6400800" cy="5188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Content Placeholder 3" descr="mj bbq sauce.jpg"/>
          <p:cNvPicPr>
            <a:picLocks noChangeAspect="1"/>
          </p:cNvPicPr>
          <p:nvPr/>
        </p:nvPicPr>
        <p:blipFill>
          <a:blip r:embed="rId7" cstate="print"/>
          <a:stretch>
            <a:fillRect/>
          </a:stretch>
        </p:blipFill>
        <p:spPr bwMode="auto">
          <a:xfrm>
            <a:off x="2500219" y="870013"/>
            <a:ext cx="3889430" cy="5188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3" descr="mj bbq sauce.jpg"/>
          <p:cNvPicPr>
            <a:picLocks noChangeAspect="1"/>
          </p:cNvPicPr>
          <p:nvPr/>
        </p:nvPicPr>
        <p:blipFill>
          <a:blip r:embed="rId8" cstate="print"/>
          <a:stretch>
            <a:fillRect/>
          </a:stretch>
        </p:blipFill>
        <p:spPr bwMode="auto">
          <a:xfrm>
            <a:off x="2429747" y="1600200"/>
            <a:ext cx="4800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Content Placeholder 3" descr="mj bbq sauce.jpg"/>
          <p:cNvPicPr>
            <a:picLocks noChangeAspect="1"/>
          </p:cNvPicPr>
          <p:nvPr/>
        </p:nvPicPr>
        <p:blipFill>
          <a:blip r:embed="rId9" cstate="print"/>
          <a:stretch>
            <a:fillRect/>
          </a:stretch>
        </p:blipFill>
        <p:spPr bwMode="auto">
          <a:xfrm>
            <a:off x="2133600" y="1406664"/>
            <a:ext cx="5392894" cy="4044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512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Ugly?</a:t>
            </a:r>
            <a:endParaRPr lang="en-US" dirty="0"/>
          </a:p>
        </p:txBody>
      </p:sp>
      <p:sp>
        <p:nvSpPr>
          <p:cNvPr id="3" name="Content Placeholder 2"/>
          <p:cNvSpPr>
            <a:spLocks noGrp="1"/>
          </p:cNvSpPr>
          <p:nvPr>
            <p:ph idx="1"/>
          </p:nvPr>
        </p:nvSpPr>
        <p:spPr/>
        <p:txBody>
          <a:bodyPr/>
          <a:lstStyle/>
          <a:p>
            <a:r>
              <a:rPr lang="en-US" dirty="0" smtClean="0"/>
              <a:t>Electronic Smoking Devices</a:t>
            </a:r>
          </a:p>
          <a:p>
            <a:endParaRPr lang="en-US" dirty="0"/>
          </a:p>
        </p:txBody>
      </p:sp>
      <p:sp>
        <p:nvSpPr>
          <p:cNvPr id="4" name="Slide Number Placeholder 3"/>
          <p:cNvSpPr>
            <a:spLocks noGrp="1"/>
          </p:cNvSpPr>
          <p:nvPr>
            <p:ph type="sldNum" sz="quarter" idx="10"/>
          </p:nvPr>
        </p:nvSpPr>
        <p:spPr/>
        <p:txBody>
          <a:bodyPr/>
          <a:lstStyle/>
          <a:p>
            <a:pPr>
              <a:defRPr/>
            </a:pPr>
            <a:fld id="{1A3B920F-1CA1-4196-A711-9A38FC7C62A3}" type="slidenum">
              <a:rPr lang="en-US" smtClean="0"/>
              <a:pPr>
                <a:defRPr/>
              </a:pPr>
              <a:t>16</a:t>
            </a:fld>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0013"/>
            <a:ext cx="9144000" cy="665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descr="http://www.gopusa.com/news/files/2014/02/vapor_pe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752600"/>
            <a:ext cx="4762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4682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Where do we go from here?</a:t>
            </a:r>
            <a:endParaRPr lang="en-US" dirty="0"/>
          </a:p>
        </p:txBody>
      </p:sp>
      <p:sp>
        <p:nvSpPr>
          <p:cNvPr id="4" name="Slide Number Placeholder 3"/>
          <p:cNvSpPr>
            <a:spLocks noGrp="1"/>
          </p:cNvSpPr>
          <p:nvPr>
            <p:ph type="sldNum" sz="quarter" idx="10"/>
          </p:nvPr>
        </p:nvSpPr>
        <p:spPr/>
        <p:txBody>
          <a:bodyPr/>
          <a:lstStyle/>
          <a:p>
            <a:pPr>
              <a:defRPr/>
            </a:pPr>
            <a:fld id="{1A3B920F-1CA1-4196-A711-9A38FC7C62A3}" type="slidenum">
              <a:rPr lang="en-US" smtClean="0"/>
              <a:pPr>
                <a:defRPr/>
              </a:pPr>
              <a:t>17</a:t>
            </a:fld>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05000" y="1524000"/>
            <a:ext cx="6671812" cy="4525963"/>
          </a:xfrm>
        </p:spPr>
      </p:pic>
    </p:spTree>
    <p:extLst>
      <p:ext uri="{BB962C8B-B14F-4D97-AF65-F5344CB8AC3E}">
        <p14:creationId xmlns:p14="http://schemas.microsoft.com/office/powerpoint/2010/main" val="18306359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Address the Real Problem</a:t>
            </a:r>
            <a:endParaRPr lang="en-US" dirty="0"/>
          </a:p>
        </p:txBody>
      </p:sp>
      <p:sp>
        <p:nvSpPr>
          <p:cNvPr id="3" name="Content Placeholder 2"/>
          <p:cNvSpPr>
            <a:spLocks noGrp="1"/>
          </p:cNvSpPr>
          <p:nvPr>
            <p:ph idx="1"/>
          </p:nvPr>
        </p:nvSpPr>
        <p:spPr/>
        <p:txBody>
          <a:bodyPr/>
          <a:lstStyle/>
          <a:p>
            <a:pPr marL="0" indent="0" algn="ctr">
              <a:buNone/>
            </a:pPr>
            <a:r>
              <a:rPr lang="en-US" sz="3600" b="1" dirty="0" smtClean="0"/>
              <a:t>Question Time:</a:t>
            </a:r>
          </a:p>
          <a:p>
            <a:r>
              <a:rPr lang="en-US" sz="3600" dirty="0" smtClean="0"/>
              <a:t>Do you think that Marijuana is a problem?</a:t>
            </a:r>
          </a:p>
          <a:p>
            <a:r>
              <a:rPr lang="en-US" sz="3600" dirty="0" smtClean="0"/>
              <a:t>If Marijuana was eradicated today, would that take care of a large portion of substance abuse in your community?</a:t>
            </a:r>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1A3B920F-1CA1-4196-A711-9A38FC7C62A3}" type="slidenum">
              <a:rPr lang="en-US" smtClean="0"/>
              <a:pPr>
                <a:defRPr/>
              </a:pPr>
              <a:t>18</a:t>
            </a:fld>
            <a:endParaRPr lang="en-US" dirty="0"/>
          </a:p>
        </p:txBody>
      </p:sp>
    </p:spTree>
    <p:extLst>
      <p:ext uri="{BB962C8B-B14F-4D97-AF65-F5344CB8AC3E}">
        <p14:creationId xmlns:p14="http://schemas.microsoft.com/office/powerpoint/2010/main" val="1615227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Address the Real Problem</a:t>
            </a:r>
            <a:endParaRPr lang="en-US" dirty="0"/>
          </a:p>
        </p:txBody>
      </p:sp>
      <p:sp>
        <p:nvSpPr>
          <p:cNvPr id="3" name="Content Placeholder 2"/>
          <p:cNvSpPr>
            <a:spLocks noGrp="1"/>
          </p:cNvSpPr>
          <p:nvPr>
            <p:ph idx="1"/>
          </p:nvPr>
        </p:nvSpPr>
        <p:spPr/>
        <p:txBody>
          <a:bodyPr/>
          <a:lstStyle/>
          <a:p>
            <a:r>
              <a:rPr lang="en-US" sz="2350" dirty="0"/>
              <a:t>People take drugs because they want to change something about their lives</a:t>
            </a:r>
            <a:r>
              <a:rPr lang="en-US" sz="2350" dirty="0" smtClean="0"/>
              <a:t>.</a:t>
            </a:r>
          </a:p>
          <a:p>
            <a:pPr lvl="1"/>
            <a:r>
              <a:rPr lang="en-US" sz="2350" dirty="0" smtClean="0"/>
              <a:t>To fit in</a:t>
            </a:r>
          </a:p>
          <a:p>
            <a:pPr lvl="1"/>
            <a:r>
              <a:rPr lang="en-US" sz="2350" dirty="0" smtClean="0"/>
              <a:t>To escape or relax</a:t>
            </a:r>
          </a:p>
          <a:p>
            <a:pPr lvl="1"/>
            <a:r>
              <a:rPr lang="en-US" sz="2350" dirty="0" smtClean="0"/>
              <a:t>To relieve boredom</a:t>
            </a:r>
          </a:p>
          <a:p>
            <a:pPr lvl="1"/>
            <a:r>
              <a:rPr lang="en-US" sz="2350" dirty="0" smtClean="0"/>
              <a:t>To seem grown up</a:t>
            </a:r>
          </a:p>
          <a:p>
            <a:pPr lvl="1"/>
            <a:r>
              <a:rPr lang="en-US" sz="2350" dirty="0" smtClean="0"/>
              <a:t>To rebel</a:t>
            </a:r>
          </a:p>
          <a:p>
            <a:pPr lvl="1"/>
            <a:r>
              <a:rPr lang="en-US" sz="2350" dirty="0" smtClean="0"/>
              <a:t>To experiment</a:t>
            </a:r>
          </a:p>
          <a:p>
            <a:pPr lvl="1"/>
            <a:r>
              <a:rPr lang="en-US" sz="2350" dirty="0" smtClean="0"/>
              <a:t>Misinformation</a:t>
            </a:r>
          </a:p>
          <a:p>
            <a:r>
              <a:rPr lang="en-US" sz="2350" dirty="0"/>
              <a:t>They think drugs are a solution. But eventually, the drugs become the problem</a:t>
            </a:r>
            <a:r>
              <a:rPr lang="en-US" sz="2400" dirty="0"/>
              <a:t>.</a:t>
            </a:r>
            <a:endParaRPr lang="en-US" sz="2400" dirty="0"/>
          </a:p>
        </p:txBody>
      </p:sp>
      <p:sp>
        <p:nvSpPr>
          <p:cNvPr id="4" name="Slide Number Placeholder 3"/>
          <p:cNvSpPr>
            <a:spLocks noGrp="1"/>
          </p:cNvSpPr>
          <p:nvPr>
            <p:ph type="sldNum" sz="quarter" idx="10"/>
          </p:nvPr>
        </p:nvSpPr>
        <p:spPr/>
        <p:txBody>
          <a:bodyPr/>
          <a:lstStyle/>
          <a:p>
            <a:pPr>
              <a:defRPr/>
            </a:pPr>
            <a:fld id="{1A3B920F-1CA1-4196-A711-9A38FC7C62A3}" type="slidenum">
              <a:rPr lang="en-US" smtClean="0"/>
              <a:pPr>
                <a:defRPr/>
              </a:pPr>
              <a:t>19</a:t>
            </a:fld>
            <a:endParaRPr lang="en-US" dirty="0"/>
          </a:p>
        </p:txBody>
      </p:sp>
    </p:spTree>
    <p:extLst>
      <p:ext uri="{BB962C8B-B14F-4D97-AF65-F5344CB8AC3E}">
        <p14:creationId xmlns:p14="http://schemas.microsoft.com/office/powerpoint/2010/main" val="31121270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Marijuana?</a:t>
            </a:r>
            <a:endParaRPr lang="en-US" dirty="0"/>
          </a:p>
        </p:txBody>
      </p:sp>
      <p:sp>
        <p:nvSpPr>
          <p:cNvPr id="3" name="Content Placeholder 2"/>
          <p:cNvSpPr>
            <a:spLocks noGrp="1"/>
          </p:cNvSpPr>
          <p:nvPr>
            <p:ph idx="1"/>
          </p:nvPr>
        </p:nvSpPr>
        <p:spPr/>
        <p:txBody>
          <a:bodyPr/>
          <a:lstStyle/>
          <a:p>
            <a:pPr fontAlgn="auto">
              <a:spcAft>
                <a:spcPts val="0"/>
              </a:spcAft>
              <a:buFont typeface="Arial" pitchFamily="34" charset="0"/>
              <a:buChar char="•"/>
              <a:defRPr/>
            </a:pPr>
            <a:r>
              <a:rPr lang="en-US" sz="2400" dirty="0"/>
              <a:t>Marijuana is a </a:t>
            </a:r>
            <a:r>
              <a:rPr lang="en-US" sz="2400" dirty="0" smtClean="0"/>
              <a:t>green-brown </a:t>
            </a:r>
            <a:r>
              <a:rPr lang="en-US" sz="2400" dirty="0"/>
              <a:t>mixture of dried, shredded leaves, stems, seeds, and flowers of the hemp, or cannabis, </a:t>
            </a:r>
            <a:r>
              <a:rPr lang="en-US" sz="2400" dirty="0" smtClean="0"/>
              <a:t>plant</a:t>
            </a:r>
            <a:endParaRPr lang="en-US" sz="2400" dirty="0"/>
          </a:p>
          <a:p>
            <a:pPr fontAlgn="auto">
              <a:spcAft>
                <a:spcPts val="0"/>
              </a:spcAft>
              <a:buFont typeface="Arial" pitchFamily="34" charset="0"/>
              <a:buChar char="•"/>
              <a:defRPr/>
            </a:pPr>
            <a:r>
              <a:rPr lang="en-US" sz="2400" dirty="0"/>
              <a:t>It goes by many different names—pot, herb, weed, grass—and stronger forms </a:t>
            </a:r>
            <a:r>
              <a:rPr lang="en-US" sz="2400" dirty="0" smtClean="0"/>
              <a:t>include hash oil</a:t>
            </a:r>
            <a:endParaRPr lang="en-US" sz="2400" dirty="0"/>
          </a:p>
          <a:p>
            <a:pPr fontAlgn="auto">
              <a:spcAft>
                <a:spcPts val="0"/>
              </a:spcAft>
              <a:buFont typeface="Arial" pitchFamily="34" charset="0"/>
              <a:buChar char="•"/>
              <a:defRPr/>
            </a:pPr>
            <a:r>
              <a:rPr lang="en-US" sz="2400" dirty="0"/>
              <a:t>All forms of </a:t>
            </a:r>
            <a:r>
              <a:rPr lang="en-US" sz="2400" dirty="0" smtClean="0"/>
              <a:t>marijuana that contain THC </a:t>
            </a:r>
            <a:r>
              <a:rPr lang="en-US" sz="2400" dirty="0"/>
              <a:t>are mind-altering (psychoactive), they change how the brain </a:t>
            </a:r>
            <a:r>
              <a:rPr lang="en-US" sz="2400" dirty="0" smtClean="0"/>
              <a:t>works</a:t>
            </a:r>
            <a:endParaRPr lang="en-US" sz="2400" dirty="0"/>
          </a:p>
          <a:p>
            <a:pPr fontAlgn="auto">
              <a:spcAft>
                <a:spcPts val="0"/>
              </a:spcAft>
              <a:buFont typeface="Arial" pitchFamily="34" charset="0"/>
              <a:buChar char="•"/>
              <a:defRPr/>
            </a:pPr>
            <a:r>
              <a:rPr lang="en-US" sz="2400" dirty="0"/>
              <a:t>Marijuana contains more than 400 chemicals, including THC (</a:t>
            </a:r>
            <a:r>
              <a:rPr lang="en-US" sz="2400" dirty="0" smtClean="0"/>
              <a:t>delta-9-tetrahydrocannabinol) and CBD (</a:t>
            </a:r>
            <a:r>
              <a:rPr lang="en-US" sz="2400" dirty="0" err="1" smtClean="0"/>
              <a:t>Cannabidiol</a:t>
            </a:r>
            <a:r>
              <a:rPr lang="en-US" sz="2400" dirty="0" smtClean="0"/>
              <a:t>)</a:t>
            </a:r>
            <a:endParaRPr lang="en-US" sz="2400" dirty="0"/>
          </a:p>
        </p:txBody>
      </p:sp>
      <p:sp>
        <p:nvSpPr>
          <p:cNvPr id="4" name="Slide Number Placeholder 3"/>
          <p:cNvSpPr>
            <a:spLocks noGrp="1"/>
          </p:cNvSpPr>
          <p:nvPr>
            <p:ph type="sldNum" sz="quarter" idx="10"/>
          </p:nvPr>
        </p:nvSpPr>
        <p:spPr/>
        <p:txBody>
          <a:bodyPr/>
          <a:lstStyle/>
          <a:p>
            <a:pPr>
              <a:defRPr/>
            </a:pPr>
            <a:fld id="{1A3B920F-1CA1-4196-A711-9A38FC7C62A3}" type="slidenum">
              <a:rPr lang="en-US" smtClean="0"/>
              <a:pPr>
                <a:defRPr/>
              </a:pPr>
              <a:t>2</a:t>
            </a:fld>
            <a:endParaRPr lang="en-US" dirty="0"/>
          </a:p>
        </p:txBody>
      </p:sp>
    </p:spTree>
    <p:extLst>
      <p:ext uri="{BB962C8B-B14F-4D97-AF65-F5344CB8AC3E}">
        <p14:creationId xmlns:p14="http://schemas.microsoft.com/office/powerpoint/2010/main" val="12993764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381000" y="1371600"/>
            <a:ext cx="8534400" cy="243840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8610" name="Title 1"/>
          <p:cNvSpPr>
            <a:spLocks noGrp="1"/>
          </p:cNvSpPr>
          <p:nvPr>
            <p:ph type="title"/>
          </p:nvPr>
        </p:nvSpPr>
        <p:spPr/>
        <p:txBody>
          <a:bodyPr/>
          <a:lstStyle/>
          <a:p>
            <a:pPr eaLnBrk="1" hangingPunct="1"/>
            <a:r>
              <a:rPr lang="en-US" b="1" dirty="0" smtClean="0"/>
              <a:t>Perception of Approval</a:t>
            </a:r>
          </a:p>
        </p:txBody>
      </p:sp>
      <p:sp>
        <p:nvSpPr>
          <p:cNvPr id="68611" name="TextBox 5"/>
          <p:cNvSpPr txBox="1">
            <a:spLocks noChangeArrowheads="1"/>
          </p:cNvSpPr>
          <p:nvPr/>
        </p:nvSpPr>
        <p:spPr bwMode="auto">
          <a:xfrm>
            <a:off x="990600" y="4432300"/>
            <a:ext cx="3810000" cy="1477328"/>
          </a:xfrm>
          <a:prstGeom prst="rect">
            <a:avLst/>
          </a:prstGeom>
          <a:noFill/>
          <a:ln w="9525">
            <a:noFill/>
            <a:miter lim="800000"/>
            <a:headEnd/>
            <a:tailEnd/>
          </a:ln>
        </p:spPr>
        <p:txBody>
          <a:bodyPr wrap="square">
            <a:spAutoFit/>
          </a:bodyPr>
          <a:lstStyle/>
          <a:p>
            <a:r>
              <a:rPr lang="en-US" dirty="0">
                <a:latin typeface="Calibri" pitchFamily="34" charset="0"/>
              </a:rPr>
              <a:t>58.0% of </a:t>
            </a:r>
            <a:r>
              <a:rPr lang="en-US" dirty="0" smtClean="0">
                <a:latin typeface="Calibri" pitchFamily="34" charset="0"/>
              </a:rPr>
              <a:t>Washington </a:t>
            </a:r>
            <a:r>
              <a:rPr lang="en-US" dirty="0">
                <a:latin typeface="Calibri" pitchFamily="34" charset="0"/>
              </a:rPr>
              <a:t>youth think their parents would not feel that it would be wrong,  for </a:t>
            </a:r>
            <a:r>
              <a:rPr lang="en-US" dirty="0" smtClean="0">
                <a:latin typeface="Calibri" pitchFamily="34" charset="0"/>
              </a:rPr>
              <a:t>them </a:t>
            </a:r>
            <a:r>
              <a:rPr lang="en-US" dirty="0">
                <a:latin typeface="Calibri" pitchFamily="34" charset="0"/>
              </a:rPr>
              <a:t>to have smoked marijuana at least once in the past 30 days. </a:t>
            </a:r>
          </a:p>
        </p:txBody>
      </p:sp>
      <p:sp>
        <p:nvSpPr>
          <p:cNvPr id="68612" name="TextBox 9"/>
          <p:cNvSpPr txBox="1">
            <a:spLocks noChangeArrowheads="1"/>
          </p:cNvSpPr>
          <p:nvPr/>
        </p:nvSpPr>
        <p:spPr bwMode="auto">
          <a:xfrm>
            <a:off x="3990975" y="2038350"/>
            <a:ext cx="4105275" cy="1200150"/>
          </a:xfrm>
          <a:prstGeom prst="rect">
            <a:avLst/>
          </a:prstGeom>
          <a:noFill/>
          <a:ln w="9525">
            <a:noFill/>
            <a:miter lim="800000"/>
            <a:headEnd/>
            <a:tailEnd/>
          </a:ln>
        </p:spPr>
        <p:txBody>
          <a:bodyPr>
            <a:spAutoFit/>
          </a:bodyPr>
          <a:lstStyle/>
          <a:p>
            <a:r>
              <a:rPr lang="en-US" dirty="0">
                <a:latin typeface="Calibri" pitchFamily="34" charset="0"/>
              </a:rPr>
              <a:t>34.3% of </a:t>
            </a:r>
            <a:r>
              <a:rPr lang="en-US" dirty="0" smtClean="0">
                <a:latin typeface="Calibri" pitchFamily="34" charset="0"/>
              </a:rPr>
              <a:t>Washington</a:t>
            </a:r>
            <a:r>
              <a:rPr lang="en-US" dirty="0" smtClean="0">
                <a:latin typeface="Calibri" pitchFamily="34" charset="0"/>
              </a:rPr>
              <a:t> </a:t>
            </a:r>
            <a:r>
              <a:rPr lang="en-US" dirty="0">
                <a:latin typeface="Calibri" pitchFamily="34" charset="0"/>
              </a:rPr>
              <a:t>youth feel that they would be seen as cool if they had smoked marijuana at least once in the past 30 days. </a:t>
            </a:r>
          </a:p>
        </p:txBody>
      </p:sp>
      <p:sp>
        <p:nvSpPr>
          <p:cNvPr id="14" name="Rounded Rectangle 13"/>
          <p:cNvSpPr/>
          <p:nvPr/>
        </p:nvSpPr>
        <p:spPr>
          <a:xfrm>
            <a:off x="304800" y="3962400"/>
            <a:ext cx="8610600" cy="2424113"/>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8614" name="Picture 2"/>
          <p:cNvPicPr>
            <a:picLocks noChangeAspect="1"/>
          </p:cNvPicPr>
          <p:nvPr/>
        </p:nvPicPr>
        <p:blipFill>
          <a:blip r:embed="rId3"/>
          <a:srcRect/>
          <a:stretch>
            <a:fillRect/>
          </a:stretch>
        </p:blipFill>
        <p:spPr bwMode="auto">
          <a:xfrm>
            <a:off x="1239838" y="1519238"/>
            <a:ext cx="2143125" cy="2143125"/>
          </a:xfrm>
          <a:prstGeom prst="rect">
            <a:avLst/>
          </a:prstGeom>
          <a:noFill/>
          <a:ln w="9525">
            <a:noFill/>
            <a:miter lim="800000"/>
            <a:headEnd/>
            <a:tailEnd/>
          </a:ln>
        </p:spPr>
      </p:pic>
      <p:pic>
        <p:nvPicPr>
          <p:cNvPr id="68615" name="Picture 3"/>
          <p:cNvPicPr>
            <a:picLocks noChangeAspect="1"/>
          </p:cNvPicPr>
          <p:nvPr/>
        </p:nvPicPr>
        <p:blipFill>
          <a:blip r:embed="rId4"/>
          <a:srcRect/>
          <a:stretch>
            <a:fillRect/>
          </a:stretch>
        </p:blipFill>
        <p:spPr bwMode="auto">
          <a:xfrm>
            <a:off x="5410200" y="4213225"/>
            <a:ext cx="2543175" cy="1905000"/>
          </a:xfrm>
          <a:prstGeom prst="rect">
            <a:avLst/>
          </a:prstGeom>
          <a:noFill/>
          <a:ln w="9525">
            <a:noFill/>
            <a:miter lim="800000"/>
            <a:headEnd/>
            <a:tailEnd/>
          </a:ln>
        </p:spPr>
      </p:pic>
      <p:sp>
        <p:nvSpPr>
          <p:cNvPr id="11" name="Rectangle 10"/>
          <p:cNvSpPr/>
          <p:nvPr/>
        </p:nvSpPr>
        <p:spPr>
          <a:xfrm>
            <a:off x="69850" y="11113"/>
            <a:ext cx="9074150" cy="6789737"/>
          </a:xfrm>
          <a:prstGeom prst="rect">
            <a:avLst/>
          </a:prstGeom>
          <a:noFill/>
          <a:ln w="152400" cap="flat">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val="32296173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We Do</a:t>
            </a:r>
            <a:endParaRPr lang="en-US" dirty="0"/>
          </a:p>
        </p:txBody>
      </p:sp>
      <p:sp>
        <p:nvSpPr>
          <p:cNvPr id="3" name="Content Placeholder 2"/>
          <p:cNvSpPr>
            <a:spLocks noGrp="1"/>
          </p:cNvSpPr>
          <p:nvPr>
            <p:ph idx="1"/>
          </p:nvPr>
        </p:nvSpPr>
        <p:spPr/>
        <p:txBody>
          <a:bodyPr/>
          <a:lstStyle/>
          <a:p>
            <a:r>
              <a:rPr lang="en-US" sz="3200" dirty="0" smtClean="0"/>
              <a:t>Ask your teen’s views</a:t>
            </a:r>
          </a:p>
          <a:p>
            <a:r>
              <a:rPr lang="en-US" sz="3200" dirty="0" smtClean="0"/>
              <a:t>Be HONEST!!!</a:t>
            </a:r>
          </a:p>
          <a:p>
            <a:r>
              <a:rPr lang="en-US" sz="3200" dirty="0" smtClean="0"/>
              <a:t>Discuss reasons not to abuse drugs</a:t>
            </a:r>
          </a:p>
          <a:p>
            <a:r>
              <a:rPr lang="en-US" sz="3200" dirty="0" smtClean="0"/>
              <a:t>Consider media messages</a:t>
            </a:r>
          </a:p>
          <a:p>
            <a:r>
              <a:rPr lang="en-US" sz="3200" dirty="0" smtClean="0"/>
              <a:t>Discuss ways to resist peer pressure</a:t>
            </a:r>
          </a:p>
          <a:p>
            <a:r>
              <a:rPr lang="en-US" sz="3200" dirty="0" smtClean="0"/>
              <a:t>Be ready to discuss your own drug use</a:t>
            </a:r>
          </a:p>
          <a:p>
            <a:pPr marL="0" indent="0" algn="ctr">
              <a:buNone/>
            </a:pPr>
            <a:r>
              <a:rPr lang="en-US" sz="3000" i="1" dirty="0" smtClean="0"/>
              <a:t>Don’t be afraid that talking about drug use will put the ideas of using in your teen’s head.  </a:t>
            </a:r>
          </a:p>
        </p:txBody>
      </p:sp>
      <p:sp>
        <p:nvSpPr>
          <p:cNvPr id="4" name="Slide Number Placeholder 3"/>
          <p:cNvSpPr>
            <a:spLocks noGrp="1"/>
          </p:cNvSpPr>
          <p:nvPr>
            <p:ph type="sldNum" sz="quarter" idx="10"/>
          </p:nvPr>
        </p:nvSpPr>
        <p:spPr/>
        <p:txBody>
          <a:bodyPr/>
          <a:lstStyle/>
          <a:p>
            <a:pPr>
              <a:defRPr/>
            </a:pPr>
            <a:fld id="{1A3B920F-1CA1-4196-A711-9A38FC7C62A3}" type="slidenum">
              <a:rPr lang="en-US" smtClean="0"/>
              <a:pPr>
                <a:defRPr/>
              </a:pPr>
              <a:t>21</a:t>
            </a:fld>
            <a:endParaRPr lang="en-US" dirty="0"/>
          </a:p>
        </p:txBody>
      </p:sp>
    </p:spTree>
    <p:extLst>
      <p:ext uri="{BB962C8B-B14F-4D97-AF65-F5344CB8AC3E}">
        <p14:creationId xmlns:p14="http://schemas.microsoft.com/office/powerpoint/2010/main" val="19950354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We Do</a:t>
            </a:r>
            <a:endParaRPr lang="en-US" dirty="0"/>
          </a:p>
        </p:txBody>
      </p:sp>
      <p:sp>
        <p:nvSpPr>
          <p:cNvPr id="3" name="Content Placeholder 2"/>
          <p:cNvSpPr>
            <a:spLocks noGrp="1"/>
          </p:cNvSpPr>
          <p:nvPr>
            <p:ph idx="1"/>
          </p:nvPr>
        </p:nvSpPr>
        <p:spPr/>
        <p:txBody>
          <a:bodyPr/>
          <a:lstStyle/>
          <a:p>
            <a:r>
              <a:rPr lang="en-US" dirty="0" smtClean="0"/>
              <a:t>Know your teen’s activities</a:t>
            </a:r>
          </a:p>
          <a:p>
            <a:r>
              <a:rPr lang="en-US" dirty="0" smtClean="0"/>
              <a:t>Establish rules and consequences</a:t>
            </a:r>
          </a:p>
          <a:p>
            <a:r>
              <a:rPr lang="en-US" dirty="0" smtClean="0"/>
              <a:t>Know your kid’s friends</a:t>
            </a:r>
          </a:p>
          <a:p>
            <a:r>
              <a:rPr lang="en-US" dirty="0" smtClean="0"/>
              <a:t>Provide support</a:t>
            </a:r>
          </a:p>
          <a:p>
            <a:r>
              <a:rPr lang="en-US" dirty="0" smtClean="0"/>
              <a:t>Set a good example</a:t>
            </a:r>
          </a:p>
        </p:txBody>
      </p:sp>
      <p:sp>
        <p:nvSpPr>
          <p:cNvPr id="4" name="Slide Number Placeholder 3"/>
          <p:cNvSpPr>
            <a:spLocks noGrp="1"/>
          </p:cNvSpPr>
          <p:nvPr>
            <p:ph type="sldNum" sz="quarter" idx="10"/>
          </p:nvPr>
        </p:nvSpPr>
        <p:spPr/>
        <p:txBody>
          <a:bodyPr/>
          <a:lstStyle/>
          <a:p>
            <a:pPr>
              <a:defRPr/>
            </a:pPr>
            <a:fld id="{1A3B920F-1CA1-4196-A711-9A38FC7C62A3}" type="slidenum">
              <a:rPr lang="en-US" smtClean="0"/>
              <a:pPr>
                <a:defRPr/>
              </a:pPr>
              <a:t>22</a:t>
            </a:fld>
            <a:endParaRPr lang="en-US" dirty="0"/>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3048000"/>
            <a:ext cx="3657600" cy="3204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27880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a:xfrm>
            <a:off x="1524000" y="1600200"/>
            <a:ext cx="7162800" cy="4525963"/>
          </a:xfrm>
        </p:spPr>
        <p:txBody>
          <a:bodyPr/>
          <a:lstStyle/>
          <a:p>
            <a:pPr marL="0" indent="0">
              <a:buNone/>
            </a:pPr>
            <a:endParaRPr lang="en-US" dirty="0" smtClean="0"/>
          </a:p>
          <a:p>
            <a:r>
              <a:rPr lang="en-US" sz="2400" dirty="0" smtClean="0"/>
              <a:t>Scott </a:t>
            </a:r>
            <a:r>
              <a:rPr lang="en-US" sz="2400" dirty="0" smtClean="0"/>
              <a:t>McCarty, Prevention Systems Project Manager, Division of Behavioral Health and Recovery</a:t>
            </a:r>
          </a:p>
          <a:p>
            <a:pPr lvl="1"/>
            <a:r>
              <a:rPr lang="en-US" sz="2400" dirty="0" smtClean="0">
                <a:hlinkClick r:id="rId3"/>
              </a:rPr>
              <a:t>Scott.McCarty@dshs.wa.gov</a:t>
            </a:r>
            <a:endParaRPr lang="en-US" sz="2400" dirty="0" smtClean="0"/>
          </a:p>
          <a:p>
            <a:pPr lvl="1"/>
            <a:r>
              <a:rPr lang="en-US" sz="2400" dirty="0" smtClean="0"/>
              <a:t>360-725-1497</a:t>
            </a:r>
            <a:endParaRPr lang="en-US" sz="2400" dirty="0"/>
          </a:p>
          <a:p>
            <a:pPr lvl="1"/>
            <a:endParaRPr lang="en-US" dirty="0"/>
          </a:p>
          <a:p>
            <a:pPr marL="457200" lvl="1" indent="0">
              <a:buNone/>
            </a:pPr>
            <a:endParaRPr lang="en-US" dirty="0"/>
          </a:p>
        </p:txBody>
      </p:sp>
    </p:spTree>
    <p:extLst>
      <p:ext uri="{BB962C8B-B14F-4D97-AF65-F5344CB8AC3E}">
        <p14:creationId xmlns:p14="http://schemas.microsoft.com/office/powerpoint/2010/main" val="37432928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Marijuana Impacts on the Brain</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33600" y="1828800"/>
            <a:ext cx="5384799" cy="4038600"/>
          </a:xfrm>
        </p:spPr>
      </p:pic>
      <p:sp>
        <p:nvSpPr>
          <p:cNvPr id="4" name="Slide Number Placeholder 3"/>
          <p:cNvSpPr>
            <a:spLocks noGrp="1"/>
          </p:cNvSpPr>
          <p:nvPr>
            <p:ph type="sldNum" sz="quarter" idx="10"/>
          </p:nvPr>
        </p:nvSpPr>
        <p:spPr/>
        <p:txBody>
          <a:bodyPr/>
          <a:lstStyle/>
          <a:p>
            <a:pPr>
              <a:defRPr/>
            </a:pPr>
            <a:fld id="{1A3B920F-1CA1-4196-A711-9A38FC7C62A3}" type="slidenum">
              <a:rPr lang="en-US" smtClean="0"/>
              <a:pPr>
                <a:defRPr/>
              </a:pPr>
              <a:t>3</a:t>
            </a:fld>
            <a:endParaRPr lang="en-US" dirty="0"/>
          </a:p>
        </p:txBody>
      </p:sp>
    </p:spTree>
    <p:extLst>
      <p:ext uri="{BB962C8B-B14F-4D97-AF65-F5344CB8AC3E}">
        <p14:creationId xmlns:p14="http://schemas.microsoft.com/office/powerpoint/2010/main" val="19918849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1A3B920F-1CA1-4196-A711-9A38FC7C62A3}" type="slidenum">
              <a:rPr lang="en-US" smtClean="0"/>
              <a:pPr>
                <a:defRPr/>
              </a:pPr>
              <a:t>4</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76200"/>
            <a:ext cx="9067800" cy="6629400"/>
          </a:xfrm>
          <a:prstGeom prst="rect">
            <a:avLst/>
          </a:prstGeom>
        </p:spPr>
      </p:pic>
    </p:spTree>
    <p:extLst>
      <p:ext uri="{BB962C8B-B14F-4D97-AF65-F5344CB8AC3E}">
        <p14:creationId xmlns:p14="http://schemas.microsoft.com/office/powerpoint/2010/main" val="9600221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Neurotransmitter - </a:t>
            </a:r>
            <a:r>
              <a:rPr lang="en-US" dirty="0" err="1" smtClean="0"/>
              <a:t>Anandamide</a:t>
            </a:r>
            <a:endParaRPr lang="en-US" dirty="0"/>
          </a:p>
        </p:txBody>
      </p:sp>
      <p:sp>
        <p:nvSpPr>
          <p:cNvPr id="3" name="Content Placeholder 2"/>
          <p:cNvSpPr>
            <a:spLocks noGrp="1"/>
          </p:cNvSpPr>
          <p:nvPr>
            <p:ph idx="1"/>
          </p:nvPr>
        </p:nvSpPr>
        <p:spPr>
          <a:xfrm>
            <a:off x="1676400" y="1600200"/>
            <a:ext cx="7010400" cy="4648200"/>
          </a:xfrm>
        </p:spPr>
        <p:txBody>
          <a:bodyPr/>
          <a:lstStyle/>
          <a:p>
            <a:r>
              <a:rPr lang="en-US" dirty="0"/>
              <a:t>Your brain has groups of cannabinoid receptors concentrated in several different </a:t>
            </a:r>
            <a:r>
              <a:rPr lang="en-US" dirty="0" smtClean="0"/>
              <a:t>places</a:t>
            </a:r>
          </a:p>
          <a:p>
            <a:r>
              <a:rPr lang="en-US" dirty="0" smtClean="0"/>
              <a:t>Cannabinoid receptors are activated by a neurotransmitter called </a:t>
            </a:r>
            <a:r>
              <a:rPr lang="en-US" dirty="0" err="1" smtClean="0"/>
              <a:t>anandamide</a:t>
            </a:r>
            <a:endParaRPr lang="en-US" dirty="0" smtClean="0"/>
          </a:p>
          <a:p>
            <a:r>
              <a:rPr lang="en-US" dirty="0" err="1" smtClean="0"/>
              <a:t>anandamide</a:t>
            </a:r>
            <a:r>
              <a:rPr lang="en-US" dirty="0" smtClean="0"/>
              <a:t> </a:t>
            </a:r>
            <a:r>
              <a:rPr lang="en-US" dirty="0" smtClean="0"/>
              <a:t>is a cannabinoid, but one that your body makes </a:t>
            </a:r>
            <a:endParaRPr lang="en-US" dirty="0"/>
          </a:p>
          <a:p>
            <a:r>
              <a:rPr lang="en-US" dirty="0" smtClean="0"/>
              <a:t>THC mimics the actions of </a:t>
            </a:r>
            <a:r>
              <a:rPr lang="en-US" dirty="0" err="1" smtClean="0"/>
              <a:t>anandamide</a:t>
            </a:r>
            <a:r>
              <a:rPr lang="en-US" dirty="0" smtClean="0"/>
              <a:t>, meaning that THC binds with cannabinoid receptors and activates neurons</a:t>
            </a:r>
          </a:p>
        </p:txBody>
      </p:sp>
      <p:sp>
        <p:nvSpPr>
          <p:cNvPr id="4" name="Slide Number Placeholder 3"/>
          <p:cNvSpPr>
            <a:spLocks noGrp="1"/>
          </p:cNvSpPr>
          <p:nvPr>
            <p:ph type="sldNum" sz="quarter" idx="10"/>
          </p:nvPr>
        </p:nvSpPr>
        <p:spPr/>
        <p:txBody>
          <a:bodyPr/>
          <a:lstStyle/>
          <a:p>
            <a:pPr>
              <a:defRPr/>
            </a:pPr>
            <a:fld id="{1A3B920F-1CA1-4196-A711-9A38FC7C62A3}" type="slidenum">
              <a:rPr lang="en-US" smtClean="0"/>
              <a:pPr>
                <a:defRPr/>
              </a:pPr>
              <a:t>5</a:t>
            </a:fld>
            <a:endParaRPr lang="en-US" dirty="0"/>
          </a:p>
        </p:txBody>
      </p:sp>
    </p:spTree>
    <p:extLst>
      <p:ext uri="{BB962C8B-B14F-4D97-AF65-F5344CB8AC3E}">
        <p14:creationId xmlns:p14="http://schemas.microsoft.com/office/powerpoint/2010/main" val="8905276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Adolescent Brain</a:t>
            </a:r>
            <a:br>
              <a:rPr lang="en-US" dirty="0"/>
            </a:br>
            <a:r>
              <a:rPr lang="en-US" sz="2000" i="1" dirty="0">
                <a:solidFill>
                  <a:schemeClr val="tx1"/>
                </a:solidFill>
                <a:effectLst/>
              </a:rPr>
              <a:t>The teenage brain is not just an adult brain with fewer miles on it.</a:t>
            </a:r>
            <a:endParaRPr lang="en-US" sz="2000"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164291" y="1600200"/>
            <a:ext cx="6034617" cy="4525963"/>
          </a:xfrm>
        </p:spPr>
      </p:pic>
      <p:sp>
        <p:nvSpPr>
          <p:cNvPr id="4" name="Slide Number Placeholder 3"/>
          <p:cNvSpPr>
            <a:spLocks noGrp="1"/>
          </p:cNvSpPr>
          <p:nvPr>
            <p:ph type="sldNum" sz="quarter" idx="10"/>
          </p:nvPr>
        </p:nvSpPr>
        <p:spPr/>
        <p:txBody>
          <a:bodyPr/>
          <a:lstStyle/>
          <a:p>
            <a:pPr>
              <a:defRPr/>
            </a:pPr>
            <a:fld id="{1A3B920F-1CA1-4196-A711-9A38FC7C62A3}" type="slidenum">
              <a:rPr lang="en-US" smtClean="0"/>
              <a:pPr>
                <a:defRPr/>
              </a:pPr>
              <a:t>6</a:t>
            </a:fld>
            <a:endParaRPr lang="en-US" dirty="0"/>
          </a:p>
        </p:txBody>
      </p:sp>
    </p:spTree>
    <p:extLst>
      <p:ext uri="{BB962C8B-B14F-4D97-AF65-F5344CB8AC3E}">
        <p14:creationId xmlns:p14="http://schemas.microsoft.com/office/powerpoint/2010/main" val="26507845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457200"/>
            <a:ext cx="7010400" cy="838200"/>
          </a:xfrm>
        </p:spPr>
        <p:txBody>
          <a:bodyPr>
            <a:normAutofit fontScale="90000"/>
          </a:bodyPr>
          <a:lstStyle/>
          <a:p>
            <a:pPr algn="ctr"/>
            <a:r>
              <a:rPr lang="en-US" dirty="0" smtClean="0"/>
              <a:t>Adolescent </a:t>
            </a:r>
            <a:r>
              <a:rPr lang="en-US" dirty="0" smtClean="0"/>
              <a:t>Brain</a:t>
            </a:r>
            <a:br>
              <a:rPr lang="en-US" dirty="0" smtClean="0"/>
            </a:br>
            <a:r>
              <a:rPr lang="en-US" sz="2000" i="1" dirty="0">
                <a:solidFill>
                  <a:schemeClr val="tx1"/>
                </a:solidFill>
                <a:effectLst/>
              </a:rPr>
              <a:t>The teenage brain is not just an adult brain with fewer miles on it. </a:t>
            </a:r>
            <a:r>
              <a:rPr lang="en-US" dirty="0"/>
              <a:t/>
            </a:r>
            <a:br>
              <a:rPr lang="en-US" dirty="0"/>
            </a:b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28800" y="1981200"/>
            <a:ext cx="6324599" cy="3124200"/>
          </a:xfrm>
        </p:spPr>
      </p:pic>
      <p:sp>
        <p:nvSpPr>
          <p:cNvPr id="4" name="Slide Number Placeholder 3"/>
          <p:cNvSpPr>
            <a:spLocks noGrp="1"/>
          </p:cNvSpPr>
          <p:nvPr>
            <p:ph type="sldNum" sz="quarter" idx="10"/>
          </p:nvPr>
        </p:nvSpPr>
        <p:spPr/>
        <p:txBody>
          <a:bodyPr/>
          <a:lstStyle/>
          <a:p>
            <a:pPr>
              <a:defRPr/>
            </a:pPr>
            <a:fld id="{1A3B920F-1CA1-4196-A711-9A38FC7C62A3}" type="slidenum">
              <a:rPr lang="en-US" smtClean="0"/>
              <a:pPr>
                <a:defRPr/>
              </a:pPr>
              <a:t>7</a:t>
            </a:fld>
            <a:endParaRPr lang="en-US" dirty="0"/>
          </a:p>
        </p:txBody>
      </p:sp>
    </p:spTree>
    <p:extLst>
      <p:ext uri="{BB962C8B-B14F-4D97-AF65-F5344CB8AC3E}">
        <p14:creationId xmlns:p14="http://schemas.microsoft.com/office/powerpoint/2010/main" val="41958175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Good? The Bad? The Ugly?</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86200" y="1524000"/>
            <a:ext cx="5105400" cy="3164681"/>
          </a:xfrm>
        </p:spPr>
      </p:pic>
      <p:sp>
        <p:nvSpPr>
          <p:cNvPr id="4" name="Slide Number Placeholder 3"/>
          <p:cNvSpPr>
            <a:spLocks noGrp="1"/>
          </p:cNvSpPr>
          <p:nvPr>
            <p:ph type="sldNum" sz="quarter" idx="10"/>
          </p:nvPr>
        </p:nvSpPr>
        <p:spPr/>
        <p:txBody>
          <a:bodyPr/>
          <a:lstStyle/>
          <a:p>
            <a:pPr>
              <a:defRPr/>
            </a:pPr>
            <a:fld id="{1A3B920F-1CA1-4196-A711-9A38FC7C62A3}" type="slidenum">
              <a:rPr lang="en-US" smtClean="0"/>
              <a:pPr>
                <a:defRPr/>
              </a:pPr>
              <a:t>8</a:t>
            </a:fld>
            <a:endParaRPr lang="en-US" dirty="0"/>
          </a:p>
        </p:txBody>
      </p:sp>
      <p:sp>
        <p:nvSpPr>
          <p:cNvPr id="6" name="TextBox 5"/>
          <p:cNvSpPr txBox="1"/>
          <p:nvPr/>
        </p:nvSpPr>
        <p:spPr>
          <a:xfrm>
            <a:off x="1524000" y="1696844"/>
            <a:ext cx="2438400" cy="2585323"/>
          </a:xfrm>
          <a:prstGeom prst="rect">
            <a:avLst/>
          </a:prstGeom>
          <a:noFill/>
        </p:spPr>
        <p:txBody>
          <a:bodyPr wrap="square" rtlCol="0">
            <a:spAutoFit/>
          </a:bodyPr>
          <a:lstStyle/>
          <a:p>
            <a:r>
              <a:rPr lang="en-US" dirty="0" smtClean="0"/>
              <a:t>Medical Marijuana</a:t>
            </a:r>
          </a:p>
          <a:p>
            <a:endParaRPr lang="en-US" dirty="0"/>
          </a:p>
          <a:p>
            <a:r>
              <a:rPr lang="en-US" dirty="0" smtClean="0"/>
              <a:t>Retail Marijuana</a:t>
            </a:r>
          </a:p>
          <a:p>
            <a:endParaRPr lang="en-US" dirty="0"/>
          </a:p>
          <a:p>
            <a:r>
              <a:rPr lang="en-US" dirty="0" smtClean="0"/>
              <a:t>Popular Culture Glamorizing the use</a:t>
            </a:r>
          </a:p>
          <a:p>
            <a:endParaRPr lang="en-US" dirty="0"/>
          </a:p>
          <a:p>
            <a:r>
              <a:rPr lang="en-US" dirty="0" smtClean="0"/>
              <a:t>Forms Marijuana is being consumed </a:t>
            </a:r>
            <a:endParaRPr lang="en-US" dirty="0"/>
          </a:p>
        </p:txBody>
      </p:sp>
    </p:spTree>
    <p:extLst>
      <p:ext uri="{BB962C8B-B14F-4D97-AF65-F5344CB8AC3E}">
        <p14:creationId xmlns:p14="http://schemas.microsoft.com/office/powerpoint/2010/main" val="24733688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Good?</a:t>
            </a:r>
            <a:endParaRPr lang="en-US" dirty="0"/>
          </a:p>
        </p:txBody>
      </p:sp>
      <p:sp>
        <p:nvSpPr>
          <p:cNvPr id="3" name="Content Placeholder 2"/>
          <p:cNvSpPr>
            <a:spLocks noGrp="1"/>
          </p:cNvSpPr>
          <p:nvPr>
            <p:ph idx="1"/>
          </p:nvPr>
        </p:nvSpPr>
        <p:spPr/>
        <p:txBody>
          <a:bodyPr/>
          <a:lstStyle/>
          <a:p>
            <a:r>
              <a:rPr lang="en-US" sz="3200" dirty="0" smtClean="0"/>
              <a:t>Medical Marijuana Uses</a:t>
            </a:r>
          </a:p>
          <a:p>
            <a:pPr lvl="1"/>
            <a:r>
              <a:rPr lang="en-US" sz="3200" dirty="0" smtClean="0"/>
              <a:t>Nausea and Vomiting (CINV)</a:t>
            </a:r>
          </a:p>
          <a:p>
            <a:pPr lvl="1"/>
            <a:r>
              <a:rPr lang="en-US" sz="3200" dirty="0" smtClean="0"/>
              <a:t>HIV/AIDS (anorexia)</a:t>
            </a:r>
          </a:p>
          <a:p>
            <a:pPr lvl="1"/>
            <a:r>
              <a:rPr lang="en-US" sz="3200" dirty="0" smtClean="0"/>
              <a:t>Pain (Neuropathy, Fibromyalgia, Rheumatoid Arthritis)</a:t>
            </a:r>
          </a:p>
          <a:p>
            <a:pPr lvl="1"/>
            <a:r>
              <a:rPr lang="en-US" sz="3200" dirty="0" smtClean="0"/>
              <a:t>Multiple Sclerosis (Muscular Spasticity)</a:t>
            </a:r>
          </a:p>
          <a:p>
            <a:pPr lvl="1"/>
            <a:r>
              <a:rPr lang="en-US" sz="3200" dirty="0" smtClean="0"/>
              <a:t>Seizures (</a:t>
            </a:r>
            <a:r>
              <a:rPr lang="en-US" sz="3200" dirty="0" err="1" smtClean="0"/>
              <a:t>Dravet</a:t>
            </a:r>
            <a:r>
              <a:rPr lang="en-US" sz="3200" dirty="0" smtClean="0"/>
              <a:t> Syndrome)</a:t>
            </a:r>
            <a:endParaRPr lang="en-US" sz="3200" dirty="0"/>
          </a:p>
        </p:txBody>
      </p:sp>
      <p:sp>
        <p:nvSpPr>
          <p:cNvPr id="4" name="Slide Number Placeholder 3"/>
          <p:cNvSpPr>
            <a:spLocks noGrp="1"/>
          </p:cNvSpPr>
          <p:nvPr>
            <p:ph type="sldNum" sz="quarter" idx="10"/>
          </p:nvPr>
        </p:nvSpPr>
        <p:spPr/>
        <p:txBody>
          <a:bodyPr/>
          <a:lstStyle/>
          <a:p>
            <a:pPr>
              <a:defRPr/>
            </a:pPr>
            <a:fld id="{1A3B920F-1CA1-4196-A711-9A38FC7C62A3}" type="slidenum">
              <a:rPr lang="en-US" smtClean="0"/>
              <a:pPr>
                <a:defRPr/>
              </a:pPr>
              <a:t>9</a:t>
            </a:fld>
            <a:endParaRPr lang="en-US" dirty="0"/>
          </a:p>
        </p:txBody>
      </p:sp>
    </p:spTree>
    <p:extLst>
      <p:ext uri="{BB962C8B-B14F-4D97-AF65-F5344CB8AC3E}">
        <p14:creationId xmlns:p14="http://schemas.microsoft.com/office/powerpoint/2010/main" val="2062558028"/>
      </p:ext>
    </p:extLst>
  </p:cSld>
  <p:clrMapOvr>
    <a:masterClrMapping/>
  </p:clrMapOvr>
  <p:timing>
    <p:tnLst>
      <p:par>
        <p:cTn id="1" dur="indefinite" restart="never" nodeType="tmRoot"/>
      </p:par>
    </p:tnLst>
  </p:timing>
</p:sld>
</file>

<file path=ppt/theme/theme1.xml><?xml version="1.0" encoding="utf-8"?>
<a:theme xmlns:a="http://schemas.openxmlformats.org/drawingml/2006/main" name="DSHS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SHS PRI - adjust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DSHSTHEME</Template>
  <TotalTime>4573</TotalTime>
  <Words>1205</Words>
  <Application>Microsoft Office PowerPoint</Application>
  <PresentationFormat>On-screen Show (4:3)</PresentationFormat>
  <Paragraphs>188</Paragraphs>
  <Slides>23</Slides>
  <Notes>23</Notes>
  <HiddenSlides>0</HiddenSlides>
  <MMClips>0</MMClip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DSHSTHEME</vt:lpstr>
      <vt:lpstr>1_DSHS PRI - adjusted</vt:lpstr>
      <vt:lpstr>The Good? The Bad? The Ugly? Marijuana one of the most misunderstood drugs of our time. </vt:lpstr>
      <vt:lpstr>What is Marijuana?</vt:lpstr>
      <vt:lpstr>Marijuana Impacts on the Brain</vt:lpstr>
      <vt:lpstr>PowerPoint Presentation</vt:lpstr>
      <vt:lpstr>Neurotransmitter - Anandamide</vt:lpstr>
      <vt:lpstr>Adolescent Brain The teenage brain is not just an adult brain with fewer miles on it.</vt:lpstr>
      <vt:lpstr>Adolescent Brain The teenage brain is not just an adult brain with fewer miles on it.  </vt:lpstr>
      <vt:lpstr>The Good? The Bad? The Ugly?</vt:lpstr>
      <vt:lpstr>The Good?</vt:lpstr>
      <vt:lpstr>The Good?......Cont.</vt:lpstr>
      <vt:lpstr>The Good? </vt:lpstr>
      <vt:lpstr>The Bad?</vt:lpstr>
      <vt:lpstr>Marijuana is Popular in Our Culture</vt:lpstr>
      <vt:lpstr>The Bad?....Cont.</vt:lpstr>
      <vt:lpstr>The Ugly?</vt:lpstr>
      <vt:lpstr>The Ugly?</vt:lpstr>
      <vt:lpstr>Where do we go from here?</vt:lpstr>
      <vt:lpstr>Address the Real Problem</vt:lpstr>
      <vt:lpstr>Address the Real Problem</vt:lpstr>
      <vt:lpstr>Perception of Approval</vt:lpstr>
      <vt:lpstr>What Can We Do</vt:lpstr>
      <vt:lpstr>What Can We Do</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Department of Social and Health Services  Initiative 502</dc:title>
  <dc:creator>McCarty, P. Scott (DSHS/DBHR)</dc:creator>
  <cp:lastModifiedBy>McCarty, P. Scott (DSHS/DBHR)</cp:lastModifiedBy>
  <cp:revision>137</cp:revision>
  <cp:lastPrinted>2014-05-21T21:46:02Z</cp:lastPrinted>
  <dcterms:created xsi:type="dcterms:W3CDTF">2014-04-02T20:15:55Z</dcterms:created>
  <dcterms:modified xsi:type="dcterms:W3CDTF">2014-05-21T22:44:38Z</dcterms:modified>
</cp:coreProperties>
</file>