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Lst>
  <p:notesMasterIdLst>
    <p:notesMasterId r:id="rId42"/>
  </p:notesMasterIdLst>
  <p:sldIdLst>
    <p:sldId id="256" r:id="rId6"/>
    <p:sldId id="258" r:id="rId7"/>
    <p:sldId id="266" r:id="rId8"/>
    <p:sldId id="291" r:id="rId9"/>
    <p:sldId id="261" r:id="rId10"/>
    <p:sldId id="273" r:id="rId11"/>
    <p:sldId id="259" r:id="rId12"/>
    <p:sldId id="260" r:id="rId13"/>
    <p:sldId id="274" r:id="rId14"/>
    <p:sldId id="262" r:id="rId15"/>
    <p:sldId id="263" r:id="rId16"/>
    <p:sldId id="264" r:id="rId17"/>
    <p:sldId id="265" r:id="rId18"/>
    <p:sldId id="267" r:id="rId19"/>
    <p:sldId id="268" r:id="rId20"/>
    <p:sldId id="271" r:id="rId21"/>
    <p:sldId id="269" r:id="rId22"/>
    <p:sldId id="270" r:id="rId23"/>
    <p:sldId id="272" r:id="rId24"/>
    <p:sldId id="276" r:id="rId25"/>
    <p:sldId id="275" r:id="rId26"/>
    <p:sldId id="277" r:id="rId27"/>
    <p:sldId id="281" r:id="rId28"/>
    <p:sldId id="278" r:id="rId29"/>
    <p:sldId id="283" r:id="rId30"/>
    <p:sldId id="284" r:id="rId31"/>
    <p:sldId id="279" r:id="rId32"/>
    <p:sldId id="282" r:id="rId33"/>
    <p:sldId id="280" r:id="rId34"/>
    <p:sldId id="285" r:id="rId35"/>
    <p:sldId id="286" r:id="rId36"/>
    <p:sldId id="287" r:id="rId37"/>
    <p:sldId id="288" r:id="rId38"/>
    <p:sldId id="290" r:id="rId39"/>
    <p:sldId id="289" r:id="rId40"/>
    <p:sldId id="29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4656" autoAdjust="0"/>
  </p:normalViewPr>
  <p:slideViewPr>
    <p:cSldViewPr>
      <p:cViewPr varScale="1">
        <p:scale>
          <a:sx n="75" d="100"/>
          <a:sy n="75" d="100"/>
        </p:scale>
        <p:origin x="-366" y="-90"/>
      </p:cViewPr>
      <p:guideLst>
        <p:guide orient="horz" pos="2160"/>
        <p:guide pos="2880"/>
      </p:guideLst>
    </p:cSldViewPr>
  </p:slideViewPr>
  <p:outlineViewPr>
    <p:cViewPr>
      <p:scale>
        <a:sx n="33" d="100"/>
        <a:sy n="33" d="100"/>
      </p:scale>
      <p:origin x="0" y="210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55316-645A-4256-AB6A-59644F1CBB7F}" type="doc">
      <dgm:prSet loTypeId="urn:microsoft.com/office/officeart/2005/8/layout/pyramid2" loCatId="pyramid" qsTypeId="urn:microsoft.com/office/officeart/2005/8/quickstyle/simple5" qsCatId="simple" csTypeId="urn:microsoft.com/office/officeart/2005/8/colors/colorful5" csCatId="colorful" phldr="1"/>
      <dgm:spPr/>
    </dgm:pt>
    <dgm:pt modelId="{ACD9B180-9CA1-4931-97BF-CAE449776933}">
      <dgm:prSet phldrT="[Text]"/>
      <dgm:spPr/>
      <dgm:t>
        <a:bodyPr/>
        <a:lstStyle/>
        <a:p>
          <a:r>
            <a:rPr lang="en-US" dirty="0" smtClean="0"/>
            <a:t>Able to replicate.</a:t>
          </a:r>
          <a:endParaRPr lang="en-US" dirty="0"/>
        </a:p>
      </dgm:t>
    </dgm:pt>
    <dgm:pt modelId="{24FF5FE0-F31B-4BC2-BB21-96EDBCB86B37}" type="parTrans" cxnId="{D6AF014C-01FD-4AC8-B20A-54718CE40A61}">
      <dgm:prSet/>
      <dgm:spPr/>
      <dgm:t>
        <a:bodyPr/>
        <a:lstStyle/>
        <a:p>
          <a:endParaRPr lang="en-US"/>
        </a:p>
      </dgm:t>
    </dgm:pt>
    <dgm:pt modelId="{4DBCEAF1-406D-4C7C-8B23-3B752AE5237D}" type="sibTrans" cxnId="{D6AF014C-01FD-4AC8-B20A-54718CE40A61}">
      <dgm:prSet/>
      <dgm:spPr/>
      <dgm:t>
        <a:bodyPr/>
        <a:lstStyle/>
        <a:p>
          <a:endParaRPr lang="en-US"/>
        </a:p>
      </dgm:t>
    </dgm:pt>
    <dgm:pt modelId="{5B66D823-21A5-44D3-86D5-3AA18E7E97F7}">
      <dgm:prSet phldrT="[Text]"/>
      <dgm:spPr/>
      <dgm:t>
        <a:bodyPr/>
        <a:lstStyle/>
        <a:p>
          <a:r>
            <a:rPr lang="en-US" dirty="0" smtClean="0"/>
            <a:t>Save time and resources.</a:t>
          </a:r>
          <a:endParaRPr lang="en-US" dirty="0"/>
        </a:p>
      </dgm:t>
    </dgm:pt>
    <dgm:pt modelId="{53FC671F-0726-43E5-96C6-C633C118D5AD}" type="parTrans" cxnId="{93DC04EB-2FDC-4E9E-AD94-28F1995AACD4}">
      <dgm:prSet/>
      <dgm:spPr/>
      <dgm:t>
        <a:bodyPr/>
        <a:lstStyle/>
        <a:p>
          <a:endParaRPr lang="en-US"/>
        </a:p>
      </dgm:t>
    </dgm:pt>
    <dgm:pt modelId="{729AB18A-FEF6-4520-915D-215CD2BFA060}" type="sibTrans" cxnId="{93DC04EB-2FDC-4E9E-AD94-28F1995AACD4}">
      <dgm:prSet/>
      <dgm:spPr/>
      <dgm:t>
        <a:bodyPr/>
        <a:lstStyle/>
        <a:p>
          <a:endParaRPr lang="en-US"/>
        </a:p>
      </dgm:t>
    </dgm:pt>
    <dgm:pt modelId="{E681374E-83B0-472E-AE24-07D693A16F85}">
      <dgm:prSet phldrT="[Text]"/>
      <dgm:spPr/>
      <dgm:t>
        <a:bodyPr/>
        <a:lstStyle/>
        <a:p>
          <a:r>
            <a:rPr lang="en-US" dirty="0" smtClean="0"/>
            <a:t>Increase effectiveness in making change. </a:t>
          </a:r>
          <a:endParaRPr lang="en-US" dirty="0"/>
        </a:p>
      </dgm:t>
    </dgm:pt>
    <dgm:pt modelId="{207E4169-810E-469A-A8B2-A00BB110B74B}" type="parTrans" cxnId="{48D34BC3-54F7-4ED0-8664-1EE33294B11D}">
      <dgm:prSet/>
      <dgm:spPr/>
      <dgm:t>
        <a:bodyPr/>
        <a:lstStyle/>
        <a:p>
          <a:endParaRPr lang="en-US"/>
        </a:p>
      </dgm:t>
    </dgm:pt>
    <dgm:pt modelId="{165BD89C-A8D9-45CF-8494-E4A063B571CC}" type="sibTrans" cxnId="{48D34BC3-54F7-4ED0-8664-1EE33294B11D}">
      <dgm:prSet/>
      <dgm:spPr/>
      <dgm:t>
        <a:bodyPr/>
        <a:lstStyle/>
        <a:p>
          <a:endParaRPr lang="en-US"/>
        </a:p>
      </dgm:t>
    </dgm:pt>
    <dgm:pt modelId="{FA759C9E-2CE1-46F3-B37E-3494157DA70A}">
      <dgm:prSet phldrT="[Text]"/>
      <dgm:spPr/>
      <dgm:t>
        <a:bodyPr/>
        <a:lstStyle/>
        <a:p>
          <a:r>
            <a:rPr lang="en-US" dirty="0" smtClean="0"/>
            <a:t>Well designed and evaluated studies.</a:t>
          </a:r>
          <a:endParaRPr lang="en-US" dirty="0"/>
        </a:p>
      </dgm:t>
    </dgm:pt>
    <dgm:pt modelId="{F0A3E9CA-0550-4359-8772-DF1901DBBD72}" type="parTrans" cxnId="{17A24CF3-9806-4E3A-B84D-1B1E53361B86}">
      <dgm:prSet/>
      <dgm:spPr/>
      <dgm:t>
        <a:bodyPr/>
        <a:lstStyle/>
        <a:p>
          <a:endParaRPr lang="en-US"/>
        </a:p>
      </dgm:t>
    </dgm:pt>
    <dgm:pt modelId="{A86D7072-277B-454B-BF01-07B05C15BCCA}" type="sibTrans" cxnId="{17A24CF3-9806-4E3A-B84D-1B1E53361B86}">
      <dgm:prSet/>
      <dgm:spPr/>
      <dgm:t>
        <a:bodyPr/>
        <a:lstStyle/>
        <a:p>
          <a:endParaRPr lang="en-US"/>
        </a:p>
      </dgm:t>
    </dgm:pt>
    <dgm:pt modelId="{B2C6074A-EBDE-4613-9B1E-90D71F7D2DE0}">
      <dgm:prSet phldrT="[Text]"/>
      <dgm:spPr/>
      <dgm:t>
        <a:bodyPr/>
        <a:lstStyle/>
        <a:p>
          <a:r>
            <a:rPr lang="en-US" dirty="0" smtClean="0"/>
            <a:t>Demonstrated results among diverse populations.</a:t>
          </a:r>
          <a:endParaRPr lang="en-US" dirty="0"/>
        </a:p>
      </dgm:t>
    </dgm:pt>
    <dgm:pt modelId="{CCBDBD1D-5776-4C97-9CAF-C63DF1B27E5F}" type="parTrans" cxnId="{E098BBE0-639B-4214-9046-CCF0B6C29FD0}">
      <dgm:prSet/>
      <dgm:spPr/>
      <dgm:t>
        <a:bodyPr/>
        <a:lstStyle/>
        <a:p>
          <a:endParaRPr lang="en-US"/>
        </a:p>
      </dgm:t>
    </dgm:pt>
    <dgm:pt modelId="{3C1DCCEC-29D2-48DC-8AF0-6371821B3CCB}" type="sibTrans" cxnId="{E098BBE0-639B-4214-9046-CCF0B6C29FD0}">
      <dgm:prSet/>
      <dgm:spPr/>
      <dgm:t>
        <a:bodyPr/>
        <a:lstStyle/>
        <a:p>
          <a:endParaRPr lang="en-US"/>
        </a:p>
      </dgm:t>
    </dgm:pt>
    <dgm:pt modelId="{0003E7F9-089B-4018-887B-1A0C1050EC72}" type="pres">
      <dgm:prSet presAssocID="{B9655316-645A-4256-AB6A-59644F1CBB7F}" presName="compositeShape" presStyleCnt="0">
        <dgm:presLayoutVars>
          <dgm:dir/>
          <dgm:resizeHandles/>
        </dgm:presLayoutVars>
      </dgm:prSet>
      <dgm:spPr/>
    </dgm:pt>
    <dgm:pt modelId="{3FE6B5AE-4218-4B3E-96ED-7E2EB610895D}" type="pres">
      <dgm:prSet presAssocID="{B9655316-645A-4256-AB6A-59644F1CBB7F}" presName="pyramid" presStyleLbl="node1" presStyleIdx="0" presStyleCnt="1"/>
      <dgm:spPr/>
    </dgm:pt>
    <dgm:pt modelId="{2EE2609F-5BC4-47FA-8EED-E755C3E04680}" type="pres">
      <dgm:prSet presAssocID="{B9655316-645A-4256-AB6A-59644F1CBB7F}" presName="theList" presStyleCnt="0"/>
      <dgm:spPr/>
    </dgm:pt>
    <dgm:pt modelId="{D1CB80B3-108E-4C8E-A0B0-349061C8C703}" type="pres">
      <dgm:prSet presAssocID="{ACD9B180-9CA1-4931-97BF-CAE449776933}" presName="aNode" presStyleLbl="fgAcc1" presStyleIdx="0" presStyleCnt="5" custLinFactY="17007" custLinFactNeighborX="-196" custLinFactNeighborY="100000">
        <dgm:presLayoutVars>
          <dgm:bulletEnabled val="1"/>
        </dgm:presLayoutVars>
      </dgm:prSet>
      <dgm:spPr/>
      <dgm:t>
        <a:bodyPr/>
        <a:lstStyle/>
        <a:p>
          <a:endParaRPr lang="en-US"/>
        </a:p>
      </dgm:t>
    </dgm:pt>
    <dgm:pt modelId="{F8C0C8F5-F3C3-49E7-AB74-506A401860D1}" type="pres">
      <dgm:prSet presAssocID="{ACD9B180-9CA1-4931-97BF-CAE449776933}" presName="aSpace" presStyleCnt="0"/>
      <dgm:spPr/>
    </dgm:pt>
    <dgm:pt modelId="{669E3364-3938-4500-A64D-B9F871AFB6BF}" type="pres">
      <dgm:prSet presAssocID="{5B66D823-21A5-44D3-86D5-3AA18E7E97F7}" presName="aNode" presStyleLbl="fgAcc1" presStyleIdx="1" presStyleCnt="5" custLinFactY="18942" custLinFactNeighborX="-196" custLinFactNeighborY="100000">
        <dgm:presLayoutVars>
          <dgm:bulletEnabled val="1"/>
        </dgm:presLayoutVars>
      </dgm:prSet>
      <dgm:spPr/>
      <dgm:t>
        <a:bodyPr/>
        <a:lstStyle/>
        <a:p>
          <a:endParaRPr lang="en-US"/>
        </a:p>
      </dgm:t>
    </dgm:pt>
    <dgm:pt modelId="{CEADA17F-BDB4-417E-B71A-F9E021C36218}" type="pres">
      <dgm:prSet presAssocID="{5B66D823-21A5-44D3-86D5-3AA18E7E97F7}" presName="aSpace" presStyleCnt="0"/>
      <dgm:spPr/>
    </dgm:pt>
    <dgm:pt modelId="{598F90C3-B9D5-41E4-A7AB-426DF8740BAF}" type="pres">
      <dgm:prSet presAssocID="{E681374E-83B0-472E-AE24-07D693A16F85}" presName="aNode" presStyleLbl="fgAcc1" presStyleIdx="2" presStyleCnt="5" custLinFactY="20877" custLinFactNeighborX="-196" custLinFactNeighborY="100000">
        <dgm:presLayoutVars>
          <dgm:bulletEnabled val="1"/>
        </dgm:presLayoutVars>
      </dgm:prSet>
      <dgm:spPr/>
      <dgm:t>
        <a:bodyPr/>
        <a:lstStyle/>
        <a:p>
          <a:endParaRPr lang="en-US"/>
        </a:p>
      </dgm:t>
    </dgm:pt>
    <dgm:pt modelId="{AB0DB957-D94B-4218-B74F-5E9C80B32FB7}" type="pres">
      <dgm:prSet presAssocID="{E681374E-83B0-472E-AE24-07D693A16F85}" presName="aSpace" presStyleCnt="0"/>
      <dgm:spPr/>
    </dgm:pt>
    <dgm:pt modelId="{BD705277-A08A-4B2E-93A9-F9418D8BD96B}" type="pres">
      <dgm:prSet presAssocID="{FA759C9E-2CE1-46F3-B37E-3494157DA70A}" presName="aNode" presStyleLbl="fgAcc1" presStyleIdx="3" presStyleCnt="5" custLinFactX="-1890" custLinFactY="44493" custLinFactNeighborX="-100000" custLinFactNeighborY="100000">
        <dgm:presLayoutVars>
          <dgm:bulletEnabled val="1"/>
        </dgm:presLayoutVars>
      </dgm:prSet>
      <dgm:spPr/>
      <dgm:t>
        <a:bodyPr/>
        <a:lstStyle/>
        <a:p>
          <a:endParaRPr lang="en-US"/>
        </a:p>
      </dgm:t>
    </dgm:pt>
    <dgm:pt modelId="{BDF9CC03-E101-483C-91E0-54EFD87352F1}" type="pres">
      <dgm:prSet presAssocID="{FA759C9E-2CE1-46F3-B37E-3494157DA70A}" presName="aSpace" presStyleCnt="0"/>
      <dgm:spPr/>
    </dgm:pt>
    <dgm:pt modelId="{36811DD4-EF4B-4FAA-B42B-AC546EB47091}" type="pres">
      <dgm:prSet presAssocID="{B2C6074A-EBDE-4613-9B1E-90D71F7D2DE0}" presName="aNode" presStyleLbl="fgAcc1" presStyleIdx="4" presStyleCnt="5" custLinFactX="-1890" custLinFactY="51196" custLinFactNeighborX="-100000" custLinFactNeighborY="100000">
        <dgm:presLayoutVars>
          <dgm:bulletEnabled val="1"/>
        </dgm:presLayoutVars>
      </dgm:prSet>
      <dgm:spPr/>
      <dgm:t>
        <a:bodyPr/>
        <a:lstStyle/>
        <a:p>
          <a:endParaRPr lang="en-US"/>
        </a:p>
      </dgm:t>
    </dgm:pt>
    <dgm:pt modelId="{78ECE62E-C670-4A8E-B1FF-EC06DA087ABB}" type="pres">
      <dgm:prSet presAssocID="{B2C6074A-EBDE-4613-9B1E-90D71F7D2DE0}" presName="aSpace" presStyleCnt="0"/>
      <dgm:spPr/>
    </dgm:pt>
  </dgm:ptLst>
  <dgm:cxnLst>
    <dgm:cxn modelId="{8598DEFF-93F7-4D03-8556-86DAC760116B}" type="presOf" srcId="{FA759C9E-2CE1-46F3-B37E-3494157DA70A}" destId="{BD705277-A08A-4B2E-93A9-F9418D8BD96B}" srcOrd="0" destOrd="0" presId="urn:microsoft.com/office/officeart/2005/8/layout/pyramid2"/>
    <dgm:cxn modelId="{EB250B50-21EC-47A1-B4E7-51AE665539BC}" type="presOf" srcId="{ACD9B180-9CA1-4931-97BF-CAE449776933}" destId="{D1CB80B3-108E-4C8E-A0B0-349061C8C703}" srcOrd="0" destOrd="0" presId="urn:microsoft.com/office/officeart/2005/8/layout/pyramid2"/>
    <dgm:cxn modelId="{D6AF014C-01FD-4AC8-B20A-54718CE40A61}" srcId="{B9655316-645A-4256-AB6A-59644F1CBB7F}" destId="{ACD9B180-9CA1-4931-97BF-CAE449776933}" srcOrd="0" destOrd="0" parTransId="{24FF5FE0-F31B-4BC2-BB21-96EDBCB86B37}" sibTransId="{4DBCEAF1-406D-4C7C-8B23-3B752AE5237D}"/>
    <dgm:cxn modelId="{48D34BC3-54F7-4ED0-8664-1EE33294B11D}" srcId="{B9655316-645A-4256-AB6A-59644F1CBB7F}" destId="{E681374E-83B0-472E-AE24-07D693A16F85}" srcOrd="2" destOrd="0" parTransId="{207E4169-810E-469A-A8B2-A00BB110B74B}" sibTransId="{165BD89C-A8D9-45CF-8494-E4A063B571CC}"/>
    <dgm:cxn modelId="{93E3DBF9-40E3-4F3D-BAF8-244B6DB1B938}" type="presOf" srcId="{5B66D823-21A5-44D3-86D5-3AA18E7E97F7}" destId="{669E3364-3938-4500-A64D-B9F871AFB6BF}" srcOrd="0" destOrd="0" presId="urn:microsoft.com/office/officeart/2005/8/layout/pyramid2"/>
    <dgm:cxn modelId="{93DC04EB-2FDC-4E9E-AD94-28F1995AACD4}" srcId="{B9655316-645A-4256-AB6A-59644F1CBB7F}" destId="{5B66D823-21A5-44D3-86D5-3AA18E7E97F7}" srcOrd="1" destOrd="0" parTransId="{53FC671F-0726-43E5-96C6-C633C118D5AD}" sibTransId="{729AB18A-FEF6-4520-915D-215CD2BFA060}"/>
    <dgm:cxn modelId="{B7A98859-1A76-4BD1-BD22-9BAF5AA703EC}" type="presOf" srcId="{B9655316-645A-4256-AB6A-59644F1CBB7F}" destId="{0003E7F9-089B-4018-887B-1A0C1050EC72}" srcOrd="0" destOrd="0" presId="urn:microsoft.com/office/officeart/2005/8/layout/pyramid2"/>
    <dgm:cxn modelId="{E3C31C87-F2C6-4D62-8289-542747CAD819}" type="presOf" srcId="{B2C6074A-EBDE-4613-9B1E-90D71F7D2DE0}" destId="{36811DD4-EF4B-4FAA-B42B-AC546EB47091}" srcOrd="0" destOrd="0" presId="urn:microsoft.com/office/officeart/2005/8/layout/pyramid2"/>
    <dgm:cxn modelId="{51D56147-1433-4993-9F6F-F29ABD9DB11F}" type="presOf" srcId="{E681374E-83B0-472E-AE24-07D693A16F85}" destId="{598F90C3-B9D5-41E4-A7AB-426DF8740BAF}" srcOrd="0" destOrd="0" presId="urn:microsoft.com/office/officeart/2005/8/layout/pyramid2"/>
    <dgm:cxn modelId="{17A24CF3-9806-4E3A-B84D-1B1E53361B86}" srcId="{B9655316-645A-4256-AB6A-59644F1CBB7F}" destId="{FA759C9E-2CE1-46F3-B37E-3494157DA70A}" srcOrd="3" destOrd="0" parTransId="{F0A3E9CA-0550-4359-8772-DF1901DBBD72}" sibTransId="{A86D7072-277B-454B-BF01-07B05C15BCCA}"/>
    <dgm:cxn modelId="{E098BBE0-639B-4214-9046-CCF0B6C29FD0}" srcId="{B9655316-645A-4256-AB6A-59644F1CBB7F}" destId="{B2C6074A-EBDE-4613-9B1E-90D71F7D2DE0}" srcOrd="4" destOrd="0" parTransId="{CCBDBD1D-5776-4C97-9CAF-C63DF1B27E5F}" sibTransId="{3C1DCCEC-29D2-48DC-8AF0-6371821B3CCB}"/>
    <dgm:cxn modelId="{E83828A9-9DF4-451B-8049-7E7A4DF36DDD}" type="presParOf" srcId="{0003E7F9-089B-4018-887B-1A0C1050EC72}" destId="{3FE6B5AE-4218-4B3E-96ED-7E2EB610895D}" srcOrd="0" destOrd="0" presId="urn:microsoft.com/office/officeart/2005/8/layout/pyramid2"/>
    <dgm:cxn modelId="{81A5CA20-670D-4F50-82E2-5846A828CB6E}" type="presParOf" srcId="{0003E7F9-089B-4018-887B-1A0C1050EC72}" destId="{2EE2609F-5BC4-47FA-8EED-E755C3E04680}" srcOrd="1" destOrd="0" presId="urn:microsoft.com/office/officeart/2005/8/layout/pyramid2"/>
    <dgm:cxn modelId="{A3D12BF5-F1D3-464D-A26F-D8A860EA3E65}" type="presParOf" srcId="{2EE2609F-5BC4-47FA-8EED-E755C3E04680}" destId="{D1CB80B3-108E-4C8E-A0B0-349061C8C703}" srcOrd="0" destOrd="0" presId="urn:microsoft.com/office/officeart/2005/8/layout/pyramid2"/>
    <dgm:cxn modelId="{F2159467-6F26-44C6-837F-5CF076B370B8}" type="presParOf" srcId="{2EE2609F-5BC4-47FA-8EED-E755C3E04680}" destId="{F8C0C8F5-F3C3-49E7-AB74-506A401860D1}" srcOrd="1" destOrd="0" presId="urn:microsoft.com/office/officeart/2005/8/layout/pyramid2"/>
    <dgm:cxn modelId="{575191C4-800E-4EEC-8C92-CE4C7E559589}" type="presParOf" srcId="{2EE2609F-5BC4-47FA-8EED-E755C3E04680}" destId="{669E3364-3938-4500-A64D-B9F871AFB6BF}" srcOrd="2" destOrd="0" presId="urn:microsoft.com/office/officeart/2005/8/layout/pyramid2"/>
    <dgm:cxn modelId="{7E64F22C-0F74-4FC5-97EB-CEC65B16B254}" type="presParOf" srcId="{2EE2609F-5BC4-47FA-8EED-E755C3E04680}" destId="{CEADA17F-BDB4-417E-B71A-F9E021C36218}" srcOrd="3" destOrd="0" presId="urn:microsoft.com/office/officeart/2005/8/layout/pyramid2"/>
    <dgm:cxn modelId="{84B423FC-9E73-46B1-81BB-224F6150C5C6}" type="presParOf" srcId="{2EE2609F-5BC4-47FA-8EED-E755C3E04680}" destId="{598F90C3-B9D5-41E4-A7AB-426DF8740BAF}" srcOrd="4" destOrd="0" presId="urn:microsoft.com/office/officeart/2005/8/layout/pyramid2"/>
    <dgm:cxn modelId="{ACDC3EAB-0AF5-4285-B6BC-7E7CD6D00F58}" type="presParOf" srcId="{2EE2609F-5BC4-47FA-8EED-E755C3E04680}" destId="{AB0DB957-D94B-4218-B74F-5E9C80B32FB7}" srcOrd="5" destOrd="0" presId="urn:microsoft.com/office/officeart/2005/8/layout/pyramid2"/>
    <dgm:cxn modelId="{D26D6AA0-ABBA-40DE-9879-D2E4F404F784}" type="presParOf" srcId="{2EE2609F-5BC4-47FA-8EED-E755C3E04680}" destId="{BD705277-A08A-4B2E-93A9-F9418D8BD96B}" srcOrd="6" destOrd="0" presId="urn:microsoft.com/office/officeart/2005/8/layout/pyramid2"/>
    <dgm:cxn modelId="{F52697BB-C24F-4591-8FCA-FEC3D681CBD6}" type="presParOf" srcId="{2EE2609F-5BC4-47FA-8EED-E755C3E04680}" destId="{BDF9CC03-E101-483C-91E0-54EFD87352F1}" srcOrd="7" destOrd="0" presId="urn:microsoft.com/office/officeart/2005/8/layout/pyramid2"/>
    <dgm:cxn modelId="{0B497CD7-CB93-46E2-8E23-3DE639BD83A5}" type="presParOf" srcId="{2EE2609F-5BC4-47FA-8EED-E755C3E04680}" destId="{36811DD4-EF4B-4FAA-B42B-AC546EB47091}" srcOrd="8" destOrd="0" presId="urn:microsoft.com/office/officeart/2005/8/layout/pyramid2"/>
    <dgm:cxn modelId="{CC5E1403-DAAD-4F07-B19F-D0E8D730BA46}" type="presParOf" srcId="{2EE2609F-5BC4-47FA-8EED-E755C3E04680}" destId="{78ECE62E-C670-4A8E-B1FF-EC06DA087ABB}"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D37F5D-525D-449B-9780-8A67D50E6B63}" type="doc">
      <dgm:prSet loTypeId="urn:microsoft.com/office/officeart/2005/8/layout/equation1" loCatId="process" qsTypeId="urn:microsoft.com/office/officeart/2005/8/quickstyle/3d3" qsCatId="3D" csTypeId="urn:microsoft.com/office/officeart/2005/8/colors/colorful5" csCatId="colorful" phldr="1"/>
      <dgm:spPr/>
    </dgm:pt>
    <dgm:pt modelId="{A999C04E-0BDB-43D5-9CFF-BF6888F593D8}">
      <dgm:prSet phldrT="[Text]"/>
      <dgm:spPr/>
      <dgm:t>
        <a:bodyPr/>
        <a:lstStyle/>
        <a:p>
          <a:r>
            <a:rPr lang="en-US" dirty="0" smtClean="0"/>
            <a:t>Based in Theory</a:t>
          </a:r>
          <a:endParaRPr lang="en-US" dirty="0"/>
        </a:p>
      </dgm:t>
    </dgm:pt>
    <dgm:pt modelId="{8E4D3194-D4CA-4648-ACE8-D4CF944936A8}" type="parTrans" cxnId="{BDABA324-E736-421F-80DA-3A9F83939396}">
      <dgm:prSet/>
      <dgm:spPr/>
      <dgm:t>
        <a:bodyPr/>
        <a:lstStyle/>
        <a:p>
          <a:endParaRPr lang="en-US"/>
        </a:p>
      </dgm:t>
    </dgm:pt>
    <dgm:pt modelId="{146AA3A6-7B9D-42B5-9CF4-24C7A153A85B}" type="sibTrans" cxnId="{BDABA324-E736-421F-80DA-3A9F83939396}">
      <dgm:prSet/>
      <dgm:spPr/>
      <dgm:t>
        <a:bodyPr/>
        <a:lstStyle/>
        <a:p>
          <a:endParaRPr lang="en-US" dirty="0"/>
        </a:p>
      </dgm:t>
    </dgm:pt>
    <dgm:pt modelId="{DABA1929-29FF-4251-83B6-D6760E798C29}">
      <dgm:prSet phldrT="[Text]"/>
      <dgm:spPr/>
      <dgm:t>
        <a:bodyPr/>
        <a:lstStyle/>
        <a:p>
          <a:r>
            <a:rPr lang="en-US" dirty="0" smtClean="0"/>
            <a:t>Undergone Scientific Evaluation</a:t>
          </a:r>
          <a:endParaRPr lang="en-US" dirty="0"/>
        </a:p>
      </dgm:t>
    </dgm:pt>
    <dgm:pt modelId="{E7108C79-B6E9-4399-BB83-9D6697F08046}" type="parTrans" cxnId="{DE55FEDD-7701-4B67-B5F4-4D3F78A5E134}">
      <dgm:prSet/>
      <dgm:spPr/>
      <dgm:t>
        <a:bodyPr/>
        <a:lstStyle/>
        <a:p>
          <a:endParaRPr lang="en-US"/>
        </a:p>
      </dgm:t>
    </dgm:pt>
    <dgm:pt modelId="{580A8FAE-D7B3-4E61-B59C-84B43F612BBB}" type="sibTrans" cxnId="{DE55FEDD-7701-4B67-B5F4-4D3F78A5E134}">
      <dgm:prSet/>
      <dgm:spPr/>
      <dgm:t>
        <a:bodyPr/>
        <a:lstStyle/>
        <a:p>
          <a:endParaRPr lang="en-US" dirty="0"/>
        </a:p>
      </dgm:t>
    </dgm:pt>
    <dgm:pt modelId="{EB62A4AD-E27F-45D0-968E-8D43A0CCEEDD}">
      <dgm:prSet phldrT="[Text]"/>
      <dgm:spPr/>
      <dgm:t>
        <a:bodyPr/>
        <a:lstStyle/>
        <a:p>
          <a:r>
            <a:rPr lang="en-US" dirty="0" smtClean="0"/>
            <a:t>Evidence-based Approach</a:t>
          </a:r>
          <a:endParaRPr lang="en-US" dirty="0"/>
        </a:p>
      </dgm:t>
    </dgm:pt>
    <dgm:pt modelId="{F1194FAF-F7E5-4B4B-959B-7ECB4DA6BB40}" type="parTrans" cxnId="{0B41C5C2-9889-4269-8A3B-9EEB181576C4}">
      <dgm:prSet/>
      <dgm:spPr/>
      <dgm:t>
        <a:bodyPr/>
        <a:lstStyle/>
        <a:p>
          <a:endParaRPr lang="en-US"/>
        </a:p>
      </dgm:t>
    </dgm:pt>
    <dgm:pt modelId="{791BC2CD-F894-4BB6-B0AC-4FEA4AF45B09}" type="sibTrans" cxnId="{0B41C5C2-9889-4269-8A3B-9EEB181576C4}">
      <dgm:prSet/>
      <dgm:spPr/>
      <dgm:t>
        <a:bodyPr/>
        <a:lstStyle/>
        <a:p>
          <a:endParaRPr lang="en-US"/>
        </a:p>
      </dgm:t>
    </dgm:pt>
    <dgm:pt modelId="{C13DAD4D-20DD-46F8-91DB-6B96EEAC70A0}" type="pres">
      <dgm:prSet presAssocID="{81D37F5D-525D-449B-9780-8A67D50E6B63}" presName="linearFlow" presStyleCnt="0">
        <dgm:presLayoutVars>
          <dgm:dir/>
          <dgm:resizeHandles val="exact"/>
        </dgm:presLayoutVars>
      </dgm:prSet>
      <dgm:spPr/>
    </dgm:pt>
    <dgm:pt modelId="{816234D1-883E-42AE-96FB-C55DB75DDC14}" type="pres">
      <dgm:prSet presAssocID="{A999C04E-0BDB-43D5-9CFF-BF6888F593D8}" presName="node" presStyleLbl="node1" presStyleIdx="0" presStyleCnt="3">
        <dgm:presLayoutVars>
          <dgm:bulletEnabled val="1"/>
        </dgm:presLayoutVars>
      </dgm:prSet>
      <dgm:spPr/>
      <dgm:t>
        <a:bodyPr/>
        <a:lstStyle/>
        <a:p>
          <a:endParaRPr lang="en-US"/>
        </a:p>
      </dgm:t>
    </dgm:pt>
    <dgm:pt modelId="{88A76912-84BB-478C-AE44-01E9A807B3AB}" type="pres">
      <dgm:prSet presAssocID="{146AA3A6-7B9D-42B5-9CF4-24C7A153A85B}" presName="spacerL" presStyleCnt="0"/>
      <dgm:spPr/>
    </dgm:pt>
    <dgm:pt modelId="{F954122E-D312-4729-9EE2-3DD318F8360A}" type="pres">
      <dgm:prSet presAssocID="{146AA3A6-7B9D-42B5-9CF4-24C7A153A85B}" presName="sibTrans" presStyleLbl="sibTrans2D1" presStyleIdx="0" presStyleCnt="2"/>
      <dgm:spPr/>
      <dgm:t>
        <a:bodyPr/>
        <a:lstStyle/>
        <a:p>
          <a:endParaRPr lang="en-US"/>
        </a:p>
      </dgm:t>
    </dgm:pt>
    <dgm:pt modelId="{58B238B9-72B5-4E4F-88FC-0E668E4BB9D2}" type="pres">
      <dgm:prSet presAssocID="{146AA3A6-7B9D-42B5-9CF4-24C7A153A85B}" presName="spacerR" presStyleCnt="0"/>
      <dgm:spPr/>
    </dgm:pt>
    <dgm:pt modelId="{AD2384DA-8D50-4FE2-815E-CFED461F85C6}" type="pres">
      <dgm:prSet presAssocID="{DABA1929-29FF-4251-83B6-D6760E798C29}" presName="node" presStyleLbl="node1" presStyleIdx="1" presStyleCnt="3">
        <dgm:presLayoutVars>
          <dgm:bulletEnabled val="1"/>
        </dgm:presLayoutVars>
      </dgm:prSet>
      <dgm:spPr/>
      <dgm:t>
        <a:bodyPr/>
        <a:lstStyle/>
        <a:p>
          <a:endParaRPr lang="en-US"/>
        </a:p>
      </dgm:t>
    </dgm:pt>
    <dgm:pt modelId="{5A0F9E10-012F-4551-9003-B1A731AADAD2}" type="pres">
      <dgm:prSet presAssocID="{580A8FAE-D7B3-4E61-B59C-84B43F612BBB}" presName="spacerL" presStyleCnt="0"/>
      <dgm:spPr/>
    </dgm:pt>
    <dgm:pt modelId="{FEE5DE82-DEF1-4A46-A462-7F745EDF1362}" type="pres">
      <dgm:prSet presAssocID="{580A8FAE-D7B3-4E61-B59C-84B43F612BBB}" presName="sibTrans" presStyleLbl="sibTrans2D1" presStyleIdx="1" presStyleCnt="2"/>
      <dgm:spPr/>
      <dgm:t>
        <a:bodyPr/>
        <a:lstStyle/>
        <a:p>
          <a:endParaRPr lang="en-US"/>
        </a:p>
      </dgm:t>
    </dgm:pt>
    <dgm:pt modelId="{EF60170E-A5FA-457C-B307-13F774CDFB79}" type="pres">
      <dgm:prSet presAssocID="{580A8FAE-D7B3-4E61-B59C-84B43F612BBB}" presName="spacerR" presStyleCnt="0"/>
      <dgm:spPr/>
    </dgm:pt>
    <dgm:pt modelId="{6219DE1B-C6D8-454A-9647-5CF4B74205B6}" type="pres">
      <dgm:prSet presAssocID="{EB62A4AD-E27F-45D0-968E-8D43A0CCEEDD}" presName="node" presStyleLbl="node1" presStyleIdx="2" presStyleCnt="3">
        <dgm:presLayoutVars>
          <dgm:bulletEnabled val="1"/>
        </dgm:presLayoutVars>
      </dgm:prSet>
      <dgm:spPr/>
      <dgm:t>
        <a:bodyPr/>
        <a:lstStyle/>
        <a:p>
          <a:endParaRPr lang="en-US"/>
        </a:p>
      </dgm:t>
    </dgm:pt>
  </dgm:ptLst>
  <dgm:cxnLst>
    <dgm:cxn modelId="{BDABA324-E736-421F-80DA-3A9F83939396}" srcId="{81D37F5D-525D-449B-9780-8A67D50E6B63}" destId="{A999C04E-0BDB-43D5-9CFF-BF6888F593D8}" srcOrd="0" destOrd="0" parTransId="{8E4D3194-D4CA-4648-ACE8-D4CF944936A8}" sibTransId="{146AA3A6-7B9D-42B5-9CF4-24C7A153A85B}"/>
    <dgm:cxn modelId="{48438ED1-5668-47AF-820F-F02DFC838CD9}" type="presOf" srcId="{DABA1929-29FF-4251-83B6-D6760E798C29}" destId="{AD2384DA-8D50-4FE2-815E-CFED461F85C6}" srcOrd="0" destOrd="0" presId="urn:microsoft.com/office/officeart/2005/8/layout/equation1"/>
    <dgm:cxn modelId="{4CA414AD-1B53-4E5A-9B4A-EB03D492EE8A}" type="presOf" srcId="{EB62A4AD-E27F-45D0-968E-8D43A0CCEEDD}" destId="{6219DE1B-C6D8-454A-9647-5CF4B74205B6}" srcOrd="0" destOrd="0" presId="urn:microsoft.com/office/officeart/2005/8/layout/equation1"/>
    <dgm:cxn modelId="{0B41C5C2-9889-4269-8A3B-9EEB181576C4}" srcId="{81D37F5D-525D-449B-9780-8A67D50E6B63}" destId="{EB62A4AD-E27F-45D0-968E-8D43A0CCEEDD}" srcOrd="2" destOrd="0" parTransId="{F1194FAF-F7E5-4B4B-959B-7ECB4DA6BB40}" sibTransId="{791BC2CD-F894-4BB6-B0AC-4FEA4AF45B09}"/>
    <dgm:cxn modelId="{22F73913-41A2-487C-B8D0-574AEAFF8B0B}" type="presOf" srcId="{580A8FAE-D7B3-4E61-B59C-84B43F612BBB}" destId="{FEE5DE82-DEF1-4A46-A462-7F745EDF1362}" srcOrd="0" destOrd="0" presId="urn:microsoft.com/office/officeart/2005/8/layout/equation1"/>
    <dgm:cxn modelId="{2A746793-E827-4A4E-8AFF-017C29FB1AB5}" type="presOf" srcId="{A999C04E-0BDB-43D5-9CFF-BF6888F593D8}" destId="{816234D1-883E-42AE-96FB-C55DB75DDC14}" srcOrd="0" destOrd="0" presId="urn:microsoft.com/office/officeart/2005/8/layout/equation1"/>
    <dgm:cxn modelId="{104D5D52-E457-4B60-91A4-A3CDA2DD105C}" type="presOf" srcId="{81D37F5D-525D-449B-9780-8A67D50E6B63}" destId="{C13DAD4D-20DD-46F8-91DB-6B96EEAC70A0}" srcOrd="0" destOrd="0" presId="urn:microsoft.com/office/officeart/2005/8/layout/equation1"/>
    <dgm:cxn modelId="{CB3D95CF-5DAE-46AB-9180-2A92A3117C18}" type="presOf" srcId="{146AA3A6-7B9D-42B5-9CF4-24C7A153A85B}" destId="{F954122E-D312-4729-9EE2-3DD318F8360A}" srcOrd="0" destOrd="0" presId="urn:microsoft.com/office/officeart/2005/8/layout/equation1"/>
    <dgm:cxn modelId="{DE55FEDD-7701-4B67-B5F4-4D3F78A5E134}" srcId="{81D37F5D-525D-449B-9780-8A67D50E6B63}" destId="{DABA1929-29FF-4251-83B6-D6760E798C29}" srcOrd="1" destOrd="0" parTransId="{E7108C79-B6E9-4399-BB83-9D6697F08046}" sibTransId="{580A8FAE-D7B3-4E61-B59C-84B43F612BBB}"/>
    <dgm:cxn modelId="{76C6B1E8-519D-4CC3-AEB4-08ACAEED6133}" type="presParOf" srcId="{C13DAD4D-20DD-46F8-91DB-6B96EEAC70A0}" destId="{816234D1-883E-42AE-96FB-C55DB75DDC14}" srcOrd="0" destOrd="0" presId="urn:microsoft.com/office/officeart/2005/8/layout/equation1"/>
    <dgm:cxn modelId="{466531E4-726A-470B-B12B-CF19B58DB26B}" type="presParOf" srcId="{C13DAD4D-20DD-46F8-91DB-6B96EEAC70A0}" destId="{88A76912-84BB-478C-AE44-01E9A807B3AB}" srcOrd="1" destOrd="0" presId="urn:microsoft.com/office/officeart/2005/8/layout/equation1"/>
    <dgm:cxn modelId="{2D980D1E-5B49-46DE-BAC9-7219C7FD8C51}" type="presParOf" srcId="{C13DAD4D-20DD-46F8-91DB-6B96EEAC70A0}" destId="{F954122E-D312-4729-9EE2-3DD318F8360A}" srcOrd="2" destOrd="0" presId="urn:microsoft.com/office/officeart/2005/8/layout/equation1"/>
    <dgm:cxn modelId="{A7A15A06-E133-43BF-92D6-A2FF0787FD03}" type="presParOf" srcId="{C13DAD4D-20DD-46F8-91DB-6B96EEAC70A0}" destId="{58B238B9-72B5-4E4F-88FC-0E668E4BB9D2}" srcOrd="3" destOrd="0" presId="urn:microsoft.com/office/officeart/2005/8/layout/equation1"/>
    <dgm:cxn modelId="{F123A7A1-1616-448D-B763-D354680FB349}" type="presParOf" srcId="{C13DAD4D-20DD-46F8-91DB-6B96EEAC70A0}" destId="{AD2384DA-8D50-4FE2-815E-CFED461F85C6}" srcOrd="4" destOrd="0" presId="urn:microsoft.com/office/officeart/2005/8/layout/equation1"/>
    <dgm:cxn modelId="{20E375D4-D444-4BF5-93EF-AB601FC0E339}" type="presParOf" srcId="{C13DAD4D-20DD-46F8-91DB-6B96EEAC70A0}" destId="{5A0F9E10-012F-4551-9003-B1A731AADAD2}" srcOrd="5" destOrd="0" presId="urn:microsoft.com/office/officeart/2005/8/layout/equation1"/>
    <dgm:cxn modelId="{5BA1457E-E474-417F-9046-0010A4F7B9F5}" type="presParOf" srcId="{C13DAD4D-20DD-46F8-91DB-6B96EEAC70A0}" destId="{FEE5DE82-DEF1-4A46-A462-7F745EDF1362}" srcOrd="6" destOrd="0" presId="urn:microsoft.com/office/officeart/2005/8/layout/equation1"/>
    <dgm:cxn modelId="{9BE59D1B-9C05-4DDE-981A-440864394AD1}" type="presParOf" srcId="{C13DAD4D-20DD-46F8-91DB-6B96EEAC70A0}" destId="{EF60170E-A5FA-457C-B307-13F774CDFB79}" srcOrd="7" destOrd="0" presId="urn:microsoft.com/office/officeart/2005/8/layout/equation1"/>
    <dgm:cxn modelId="{E97DA42E-C3EE-41BA-9E56-518618EB8DB2}" type="presParOf" srcId="{C13DAD4D-20DD-46F8-91DB-6B96EEAC70A0}" destId="{6219DE1B-C6D8-454A-9647-5CF4B74205B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6B5AE-4218-4B3E-96ED-7E2EB610895D}">
      <dsp:nvSpPr>
        <dsp:cNvPr id="0" name=""/>
        <dsp:cNvSpPr/>
      </dsp:nvSpPr>
      <dsp:spPr>
        <a:xfrm>
          <a:off x="729614" y="0"/>
          <a:ext cx="4495800" cy="4495800"/>
        </a:xfrm>
        <a:prstGeom prst="triangl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1CB80B3-108E-4C8E-A0B0-349061C8C703}">
      <dsp:nvSpPr>
        <dsp:cNvPr id="0" name=""/>
        <dsp:cNvSpPr/>
      </dsp:nvSpPr>
      <dsp:spPr>
        <a:xfrm>
          <a:off x="2971787" y="638641"/>
          <a:ext cx="2922270" cy="639246"/>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Able to replicate.</a:t>
          </a:r>
          <a:endParaRPr lang="en-US" sz="1600" kern="1200" dirty="0"/>
        </a:p>
      </dsp:txBody>
      <dsp:txXfrm>
        <a:off x="3002992" y="669846"/>
        <a:ext cx="2859860" cy="576836"/>
      </dsp:txXfrm>
    </dsp:sp>
    <dsp:sp modelId="{669E3364-3938-4500-A64D-B9F871AFB6BF}">
      <dsp:nvSpPr>
        <dsp:cNvPr id="0" name=""/>
        <dsp:cNvSpPr/>
      </dsp:nvSpPr>
      <dsp:spPr>
        <a:xfrm>
          <a:off x="2971787" y="1370163"/>
          <a:ext cx="2922270" cy="639246"/>
        </a:xfrm>
        <a:prstGeom prst="round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Save time and resources.</a:t>
          </a:r>
          <a:endParaRPr lang="en-US" sz="1600" kern="1200" dirty="0"/>
        </a:p>
      </dsp:txBody>
      <dsp:txXfrm>
        <a:off x="3002992" y="1401368"/>
        <a:ext cx="2859860" cy="576836"/>
      </dsp:txXfrm>
    </dsp:sp>
    <dsp:sp modelId="{598F90C3-B9D5-41E4-A7AB-426DF8740BAF}">
      <dsp:nvSpPr>
        <dsp:cNvPr id="0" name=""/>
        <dsp:cNvSpPr/>
      </dsp:nvSpPr>
      <dsp:spPr>
        <a:xfrm>
          <a:off x="2971787" y="2101685"/>
          <a:ext cx="2922270" cy="639246"/>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Increase effectiveness in making change. </a:t>
          </a:r>
          <a:endParaRPr lang="en-US" sz="1600" kern="1200" dirty="0"/>
        </a:p>
      </dsp:txBody>
      <dsp:txXfrm>
        <a:off x="3002992" y="2132890"/>
        <a:ext cx="2859860" cy="576836"/>
      </dsp:txXfrm>
    </dsp:sp>
    <dsp:sp modelId="{BD705277-A08A-4B2E-93A9-F9418D8BD96B}">
      <dsp:nvSpPr>
        <dsp:cNvPr id="0" name=""/>
        <dsp:cNvSpPr/>
      </dsp:nvSpPr>
      <dsp:spPr>
        <a:xfrm>
          <a:off x="14" y="2971801"/>
          <a:ext cx="2922270" cy="639246"/>
        </a:xfrm>
        <a:prstGeom prst="round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Well designed and evaluated studies.</a:t>
          </a:r>
          <a:endParaRPr lang="en-US" sz="1600" kern="1200" dirty="0"/>
        </a:p>
      </dsp:txBody>
      <dsp:txXfrm>
        <a:off x="31219" y="3003006"/>
        <a:ext cx="2859860" cy="576836"/>
      </dsp:txXfrm>
    </dsp:sp>
    <dsp:sp modelId="{36811DD4-EF4B-4FAA-B42B-AC546EB47091}">
      <dsp:nvSpPr>
        <dsp:cNvPr id="0" name=""/>
        <dsp:cNvSpPr/>
      </dsp:nvSpPr>
      <dsp:spPr>
        <a:xfrm>
          <a:off x="14" y="3733803"/>
          <a:ext cx="2922270" cy="639246"/>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Demonstrated results among diverse populations.</a:t>
          </a:r>
          <a:endParaRPr lang="en-US" sz="1600" kern="1200" dirty="0"/>
        </a:p>
      </dsp:txBody>
      <dsp:txXfrm>
        <a:off x="31219" y="3765008"/>
        <a:ext cx="2859860" cy="576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234D1-883E-42AE-96FB-C55DB75DDC14}">
      <dsp:nvSpPr>
        <dsp:cNvPr id="0" name=""/>
        <dsp:cNvSpPr/>
      </dsp:nvSpPr>
      <dsp:spPr>
        <a:xfrm>
          <a:off x="1383" y="454409"/>
          <a:ext cx="1834381" cy="1834381"/>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Based in Theory</a:t>
          </a:r>
          <a:endParaRPr lang="en-US" sz="2100" kern="1200" dirty="0"/>
        </a:p>
      </dsp:txBody>
      <dsp:txXfrm>
        <a:off x="270022" y="723048"/>
        <a:ext cx="1297103" cy="1297103"/>
      </dsp:txXfrm>
    </dsp:sp>
    <dsp:sp modelId="{F954122E-D312-4729-9EE2-3DD318F8360A}">
      <dsp:nvSpPr>
        <dsp:cNvPr id="0" name=""/>
        <dsp:cNvSpPr/>
      </dsp:nvSpPr>
      <dsp:spPr>
        <a:xfrm>
          <a:off x="1984716" y="839629"/>
          <a:ext cx="1063941" cy="1063941"/>
        </a:xfrm>
        <a:prstGeom prst="mathPlus">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2125741" y="1246480"/>
        <a:ext cx="781891" cy="250239"/>
      </dsp:txXfrm>
    </dsp:sp>
    <dsp:sp modelId="{AD2384DA-8D50-4FE2-815E-CFED461F85C6}">
      <dsp:nvSpPr>
        <dsp:cNvPr id="0" name=""/>
        <dsp:cNvSpPr/>
      </dsp:nvSpPr>
      <dsp:spPr>
        <a:xfrm>
          <a:off x="3197609" y="454409"/>
          <a:ext cx="1834381" cy="1834381"/>
        </a:xfrm>
        <a:prstGeom prst="ellipse">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Undergone Scientific Evaluation</a:t>
          </a:r>
          <a:endParaRPr lang="en-US" sz="2100" kern="1200" dirty="0"/>
        </a:p>
      </dsp:txBody>
      <dsp:txXfrm>
        <a:off x="3466248" y="723048"/>
        <a:ext cx="1297103" cy="1297103"/>
      </dsp:txXfrm>
    </dsp:sp>
    <dsp:sp modelId="{FEE5DE82-DEF1-4A46-A462-7F745EDF1362}">
      <dsp:nvSpPr>
        <dsp:cNvPr id="0" name=""/>
        <dsp:cNvSpPr/>
      </dsp:nvSpPr>
      <dsp:spPr>
        <a:xfrm>
          <a:off x="5180942" y="839629"/>
          <a:ext cx="1063941" cy="1063941"/>
        </a:xfrm>
        <a:prstGeom prst="mathEqual">
          <a:avLst/>
        </a:prstGeom>
        <a:solidFill>
          <a:schemeClr val="accent5">
            <a:hueOff val="-9933876"/>
            <a:satOff val="39811"/>
            <a:lumOff val="862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5321967" y="1058801"/>
        <a:ext cx="781891" cy="625597"/>
      </dsp:txXfrm>
    </dsp:sp>
    <dsp:sp modelId="{6219DE1B-C6D8-454A-9647-5CF4B74205B6}">
      <dsp:nvSpPr>
        <dsp:cNvPr id="0" name=""/>
        <dsp:cNvSpPr/>
      </dsp:nvSpPr>
      <dsp:spPr>
        <a:xfrm>
          <a:off x="6393835" y="454409"/>
          <a:ext cx="1834381" cy="1834381"/>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Evidence-based Approach</a:t>
          </a:r>
          <a:endParaRPr lang="en-US" sz="2100" kern="1200" dirty="0"/>
        </a:p>
      </dsp:txBody>
      <dsp:txXfrm>
        <a:off x="6662474" y="723048"/>
        <a:ext cx="1297103" cy="129710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6AC54-B990-4C2D-A3A6-77A19A879992}" type="datetimeFigureOut">
              <a:rPr lang="en-US" smtClean="0"/>
              <a:t>3/25/2015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D63D9-38EF-46AE-89A8-2D3B99DF81A2}" type="slidenum">
              <a:rPr lang="en-US" smtClean="0"/>
              <a:t>‹#›</a:t>
            </a:fld>
            <a:endParaRPr lang="en-US" dirty="0"/>
          </a:p>
        </p:txBody>
      </p:sp>
    </p:spTree>
    <p:extLst>
      <p:ext uri="{BB962C8B-B14F-4D97-AF65-F5344CB8AC3E}">
        <p14:creationId xmlns:p14="http://schemas.microsoft.com/office/powerpoint/2010/main" val="4107022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lorado.edu/cspv/"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aecf.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NREPP is hosted by SAMHSA</a:t>
            </a:r>
          </a:p>
          <a:p>
            <a:r>
              <a:rPr lang="en-US" sz="1200" b="0" i="0" u="none" strike="noStrike" baseline="0" dirty="0" smtClean="0"/>
              <a:t>Blueprints is hosted by the </a:t>
            </a:r>
            <a:r>
              <a:rPr lang="en-US" sz="1200" b="0" i="0" u="sng" strike="noStrike" kern="1200" baseline="0" dirty="0" smtClean="0">
                <a:solidFill>
                  <a:schemeClr val="tx1"/>
                </a:solidFill>
                <a:latin typeface="+mn-lt"/>
                <a:ea typeface="+mn-ea"/>
                <a:cs typeface="+mn-cs"/>
                <a:hlinkClick r:id="rId3"/>
              </a:rPr>
              <a:t>Center for the Study and Prevention of Violence (CSPV)</a:t>
            </a:r>
            <a:r>
              <a:rPr lang="en-US" sz="1200" b="0" i="0" u="none" strike="noStrike" kern="1200" baseline="0" dirty="0" smtClean="0">
                <a:solidFill>
                  <a:schemeClr val="tx1"/>
                </a:solidFill>
                <a:latin typeface="+mn-lt"/>
                <a:ea typeface="+mn-ea"/>
                <a:cs typeface="+mn-cs"/>
                <a:hlinkClick r:id="rId3"/>
              </a:rPr>
              <a:t>, at the Institute of Behavior Science, University of Colorado Boulder. Funding is from the </a:t>
            </a:r>
            <a:r>
              <a:rPr lang="en-US" sz="1200" b="0" i="0" u="sng" strike="noStrike" kern="1200" baseline="0" dirty="0" smtClean="0">
                <a:solidFill>
                  <a:schemeClr val="tx1"/>
                </a:solidFill>
                <a:latin typeface="+mn-lt"/>
                <a:ea typeface="+mn-ea"/>
                <a:cs typeface="+mn-cs"/>
                <a:hlinkClick r:id="rId4"/>
              </a:rPr>
              <a:t>Annie E. Casey Foundation</a:t>
            </a:r>
            <a:r>
              <a:rPr lang="en-US" sz="1200" b="0" i="0" u="none" strike="noStrike" kern="1200" baseline="0" dirty="0" smtClean="0">
                <a:solidFill>
                  <a:schemeClr val="tx1"/>
                </a:solidFill>
                <a:latin typeface="+mn-lt"/>
                <a:ea typeface="+mn-ea"/>
                <a:cs typeface="+mn-cs"/>
                <a:hlinkClick r:id="rId4"/>
              </a:rPr>
              <a:t>.</a:t>
            </a:r>
          </a:p>
          <a:p>
            <a:endParaRPr lang="en-US" sz="1200" b="0" i="0" u="none" strike="noStrike" kern="1200" baseline="0" dirty="0" smtClean="0">
              <a:solidFill>
                <a:schemeClr val="tx1"/>
              </a:solidFill>
              <a:latin typeface="+mn-lt"/>
              <a:ea typeface="+mn-ea"/>
              <a:cs typeface="+mn-cs"/>
              <a:hlinkClick r:id="rId4"/>
            </a:endParaRPr>
          </a:p>
          <a:p>
            <a:r>
              <a:rPr lang="en-US" sz="1200" b="0" i="0" u="none" strike="noStrike" kern="1200" baseline="0" dirty="0" smtClean="0">
                <a:solidFill>
                  <a:schemeClr val="tx1"/>
                </a:solidFill>
                <a:latin typeface="+mn-lt"/>
                <a:ea typeface="+mn-ea"/>
                <a:cs typeface="+mn-cs"/>
                <a:hlinkClick r:id="rId4"/>
              </a:rPr>
              <a:t>Crime Solutions is hosted by Office of Justice Programs </a:t>
            </a:r>
          </a:p>
          <a:p>
            <a:r>
              <a:rPr lang="en-US" sz="1200" b="0" i="0" u="none" strike="noStrike" kern="1200" baseline="0" dirty="0" smtClean="0">
                <a:solidFill>
                  <a:schemeClr val="tx1"/>
                </a:solidFill>
                <a:latin typeface="+mn-lt"/>
                <a:ea typeface="+mn-ea"/>
                <a:cs typeface="+mn-cs"/>
                <a:hlinkClick r:id="rId4"/>
              </a:rPr>
              <a:t>Other ideas: </a:t>
            </a:r>
          </a:p>
        </p:txBody>
      </p:sp>
      <p:sp>
        <p:nvSpPr>
          <p:cNvPr id="4" name="Slide Number Placeholder 3"/>
          <p:cNvSpPr>
            <a:spLocks noGrp="1"/>
          </p:cNvSpPr>
          <p:nvPr>
            <p:ph type="sldNum" sz="quarter" idx="10"/>
          </p:nvPr>
        </p:nvSpPr>
        <p:spPr/>
        <p:txBody>
          <a:bodyPr/>
          <a:lstStyle/>
          <a:p>
            <a:fld id="{027D63D9-38EF-46AE-89A8-2D3B99DF81A2}" type="slidenum">
              <a:rPr lang="en-US" smtClean="0"/>
              <a:t>7</a:t>
            </a:fld>
            <a:endParaRPr lang="en-US" dirty="0"/>
          </a:p>
        </p:txBody>
      </p:sp>
    </p:spTree>
    <p:extLst>
      <p:ext uri="{BB962C8B-B14F-4D97-AF65-F5344CB8AC3E}">
        <p14:creationId xmlns:p14="http://schemas.microsoft.com/office/powerpoint/2010/main" val="249256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Takes traditional, conventional, beliefs, or anecdotal evidence to</a:t>
            </a:r>
            <a:r>
              <a:rPr lang="en-US" baseline="0" dirty="0" smtClean="0"/>
              <a:t> the next level with evaluation practices.</a:t>
            </a:r>
            <a:endParaRPr lang="en-US" dirty="0"/>
          </a:p>
        </p:txBody>
      </p:sp>
      <p:sp>
        <p:nvSpPr>
          <p:cNvPr id="4" name="Slide Number Placeholder 3"/>
          <p:cNvSpPr>
            <a:spLocks noGrp="1"/>
          </p:cNvSpPr>
          <p:nvPr>
            <p:ph type="sldNum" sz="quarter" idx="10"/>
          </p:nvPr>
        </p:nvSpPr>
        <p:spPr/>
        <p:txBody>
          <a:bodyPr/>
          <a:lstStyle/>
          <a:p>
            <a:fld id="{027D63D9-38EF-46AE-89A8-2D3B99DF81A2}" type="slidenum">
              <a:rPr lang="en-US" smtClean="0"/>
              <a:t>8</a:t>
            </a:fld>
            <a:endParaRPr lang="en-US" dirty="0"/>
          </a:p>
        </p:txBody>
      </p:sp>
    </p:spTree>
    <p:extLst>
      <p:ext uri="{BB962C8B-B14F-4D97-AF65-F5344CB8AC3E}">
        <p14:creationId xmlns:p14="http://schemas.microsoft.com/office/powerpoint/2010/main" val="4260989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Comprehensive evaluation reports must include the following sections or their equivalent: a review of the literature, theoretical framework, purpose, methodology, findings/results (with statistical analysis and p values for significant outcomes), discussion, and conclusions. Information must be included to enable rating of the six Quality of Research criteria.</a:t>
            </a:r>
          </a:p>
          <a:p>
            <a:endParaRPr lang="en-US" dirty="0"/>
          </a:p>
        </p:txBody>
      </p:sp>
      <p:sp>
        <p:nvSpPr>
          <p:cNvPr id="4" name="Slide Number Placeholder 3"/>
          <p:cNvSpPr>
            <a:spLocks noGrp="1"/>
          </p:cNvSpPr>
          <p:nvPr>
            <p:ph type="sldNum" sz="quarter" idx="10"/>
          </p:nvPr>
        </p:nvSpPr>
        <p:spPr/>
        <p:txBody>
          <a:bodyPr/>
          <a:lstStyle/>
          <a:p>
            <a:fld id="{027D63D9-38EF-46AE-89A8-2D3B99DF81A2}" type="slidenum">
              <a:rPr lang="en-US" smtClean="0"/>
              <a:t>9</a:t>
            </a:fld>
            <a:endParaRPr lang="en-US" dirty="0"/>
          </a:p>
        </p:txBody>
      </p:sp>
    </p:spTree>
    <p:extLst>
      <p:ext uri="{BB962C8B-B14F-4D97-AF65-F5344CB8AC3E}">
        <p14:creationId xmlns:p14="http://schemas.microsoft.com/office/powerpoint/2010/main" val="122126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makes this more complicated is NREPP's Quality of Research ratings are indicators of the strength of the evidence supporting the outcomes of the intervention. Higher scores indicate stronger, more compelling evidence. </a:t>
            </a:r>
            <a:r>
              <a:rPr lang="en-US" sz="1200" kern="1200" dirty="0" smtClean="0">
                <a:solidFill>
                  <a:srgbClr val="FF0000"/>
                </a:solidFill>
                <a:effectLst/>
                <a:latin typeface="+mn-lt"/>
                <a:ea typeface="+mn-ea"/>
                <a:cs typeface="+mn-cs"/>
              </a:rPr>
              <a:t>Each outcome is rated separately because interventions may target multiple outcomes (e.g., alcohol use, marijuana use, behavior problems in school), and the evidence supporting the different outcomes may vary.</a:t>
            </a:r>
          </a:p>
          <a:p>
            <a:endParaRPr lang="en-US" dirty="0"/>
          </a:p>
        </p:txBody>
      </p:sp>
      <p:sp>
        <p:nvSpPr>
          <p:cNvPr id="4" name="Slide Number Placeholder 3"/>
          <p:cNvSpPr>
            <a:spLocks noGrp="1"/>
          </p:cNvSpPr>
          <p:nvPr>
            <p:ph type="sldNum" sz="quarter" idx="10"/>
          </p:nvPr>
        </p:nvSpPr>
        <p:spPr/>
        <p:txBody>
          <a:bodyPr/>
          <a:lstStyle/>
          <a:p>
            <a:fld id="{027D63D9-38EF-46AE-89A8-2D3B99DF81A2}" type="slidenum">
              <a:rPr lang="en-US" smtClean="0"/>
              <a:t>11</a:t>
            </a:fld>
            <a:endParaRPr lang="en-US" dirty="0"/>
          </a:p>
        </p:txBody>
      </p:sp>
    </p:spTree>
    <p:extLst>
      <p:ext uri="{BB962C8B-B14F-4D97-AF65-F5344CB8AC3E}">
        <p14:creationId xmlns:p14="http://schemas.microsoft.com/office/powerpoint/2010/main" val="354807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Programs are rated as either Promising or Model. </a:t>
            </a:r>
          </a:p>
          <a:p>
            <a:r>
              <a:rPr lang="en-US" dirty="0" smtClean="0"/>
              <a:t>Reviewed by evaluation experts and determined to meet a clear set of scientific standards. </a:t>
            </a:r>
          </a:p>
          <a:p>
            <a:r>
              <a:rPr lang="en-US" dirty="0" smtClean="0"/>
              <a:t>Programs meeting this standard have demonstrated at least some effectiveness for changing targeted behavior and developmental outcomes. Promising programs meet the minimum standard of effectiveness. Model programs meet a higher standard and provide greater confidence in the program’s capacity to change behavior and developmental outcomes.</a:t>
            </a:r>
          </a:p>
          <a:p>
            <a:r>
              <a:rPr lang="en-US" b="1" dirty="0" smtClean="0"/>
              <a:t>Promising Programs </a:t>
            </a:r>
            <a:r>
              <a:rPr lang="en-US" dirty="0" smtClean="0"/>
              <a:t>meet the following standards: </a:t>
            </a:r>
          </a:p>
          <a:p>
            <a:r>
              <a:rPr lang="en-US" u="sng" dirty="0" smtClean="0"/>
              <a:t>Intervention specificity: </a:t>
            </a:r>
            <a:r>
              <a:rPr lang="en-US" dirty="0" smtClean="0"/>
              <a:t>The program description clearly identifies the outcome the program is designed to change, the specific risk and/or protective factors targeted to produce this change in outcome, the population for which it is intended, and how the components of the intervention work to produce this change. </a:t>
            </a:r>
          </a:p>
          <a:p>
            <a:r>
              <a:rPr lang="en-US" u="sng" dirty="0" smtClean="0"/>
              <a:t>Evaluation quality: </a:t>
            </a:r>
            <a:r>
              <a:rPr lang="en-US" dirty="0" smtClean="0"/>
              <a:t>The evaluation trials produce valid and reliable findings. This requires a minimum of (a) one high quality randomized control trial or (b) two high quality quasi-experimental evaluations. </a:t>
            </a:r>
          </a:p>
          <a:p>
            <a:r>
              <a:rPr lang="en-US" u="sng" dirty="0" smtClean="0"/>
              <a:t>Intervention impact: </a:t>
            </a:r>
            <a:r>
              <a:rPr lang="en-US" dirty="0" smtClean="0"/>
              <a:t>The preponderance of evidence from the high quality evaluations indicates significant positive change in intended outcomes that can be attributed to the program and there is no evidence of harmful effects. </a:t>
            </a:r>
          </a:p>
          <a:p>
            <a:r>
              <a:rPr lang="en-US" u="sng" dirty="0" smtClean="0"/>
              <a:t>Dissemination readiness: </a:t>
            </a:r>
            <a:r>
              <a:rPr lang="en-US" dirty="0" smtClean="0"/>
              <a:t>Available for dissemination and has the necessary organizational capability and other support required for implementation with fidelity.</a:t>
            </a:r>
          </a:p>
          <a:p>
            <a:endParaRPr lang="en-US" dirty="0"/>
          </a:p>
        </p:txBody>
      </p:sp>
      <p:sp>
        <p:nvSpPr>
          <p:cNvPr id="4" name="Slide Number Placeholder 3"/>
          <p:cNvSpPr>
            <a:spLocks noGrp="1"/>
          </p:cNvSpPr>
          <p:nvPr>
            <p:ph type="sldNum" sz="quarter" idx="10"/>
          </p:nvPr>
        </p:nvSpPr>
        <p:spPr/>
        <p:txBody>
          <a:bodyPr/>
          <a:lstStyle/>
          <a:p>
            <a:fld id="{027D63D9-38EF-46AE-89A8-2D3B99DF81A2}" type="slidenum">
              <a:rPr lang="en-US" smtClean="0"/>
              <a:t>12</a:t>
            </a:fld>
            <a:endParaRPr lang="en-US" dirty="0"/>
          </a:p>
        </p:txBody>
      </p:sp>
    </p:spTree>
    <p:extLst>
      <p:ext uri="{BB962C8B-B14F-4D97-AF65-F5344CB8AC3E}">
        <p14:creationId xmlns:p14="http://schemas.microsoft.com/office/powerpoint/2010/main" val="48645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an MOU to partner</a:t>
            </a:r>
            <a:r>
              <a:rPr lang="en-US" baseline="0" dirty="0" smtClean="0"/>
              <a:t> with Oregon Health Authority to maintain the list. </a:t>
            </a:r>
            <a:endParaRPr lang="en-US" dirty="0"/>
          </a:p>
        </p:txBody>
      </p:sp>
      <p:sp>
        <p:nvSpPr>
          <p:cNvPr id="4" name="Slide Number Placeholder 3"/>
          <p:cNvSpPr>
            <a:spLocks noGrp="1"/>
          </p:cNvSpPr>
          <p:nvPr>
            <p:ph type="sldNum" sz="quarter" idx="10"/>
          </p:nvPr>
        </p:nvSpPr>
        <p:spPr/>
        <p:txBody>
          <a:bodyPr/>
          <a:lstStyle/>
          <a:p>
            <a:fld id="{027D63D9-38EF-46AE-89A8-2D3B99DF81A2}" type="slidenum">
              <a:rPr lang="en-US" smtClean="0"/>
              <a:t>21</a:t>
            </a:fld>
            <a:endParaRPr lang="en-US" dirty="0"/>
          </a:p>
        </p:txBody>
      </p:sp>
    </p:spTree>
    <p:extLst>
      <p:ext uri="{BB962C8B-B14F-4D97-AF65-F5344CB8AC3E}">
        <p14:creationId xmlns:p14="http://schemas.microsoft.com/office/powerpoint/2010/main" val="85298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A474B-85EB-45A1-BD7F-FE2C5AD52D33}" type="slidenum">
              <a:rPr lang="en-US" smtClean="0"/>
              <a:pPr/>
              <a:t>26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Enter title</a:t>
            </a:r>
            <a:r>
              <a:rPr lang="en-US" baseline="0" dirty="0" smtClean="0"/>
              <a:t> key words, click on specific considerations of which the program has been studied and found to be effective in and click “Apply”</a:t>
            </a:r>
            <a:endParaRPr lang="en-US" dirty="0"/>
          </a:p>
        </p:txBody>
      </p:sp>
      <p:sp>
        <p:nvSpPr>
          <p:cNvPr id="4" name="Slide Number Placeholder 3"/>
          <p:cNvSpPr>
            <a:spLocks noGrp="1"/>
          </p:cNvSpPr>
          <p:nvPr>
            <p:ph type="sldNum" sz="quarter" idx="10"/>
          </p:nvPr>
        </p:nvSpPr>
        <p:spPr/>
        <p:txBody>
          <a:bodyPr/>
          <a:lstStyle/>
          <a:p>
            <a:fld id="{027D63D9-38EF-46AE-89A8-2D3B99DF81A2}" type="slidenum">
              <a:rPr lang="en-US" smtClean="0"/>
              <a:t>27</a:t>
            </a:fld>
            <a:endParaRPr lang="en-US" dirty="0"/>
          </a:p>
        </p:txBody>
      </p:sp>
    </p:spTree>
    <p:extLst>
      <p:ext uri="{BB962C8B-B14F-4D97-AF65-F5344CB8AC3E}">
        <p14:creationId xmlns:p14="http://schemas.microsoft.com/office/powerpoint/2010/main" val="48147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AA474B-85EB-45A1-BD7F-FE2C5AD52D33}" type="slidenum">
              <a:rPr lang="en-US" smtClean="0"/>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F144F2-C144-46D7-9653-4935499751A2}"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3056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B0450-9D07-4A9D-8383-3D73A5FA2C3B}" type="datetime1">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66970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B876EB-465C-4AC4-A342-38F8BD56BD58}"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872781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2">
                    <a:lumMod val="50000"/>
                  </a:schemeClr>
                </a:solidFill>
              </a:defRPr>
            </a:lvl1pPr>
          </a:lstStyle>
          <a:p>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7A82D46-C678-4B35-9900-439C02DBF563}"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19607781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0CCA5F-C933-490D-850F-7CB89371E814}"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5CF76-502D-4097-B9F5-C2F27543BB32}" type="slidenum">
              <a:rPr lang="en-US" smtClean="0"/>
              <a:t>‹#›</a:t>
            </a:fld>
            <a:endParaRPr lang="en-US" dirty="0"/>
          </a:p>
        </p:txBody>
      </p:sp>
    </p:spTree>
    <p:extLst>
      <p:ext uri="{BB962C8B-B14F-4D97-AF65-F5344CB8AC3E}">
        <p14:creationId xmlns:p14="http://schemas.microsoft.com/office/powerpoint/2010/main" val="858398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CCA5F-C933-490D-850F-7CB89371E814}"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5CF76-502D-4097-B9F5-C2F27543BB32}" type="slidenum">
              <a:rPr lang="en-US" smtClean="0"/>
              <a:t>‹#›</a:t>
            </a:fld>
            <a:endParaRPr lang="en-US" dirty="0"/>
          </a:p>
        </p:txBody>
      </p:sp>
    </p:spTree>
    <p:extLst>
      <p:ext uri="{BB962C8B-B14F-4D97-AF65-F5344CB8AC3E}">
        <p14:creationId xmlns:p14="http://schemas.microsoft.com/office/powerpoint/2010/main" val="4092825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CCA5F-C933-490D-850F-7CB89371E814}"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5CF76-502D-4097-B9F5-C2F27543BB32}" type="slidenum">
              <a:rPr lang="en-US" smtClean="0"/>
              <a:t>‹#›</a:t>
            </a:fld>
            <a:endParaRPr lang="en-US" dirty="0"/>
          </a:p>
        </p:txBody>
      </p:sp>
    </p:spTree>
    <p:extLst>
      <p:ext uri="{BB962C8B-B14F-4D97-AF65-F5344CB8AC3E}">
        <p14:creationId xmlns:p14="http://schemas.microsoft.com/office/powerpoint/2010/main" val="425675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0CCA5F-C933-490D-850F-7CB89371E814}"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5CF76-502D-4097-B9F5-C2F27543BB32}" type="slidenum">
              <a:rPr lang="en-US" smtClean="0"/>
              <a:t>‹#›</a:t>
            </a:fld>
            <a:endParaRPr lang="en-US" dirty="0"/>
          </a:p>
        </p:txBody>
      </p:sp>
    </p:spTree>
    <p:extLst>
      <p:ext uri="{BB962C8B-B14F-4D97-AF65-F5344CB8AC3E}">
        <p14:creationId xmlns:p14="http://schemas.microsoft.com/office/powerpoint/2010/main" val="3294416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0CCA5F-C933-490D-850F-7CB89371E814}" type="datetimeFigureOut">
              <a:rPr lang="en-US" smtClean="0"/>
              <a:t>3/25/2015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75CF76-502D-4097-B9F5-C2F27543BB32}" type="slidenum">
              <a:rPr lang="en-US" smtClean="0"/>
              <a:t>‹#›</a:t>
            </a:fld>
            <a:endParaRPr lang="en-US" dirty="0"/>
          </a:p>
        </p:txBody>
      </p:sp>
    </p:spTree>
    <p:extLst>
      <p:ext uri="{BB962C8B-B14F-4D97-AF65-F5344CB8AC3E}">
        <p14:creationId xmlns:p14="http://schemas.microsoft.com/office/powerpoint/2010/main" val="2403455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0CCA5F-C933-490D-850F-7CB89371E814}" type="datetimeFigureOut">
              <a:rPr lang="en-US" smtClean="0"/>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75CF76-502D-4097-B9F5-C2F27543BB32}" type="slidenum">
              <a:rPr lang="en-US" smtClean="0"/>
              <a:t>‹#›</a:t>
            </a:fld>
            <a:endParaRPr lang="en-US" dirty="0"/>
          </a:p>
        </p:txBody>
      </p:sp>
    </p:spTree>
    <p:extLst>
      <p:ext uri="{BB962C8B-B14F-4D97-AF65-F5344CB8AC3E}">
        <p14:creationId xmlns:p14="http://schemas.microsoft.com/office/powerpoint/2010/main" val="1321581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CCA5F-C933-490D-850F-7CB89371E814}" type="datetimeFigureOut">
              <a:rPr lang="en-US" smtClean="0"/>
              <a:t>3/25/2015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75CF76-502D-4097-B9F5-C2F27543BB32}" type="slidenum">
              <a:rPr lang="en-US" smtClean="0"/>
              <a:t>‹#›</a:t>
            </a:fld>
            <a:endParaRPr lang="en-US" dirty="0"/>
          </a:p>
        </p:txBody>
      </p:sp>
    </p:spTree>
    <p:extLst>
      <p:ext uri="{BB962C8B-B14F-4D97-AF65-F5344CB8AC3E}">
        <p14:creationId xmlns:p14="http://schemas.microsoft.com/office/powerpoint/2010/main" val="130118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FF4348-D876-4E91-AD5D-8AA597DDC2B6}"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userDrawn="1"/>
        </p:nvSpPr>
        <p:spPr>
          <a:xfrm>
            <a:off x="838200" y="228282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lang="en-US" sz="4400" b="1" kern="1200">
                <a:solidFill>
                  <a:srgbClr val="7030A0"/>
                </a:solidFill>
                <a:effectLst>
                  <a:outerShdw blurRad="38100" dist="38100" dir="2700000" algn="tl">
                    <a:srgbClr val="000000">
                      <a:alpha val="43137"/>
                    </a:srgbClr>
                  </a:outerShdw>
                </a:effectLst>
                <a:latin typeface="+mj-lt"/>
                <a:ea typeface="+mj-ea"/>
                <a:cs typeface="+mj-cs"/>
              </a:defRPr>
            </a:lvl1pPr>
          </a:lstStyle>
          <a:p>
            <a:endParaRPr lang="en-US" dirty="0">
              <a:solidFill>
                <a:schemeClr val="tx2">
                  <a:lumMod val="50000"/>
                </a:schemeClr>
              </a:solidFill>
            </a:endParaRPr>
          </a:p>
        </p:txBody>
      </p:sp>
      <p:sp>
        <p:nvSpPr>
          <p:cNvPr id="9" name="Subtitle 2"/>
          <p:cNvSpPr txBox="1">
            <a:spLocks/>
          </p:cNvSpPr>
          <p:nvPr userDrawn="1"/>
        </p:nvSpPr>
        <p:spPr>
          <a:xfrm>
            <a:off x="1524000" y="4038600"/>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4580556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CCA5F-C933-490D-850F-7CB89371E814}"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5CF76-502D-4097-B9F5-C2F27543BB32}" type="slidenum">
              <a:rPr lang="en-US" smtClean="0"/>
              <a:t>‹#›</a:t>
            </a:fld>
            <a:endParaRPr lang="en-US" dirty="0"/>
          </a:p>
        </p:txBody>
      </p:sp>
    </p:spTree>
    <p:extLst>
      <p:ext uri="{BB962C8B-B14F-4D97-AF65-F5344CB8AC3E}">
        <p14:creationId xmlns:p14="http://schemas.microsoft.com/office/powerpoint/2010/main" val="1214865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CCA5F-C933-490D-850F-7CB89371E814}" type="datetimeFigureOut">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5CF76-502D-4097-B9F5-C2F27543BB32}" type="slidenum">
              <a:rPr lang="en-US" smtClean="0"/>
              <a:t>‹#›</a:t>
            </a:fld>
            <a:endParaRPr lang="en-US" dirty="0"/>
          </a:p>
        </p:txBody>
      </p:sp>
    </p:spTree>
    <p:extLst>
      <p:ext uri="{BB962C8B-B14F-4D97-AF65-F5344CB8AC3E}">
        <p14:creationId xmlns:p14="http://schemas.microsoft.com/office/powerpoint/2010/main" val="1302049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CCA5F-C933-490D-850F-7CB89371E814}"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5CF76-502D-4097-B9F5-C2F27543BB32}" type="slidenum">
              <a:rPr lang="en-US" smtClean="0"/>
              <a:t>‹#›</a:t>
            </a:fld>
            <a:endParaRPr lang="en-US" dirty="0"/>
          </a:p>
        </p:txBody>
      </p:sp>
    </p:spTree>
    <p:extLst>
      <p:ext uri="{BB962C8B-B14F-4D97-AF65-F5344CB8AC3E}">
        <p14:creationId xmlns:p14="http://schemas.microsoft.com/office/powerpoint/2010/main" val="1564322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CCA5F-C933-490D-850F-7CB89371E814}" type="datetimeFigureOut">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5CF76-502D-4097-B9F5-C2F27543BB32}" type="slidenum">
              <a:rPr lang="en-US" smtClean="0"/>
              <a:t>‹#›</a:t>
            </a:fld>
            <a:endParaRPr lang="en-US" dirty="0"/>
          </a:p>
        </p:txBody>
      </p:sp>
    </p:spTree>
    <p:extLst>
      <p:ext uri="{BB962C8B-B14F-4D97-AF65-F5344CB8AC3E}">
        <p14:creationId xmlns:p14="http://schemas.microsoft.com/office/powerpoint/2010/main" val="339416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838200"/>
            <a:ext cx="7457090" cy="762000"/>
          </a:xfrm>
        </p:spPr>
        <p:txBody>
          <a:bodyPr/>
          <a:lstStyle>
            <a:lvl1pPr>
              <a:defRPr b="1">
                <a:solidFill>
                  <a:schemeClr val="tx2">
                    <a:lumMod val="50000"/>
                  </a:schemeClr>
                </a:solidFill>
                <a:effectLst>
                  <a:outerShdw blurRad="38100" dist="38100" dir="2700000" algn="tl">
                    <a:srgbClr val="000000">
                      <a:alpha val="43137"/>
                    </a:srgbClr>
                  </a:outerShdw>
                </a:effectLst>
              </a:defRPr>
            </a:lvl1pPr>
          </a:lstStyle>
          <a:p>
            <a:endParaRPr lang="en-US" dirty="0"/>
          </a:p>
        </p:txBody>
      </p:sp>
      <p:sp>
        <p:nvSpPr>
          <p:cNvPr id="3" name="Content Placeholder 2"/>
          <p:cNvSpPr>
            <a:spLocks noGrp="1"/>
          </p:cNvSpPr>
          <p:nvPr>
            <p:ph idx="1"/>
          </p:nvPr>
        </p:nvSpPr>
        <p:spPr/>
        <p:txBody>
          <a:bodyPr/>
          <a:lstStyle/>
          <a:p>
            <a:pPr lvl="0"/>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cxnSp>
        <p:nvCxnSpPr>
          <p:cNvPr id="7" name="Straight Connector 6"/>
          <p:cNvCxnSpPr/>
          <p:nvPr userDrawn="1"/>
        </p:nvCxnSpPr>
        <p:spPr>
          <a:xfrm>
            <a:off x="457200" y="1617391"/>
            <a:ext cx="8229600"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2607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lumMod val="50000"/>
                  </a:schemeClr>
                </a:solidFill>
              </a:defRPr>
            </a:lvl1pPr>
          </a:lstStyle>
          <a:p>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
        <p:nvSpPr>
          <p:cNvPr id="4" name="Date Placeholder 3"/>
          <p:cNvSpPr>
            <a:spLocks noGrp="1"/>
          </p:cNvSpPr>
          <p:nvPr>
            <p:ph type="dt" sz="half" idx="10"/>
          </p:nvPr>
        </p:nvSpPr>
        <p:spPr/>
        <p:txBody>
          <a:bodyPr/>
          <a:lstStyle/>
          <a:p>
            <a:fld id="{B72F2E86-B156-4679-A308-4250C33EFCF5}"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25184771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488621" cy="838200"/>
          </a:xfrm>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1EB303-F535-4142-A599-1F86155F48BA}" type="datetime1">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83989-D380-BB4B-8033-B2C050FE378C}" type="slidenum">
              <a:rPr lang="en-US" smtClean="0"/>
              <a:t>‹#›</a:t>
            </a:fld>
            <a:endParaRPr lang="en-US" dirty="0"/>
          </a:p>
        </p:txBody>
      </p:sp>
      <p:cxnSp>
        <p:nvCxnSpPr>
          <p:cNvPr id="8" name="Straight Connector 7"/>
          <p:cNvCxnSpPr/>
          <p:nvPr userDrawn="1"/>
        </p:nvCxnSpPr>
        <p:spPr>
          <a:xfrm>
            <a:off x="457200" y="1617391"/>
            <a:ext cx="8229600"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6411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520152" cy="855391"/>
          </a:xfrm>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17391"/>
            <a:ext cx="4040188" cy="5574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17391"/>
            <a:ext cx="4041775" cy="55748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55EB3-5114-41C7-B344-688F6F48A0C5}" type="datetime1">
              <a:rPr lang="en-US" smtClean="0"/>
              <a:t>3/25/2015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183989-D380-BB4B-8033-B2C050FE378C}" type="slidenum">
              <a:rPr lang="en-US" smtClean="0"/>
              <a:t>‹#›</a:t>
            </a:fld>
            <a:endParaRPr lang="en-US" dirty="0"/>
          </a:p>
        </p:txBody>
      </p:sp>
      <p:cxnSp>
        <p:nvCxnSpPr>
          <p:cNvPr id="10" name="Straight Connector 9"/>
          <p:cNvCxnSpPr/>
          <p:nvPr userDrawn="1"/>
        </p:nvCxnSpPr>
        <p:spPr>
          <a:xfrm>
            <a:off x="457200" y="1617391"/>
            <a:ext cx="8229600"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29479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14608"/>
            <a:ext cx="7504386" cy="802783"/>
          </a:xfrm>
        </p:spPr>
        <p:txBody>
          <a:bodyPr/>
          <a:lstStyle>
            <a:lvl1pPr>
              <a:defRPr>
                <a:solidFill>
                  <a:schemeClr val="tx2">
                    <a:lumMod val="50000"/>
                  </a:schemeClr>
                </a:solidFill>
              </a:defRPr>
            </a:lvl1pPr>
          </a:lstStyle>
          <a:p>
            <a:endParaRPr lang="en-US" dirty="0"/>
          </a:p>
        </p:txBody>
      </p:sp>
      <p:sp>
        <p:nvSpPr>
          <p:cNvPr id="3" name="Date Placeholder 2"/>
          <p:cNvSpPr>
            <a:spLocks noGrp="1"/>
          </p:cNvSpPr>
          <p:nvPr>
            <p:ph type="dt" sz="half" idx="10"/>
          </p:nvPr>
        </p:nvSpPr>
        <p:spPr/>
        <p:txBody>
          <a:bodyPr/>
          <a:lstStyle/>
          <a:p>
            <a:fld id="{8B88D155-1C1E-4DCE-BBF7-ED4DBADC73C2}" type="datetime1">
              <a:rPr lang="en-US" smtClean="0"/>
              <a:t>3/25/2015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183989-D380-BB4B-8033-B2C050FE378C}" type="slidenum">
              <a:rPr lang="en-US" smtClean="0"/>
              <a:t>‹#›</a:t>
            </a:fld>
            <a:endParaRPr lang="en-US" dirty="0"/>
          </a:p>
        </p:txBody>
      </p:sp>
      <p:cxnSp>
        <p:nvCxnSpPr>
          <p:cNvPr id="6" name="Straight Connector 5"/>
          <p:cNvCxnSpPr/>
          <p:nvPr userDrawn="1"/>
        </p:nvCxnSpPr>
        <p:spPr>
          <a:xfrm>
            <a:off x="457200" y="1617391"/>
            <a:ext cx="8229600"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1005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67925-843F-4D59-B00F-0DE48E0066C1}" type="datetime1">
              <a:rPr lang="en-US" smtClean="0"/>
              <a:t>3/25/2015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40084801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26110-8605-4E18-9323-C8BEC6477A3A}" type="datetime1">
              <a:rPr lang="en-US" smtClean="0"/>
              <a:t>3/25/2015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183989-D380-BB4B-8033-B2C050FE378C}" type="slidenum">
              <a:rPr lang="en-US" smtClean="0"/>
              <a:t>‹#›</a:t>
            </a:fld>
            <a:endParaRPr lang="en-US" dirty="0"/>
          </a:p>
        </p:txBody>
      </p:sp>
    </p:spTree>
    <p:extLst>
      <p:ext uri="{BB962C8B-B14F-4D97-AF65-F5344CB8AC3E}">
        <p14:creationId xmlns:p14="http://schemas.microsoft.com/office/powerpoint/2010/main" val="34927367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b="87758"/>
          <a:stretch/>
        </p:blipFill>
        <p:spPr bwMode="auto">
          <a:xfrm>
            <a:off x="0" y="0"/>
            <a:ext cx="9144000" cy="83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681966"/>
            <a:ext cx="8229600" cy="903560"/>
          </a:xfrm>
          <a:prstGeom prst="rect">
            <a:avLst/>
          </a:prstGeom>
        </p:spPr>
        <p:txBody>
          <a:bodyPr vert="horz" lIns="91440" tIns="45720" rIns="91440" bIns="45720" rtlCol="0" anchor="ctr">
            <a:normAutofit/>
          </a:bodyPr>
          <a:lstStyle/>
          <a:p>
            <a:pPr lvl="0"/>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79743-861E-4C42-902C-F3EED36FE88C}" type="datetime1">
              <a:rPr lang="en-US" smtClean="0"/>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83989-D380-BB4B-8033-B2C050FE378C}" type="slidenum">
              <a:rPr lang="en-US" smtClean="0"/>
              <a:t>‹#›</a:t>
            </a:fld>
            <a:endParaRPr lang="en-US" dirty="0"/>
          </a:p>
        </p:txBody>
      </p:sp>
      <p:pic>
        <p:nvPicPr>
          <p:cNvPr id="1026"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89863" y="514078"/>
            <a:ext cx="135413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043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p:txStyles>
    <p:titleStyle>
      <a:lvl1pPr algn="l" defTabSz="457200" rtl="0" eaLnBrk="1" latinLnBrk="0" hangingPunct="1">
        <a:spcBef>
          <a:spcPct val="0"/>
        </a:spcBef>
        <a:buNone/>
        <a:defRPr lang="en-US" sz="4400" b="1" kern="1200">
          <a:solidFill>
            <a:schemeClr val="tx2">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CCA5F-C933-490D-850F-7CB89371E814}" type="datetimeFigureOut">
              <a:rPr lang="en-US" smtClean="0"/>
              <a:t>3/25/2015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5CF76-502D-4097-B9F5-C2F27543BB32}" type="slidenum">
              <a:rPr lang="en-US" smtClean="0"/>
              <a:t>‹#›</a:t>
            </a:fld>
            <a:endParaRPr lang="en-US" dirty="0"/>
          </a:p>
        </p:txBody>
      </p:sp>
    </p:spTree>
    <p:extLst>
      <p:ext uri="{BB962C8B-B14F-4D97-AF65-F5344CB8AC3E}">
        <p14:creationId xmlns:p14="http://schemas.microsoft.com/office/powerpoint/2010/main" val="22109357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Julia.havens@dshs.wa.gov" TargetMode="Externa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hyperlink" Target="http://www.nrepp.samhsa.gov/" TargetMode="External"/><Relationship Id="rId7" Type="http://schemas.openxmlformats.org/officeDocument/2006/relationships/hyperlink" Target="http://www.communitiesthatcare.net/" TargetMode="External"/><Relationship Id="rId2" Type="http://schemas.openxmlformats.org/officeDocument/2006/relationships/hyperlink" Target="http://www.blueprintsprograms.com/" TargetMode="External"/><Relationship Id="rId1" Type="http://schemas.openxmlformats.org/officeDocument/2006/relationships/slideLayout" Target="../slideLayouts/slideLayout3.xml"/><Relationship Id="rId6" Type="http://schemas.openxmlformats.org/officeDocument/2006/relationships/hyperlink" Target="http://www.wsipp.wa.gov/Reports" TargetMode="External"/><Relationship Id="rId5" Type="http://schemas.openxmlformats.org/officeDocument/2006/relationships/hyperlink" Target="http://www.theathenaforum.org/learning_library/ebp" TargetMode="External"/><Relationship Id="rId4" Type="http://schemas.openxmlformats.org/officeDocument/2006/relationships/hyperlink" Target="http://www.crimesolutions.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Evidence-based Practices </a:t>
            </a:r>
            <a:endParaRPr lang="en-US" dirty="0"/>
          </a:p>
        </p:txBody>
      </p:sp>
      <p:sp>
        <p:nvSpPr>
          <p:cNvPr id="3" name="Subtitle 2"/>
          <p:cNvSpPr>
            <a:spLocks noGrp="1"/>
          </p:cNvSpPr>
          <p:nvPr>
            <p:ph type="subTitle" idx="1"/>
          </p:nvPr>
        </p:nvSpPr>
        <p:spPr>
          <a:xfrm>
            <a:off x="457200" y="3124200"/>
            <a:ext cx="8153400" cy="2438400"/>
          </a:xfrm>
        </p:spPr>
        <p:txBody>
          <a:bodyPr>
            <a:normAutofit fontScale="77500" lnSpcReduction="20000"/>
          </a:bodyPr>
          <a:lstStyle/>
          <a:p>
            <a:r>
              <a:rPr lang="en-US" i="1" dirty="0" smtClean="0">
                <a:effectLst>
                  <a:outerShdw blurRad="38100" dist="38100" dir="2700000" algn="tl">
                    <a:srgbClr val="000000">
                      <a:alpha val="43137"/>
                    </a:srgbClr>
                  </a:outerShdw>
                </a:effectLst>
              </a:rPr>
              <a:t>Evaluated programs </a:t>
            </a:r>
            <a:r>
              <a:rPr lang="en-US" i="1" dirty="0" smtClean="0">
                <a:effectLst>
                  <a:outerShdw blurRad="38100" dist="38100" dir="2700000" algn="tl">
                    <a:srgbClr val="000000">
                      <a:alpha val="43137"/>
                    </a:srgbClr>
                  </a:outerShdw>
                </a:effectLst>
              </a:rPr>
              <a:t>to help address need and make change</a:t>
            </a:r>
            <a:r>
              <a:rPr lang="en-US" i="1" dirty="0" smtClean="0">
                <a:effectLst>
                  <a:outerShdw blurRad="38100" dist="38100" dir="2700000" algn="tl">
                    <a:srgbClr val="000000">
                      <a:alpha val="43137"/>
                    </a:srgbClr>
                  </a:outerShdw>
                </a:effectLst>
              </a:rPr>
              <a:t>.</a:t>
            </a:r>
          </a:p>
          <a:p>
            <a:r>
              <a:rPr lang="en-US" i="1" dirty="0" smtClean="0">
                <a:effectLst>
                  <a:outerShdw blurRad="38100" dist="38100" dir="2700000" algn="tl">
                    <a:srgbClr val="000000">
                      <a:alpha val="43137"/>
                    </a:srgbClr>
                  </a:outerShdw>
                </a:effectLst>
              </a:rPr>
              <a:t>March 25, 2015</a:t>
            </a:r>
          </a:p>
          <a:p>
            <a:endParaRPr lang="en-US" i="1" dirty="0" smtClean="0">
              <a:effectLst>
                <a:outerShdw blurRad="38100" dist="38100" dir="2700000" algn="tl">
                  <a:srgbClr val="000000">
                    <a:alpha val="43137"/>
                  </a:srgbClr>
                </a:outerShdw>
              </a:effectLst>
            </a:endParaRPr>
          </a:p>
          <a:p>
            <a:r>
              <a:rPr lang="en-US" i="1" dirty="0" smtClean="0">
                <a:effectLst>
                  <a:outerShdw blurRad="38100" dist="38100" dir="2700000" algn="tl">
                    <a:srgbClr val="000000">
                      <a:alpha val="43137"/>
                    </a:srgbClr>
                  </a:outerShdw>
                </a:effectLst>
              </a:rPr>
              <a:t>Julia Havens BS, CPP </a:t>
            </a:r>
          </a:p>
          <a:p>
            <a:r>
              <a:rPr lang="en-US" sz="2900" i="1" dirty="0" smtClean="0">
                <a:effectLst>
                  <a:outerShdw blurRad="38100" dist="38100" dir="2700000" algn="tl">
                    <a:srgbClr val="000000">
                      <a:alpha val="43137"/>
                    </a:srgbClr>
                  </a:outerShdw>
                </a:effectLst>
              </a:rPr>
              <a:t>Prevention Systems Development Manager</a:t>
            </a:r>
          </a:p>
          <a:p>
            <a:r>
              <a:rPr lang="en-US" sz="2900" i="1" dirty="0" smtClean="0">
                <a:effectLst>
                  <a:outerShdw blurRad="38100" dist="38100" dir="2700000" algn="tl">
                    <a:srgbClr val="000000">
                      <a:alpha val="43137"/>
                    </a:srgbClr>
                  </a:outerShdw>
                </a:effectLst>
              </a:rPr>
              <a:t>Division of Behavioral Health &amp; Recovery</a:t>
            </a:r>
            <a:endParaRPr lang="en-US" sz="2900"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1484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study designs</a:t>
            </a:r>
            <a:endParaRPr lang="en-US" dirty="0"/>
          </a:p>
        </p:txBody>
      </p:sp>
      <p:sp>
        <p:nvSpPr>
          <p:cNvPr id="3" name="Content Placeholder 2"/>
          <p:cNvSpPr>
            <a:spLocks noGrp="1"/>
          </p:cNvSpPr>
          <p:nvPr>
            <p:ph idx="1"/>
          </p:nvPr>
        </p:nvSpPr>
        <p:spPr/>
        <p:txBody>
          <a:bodyPr>
            <a:normAutofit/>
          </a:bodyPr>
          <a:lstStyle/>
          <a:p>
            <a:pPr marL="0" lvl="1" indent="0">
              <a:buNone/>
            </a:pPr>
            <a:r>
              <a:rPr lang="en-US" dirty="0"/>
              <a:t>Experimental:  </a:t>
            </a:r>
            <a:endParaRPr lang="en-US" dirty="0" smtClean="0"/>
          </a:p>
          <a:p>
            <a:pPr marL="742950" lvl="2" indent="-342900"/>
            <a:r>
              <a:rPr lang="en-US" sz="2000" dirty="0" smtClean="0"/>
              <a:t>Most </a:t>
            </a:r>
            <a:r>
              <a:rPr lang="en-US" sz="2000" dirty="0"/>
              <a:t>rigorous of the three types of designs (experimental, quasi-experimental, &amp; pre-experimental</a:t>
            </a:r>
            <a:r>
              <a:rPr lang="en-US" sz="2000" dirty="0" smtClean="0"/>
              <a:t>).</a:t>
            </a:r>
            <a:endParaRPr lang="en-US" dirty="0" smtClean="0"/>
          </a:p>
          <a:p>
            <a:pPr marL="971550" lvl="1" indent="-514350">
              <a:buFont typeface="+mj-lt"/>
              <a:buAutoNum type="arabicPeriod"/>
            </a:pPr>
            <a:r>
              <a:rPr lang="en-US" dirty="0"/>
              <a:t>T</a:t>
            </a:r>
            <a:r>
              <a:rPr lang="en-US" dirty="0" smtClean="0"/>
              <a:t>he </a:t>
            </a:r>
            <a:r>
              <a:rPr lang="en-US" dirty="0"/>
              <a:t>intervention is compared with one or more </a:t>
            </a:r>
            <a:r>
              <a:rPr lang="en-US" dirty="0">
                <a:effectLst>
                  <a:outerShdw blurRad="38100" dist="38100" dir="2700000" algn="tl">
                    <a:srgbClr val="000000">
                      <a:alpha val="43137"/>
                    </a:srgbClr>
                  </a:outerShdw>
                </a:effectLst>
              </a:rPr>
              <a:t>control</a:t>
            </a:r>
            <a:r>
              <a:rPr lang="en-US" dirty="0"/>
              <a:t> or comparison </a:t>
            </a:r>
            <a:r>
              <a:rPr lang="en-US" dirty="0" smtClean="0"/>
              <a:t>conditions; </a:t>
            </a:r>
          </a:p>
          <a:p>
            <a:pPr marL="971550" lvl="1" indent="-514350">
              <a:buFont typeface="+mj-lt"/>
              <a:buAutoNum type="arabicPeriod"/>
            </a:pPr>
            <a:r>
              <a:rPr lang="en-US" dirty="0"/>
              <a:t>S</a:t>
            </a:r>
            <a:r>
              <a:rPr lang="en-US" dirty="0" smtClean="0"/>
              <a:t>ubjects </a:t>
            </a:r>
            <a:r>
              <a:rPr lang="en-US" dirty="0"/>
              <a:t>are </a:t>
            </a:r>
            <a:r>
              <a:rPr lang="en-US" dirty="0">
                <a:effectLst>
                  <a:outerShdw blurRad="38100" dist="38100" dir="2700000" algn="tl">
                    <a:srgbClr val="000000">
                      <a:alpha val="43137"/>
                    </a:srgbClr>
                  </a:outerShdw>
                </a:effectLst>
              </a:rPr>
              <a:t>randomly assigned </a:t>
            </a:r>
            <a:r>
              <a:rPr lang="en-US" dirty="0"/>
              <a:t>to study </a:t>
            </a:r>
            <a:r>
              <a:rPr lang="en-US" dirty="0" smtClean="0"/>
              <a:t>conditions; </a:t>
            </a:r>
            <a:r>
              <a:rPr lang="en-US" dirty="0"/>
              <a:t>and </a:t>
            </a:r>
            <a:endParaRPr lang="en-US" dirty="0" smtClean="0"/>
          </a:p>
          <a:p>
            <a:pPr marL="971550" lvl="1" indent="-514350">
              <a:buFont typeface="+mj-lt"/>
              <a:buAutoNum type="arabicPeriod"/>
            </a:pPr>
            <a:r>
              <a:rPr lang="en-US" dirty="0">
                <a:effectLst>
                  <a:outerShdw blurRad="38100" dist="38100" dir="2700000" algn="tl">
                    <a:srgbClr val="000000">
                      <a:alpha val="43137"/>
                    </a:srgbClr>
                  </a:outerShdw>
                </a:effectLst>
              </a:rPr>
              <a:t>D</a:t>
            </a:r>
            <a:r>
              <a:rPr lang="en-US" dirty="0" smtClean="0">
                <a:effectLst>
                  <a:outerShdw blurRad="38100" dist="38100" dir="2700000" algn="tl">
                    <a:srgbClr val="000000">
                      <a:alpha val="43137"/>
                    </a:srgbClr>
                  </a:outerShdw>
                </a:effectLst>
              </a:rPr>
              <a:t>ata </a:t>
            </a:r>
            <a:r>
              <a:rPr lang="en-US" dirty="0">
                <a:effectLst>
                  <a:outerShdw blurRad="38100" dist="38100" dir="2700000" algn="tl">
                    <a:srgbClr val="000000">
                      <a:alpha val="43137"/>
                    </a:srgbClr>
                  </a:outerShdw>
                </a:effectLst>
              </a:rPr>
              <a:t>are collected </a:t>
            </a:r>
            <a:r>
              <a:rPr lang="en-US" dirty="0"/>
              <a:t>at both </a:t>
            </a:r>
            <a:r>
              <a:rPr lang="en-US" dirty="0" smtClean="0"/>
              <a:t>pre-test </a:t>
            </a:r>
            <a:r>
              <a:rPr lang="en-US" dirty="0"/>
              <a:t>and post-test or at post-test only. </a:t>
            </a:r>
          </a:p>
          <a:p>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r>
              <a:rPr lang="en-US" dirty="0"/>
              <a:t>www.nrepp.samhsa.gov</a:t>
            </a:r>
            <a:r>
              <a:rPr lang="en-US" dirty="0" smtClean="0"/>
              <a:t>/</a:t>
            </a:r>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10</a:t>
            </a:fld>
            <a:endParaRPr lang="en-US" dirty="0"/>
          </a:p>
        </p:txBody>
      </p:sp>
    </p:spTree>
    <p:extLst>
      <p:ext uri="{BB962C8B-B14F-4D97-AF65-F5344CB8AC3E}">
        <p14:creationId xmlns:p14="http://schemas.microsoft.com/office/powerpoint/2010/main" val="2906312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Research (QOR)</a:t>
            </a:r>
            <a:endParaRPr lang="en-US" dirty="0"/>
          </a:p>
        </p:txBody>
      </p:sp>
      <p:sp>
        <p:nvSpPr>
          <p:cNvPr id="3" name="Content Placeholder 2"/>
          <p:cNvSpPr>
            <a:spLocks noGrp="1"/>
          </p:cNvSpPr>
          <p:nvPr>
            <p:ph idx="1"/>
          </p:nvPr>
        </p:nvSpPr>
        <p:spPr/>
        <p:txBody>
          <a:bodyPr>
            <a:normAutofit/>
          </a:bodyPr>
          <a:lstStyle/>
          <a:p>
            <a:r>
              <a:rPr lang="en-US" dirty="0" smtClean="0"/>
              <a:t>Reviewers independently evaluate the Quality of Research for an intervention's </a:t>
            </a:r>
            <a:r>
              <a:rPr lang="en-US" dirty="0"/>
              <a:t>reported results </a:t>
            </a:r>
            <a:r>
              <a:rPr lang="en-US" dirty="0" smtClean="0"/>
              <a:t>in 6 areas:</a:t>
            </a:r>
            <a:endParaRPr lang="en-US" dirty="0"/>
          </a:p>
          <a:p>
            <a:pPr marL="800100" lvl="2" indent="0">
              <a:buNone/>
            </a:pPr>
            <a:r>
              <a:rPr lang="en-US" dirty="0"/>
              <a:t>1.	Reliability of measures</a:t>
            </a:r>
          </a:p>
          <a:p>
            <a:pPr marL="800100" lvl="2" indent="0">
              <a:buNone/>
            </a:pPr>
            <a:r>
              <a:rPr lang="en-US" dirty="0"/>
              <a:t>2.	Validity of </a:t>
            </a:r>
            <a:r>
              <a:rPr lang="en-US" dirty="0" smtClean="0"/>
              <a:t>measures</a:t>
            </a:r>
            <a:endParaRPr lang="en-US" dirty="0"/>
          </a:p>
          <a:p>
            <a:pPr marL="800100" lvl="2" indent="0">
              <a:buNone/>
            </a:pPr>
            <a:r>
              <a:rPr lang="en-US" dirty="0"/>
              <a:t>3.	Intervention fidelity</a:t>
            </a:r>
          </a:p>
          <a:p>
            <a:pPr marL="800100" lvl="2" indent="0">
              <a:buNone/>
            </a:pPr>
            <a:r>
              <a:rPr lang="en-US" dirty="0"/>
              <a:t>4.	Missing data and </a:t>
            </a:r>
            <a:r>
              <a:rPr lang="en-US" dirty="0" smtClean="0"/>
              <a:t>attrition</a:t>
            </a:r>
            <a:endParaRPr lang="en-US" dirty="0"/>
          </a:p>
          <a:p>
            <a:pPr marL="800100" lvl="2" indent="0">
              <a:buNone/>
            </a:pPr>
            <a:r>
              <a:rPr lang="en-US" dirty="0"/>
              <a:t>5.	Potential confounding variables</a:t>
            </a:r>
          </a:p>
          <a:p>
            <a:pPr marL="800100" lvl="2" indent="0">
              <a:buNone/>
            </a:pPr>
            <a:r>
              <a:rPr lang="en-US" dirty="0"/>
              <a:t>6.	Appropriateness of analysis</a:t>
            </a:r>
          </a:p>
          <a:p>
            <a:endParaRPr lang="en-US" dirty="0"/>
          </a:p>
          <a:p>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r>
              <a:rPr lang="en-US" dirty="0"/>
              <a:t>www.nrepp.samhsa.gov/</a:t>
            </a:r>
          </a:p>
        </p:txBody>
      </p:sp>
      <p:sp>
        <p:nvSpPr>
          <p:cNvPr id="6" name="Slide Number Placeholder 5"/>
          <p:cNvSpPr>
            <a:spLocks noGrp="1"/>
          </p:cNvSpPr>
          <p:nvPr>
            <p:ph type="sldNum" sz="quarter" idx="12"/>
          </p:nvPr>
        </p:nvSpPr>
        <p:spPr/>
        <p:txBody>
          <a:bodyPr/>
          <a:lstStyle/>
          <a:p>
            <a:fld id="{0C183989-D380-BB4B-8033-B2C050FE378C}" type="slidenum">
              <a:rPr lang="en-US" smtClean="0"/>
              <a:t>11</a:t>
            </a:fld>
            <a:endParaRPr lang="en-US" dirty="0"/>
          </a:p>
        </p:txBody>
      </p:sp>
      <p:pic>
        <p:nvPicPr>
          <p:cNvPr id="2052" name="Picture 4" descr="C:\Users\greesjr\AppData\Local\Microsoft\Windows\Temporary Internet Files\Content.IE5\CKEBNPPD\scale[1].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72200" y="2945625"/>
            <a:ext cx="2438400" cy="28967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858000" y="5488394"/>
            <a:ext cx="1066800" cy="707886"/>
          </a:xfrm>
          <a:prstGeom prst="rect">
            <a:avLst/>
          </a:prstGeom>
          <a:noFill/>
        </p:spPr>
        <p:txBody>
          <a:bodyPr wrap="square" rtlCol="0">
            <a:spAutoFit/>
          </a:bodyPr>
          <a:lstStyle/>
          <a:p>
            <a:pPr algn="ctr"/>
            <a:r>
              <a:rPr lang="en-US" sz="2000" b="1" dirty="0" smtClean="0">
                <a:solidFill>
                  <a:schemeClr val="accent1">
                    <a:lumMod val="50000"/>
                  </a:schemeClr>
                </a:solidFill>
                <a:effectLst>
                  <a:outerShdw blurRad="38100" dist="38100" dir="2700000" algn="tl">
                    <a:srgbClr val="000000">
                      <a:alpha val="43137"/>
                    </a:srgbClr>
                  </a:outerShdw>
                </a:effectLst>
              </a:rPr>
              <a:t>QOR Score</a:t>
            </a:r>
            <a:endParaRPr lang="en-US" sz="2000" b="1" dirty="0">
              <a:solidFill>
                <a:schemeClr val="accent1">
                  <a:lumMod val="50000"/>
                </a:schemeClr>
              </a:solidFill>
              <a:effectLst>
                <a:outerShdw blurRad="38100" dist="38100" dir="2700000" algn="tl">
                  <a:srgbClr val="000000">
                    <a:alpha val="43137"/>
                  </a:srgbClr>
                </a:outerShdw>
              </a:effectLst>
            </a:endParaRPr>
          </a:p>
        </p:txBody>
      </p:sp>
      <p:sp>
        <p:nvSpPr>
          <p:cNvPr id="13" name="TextBox 12"/>
          <p:cNvSpPr txBox="1"/>
          <p:nvPr/>
        </p:nvSpPr>
        <p:spPr>
          <a:xfrm>
            <a:off x="6324600" y="4636371"/>
            <a:ext cx="6858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0.0</a:t>
            </a:r>
            <a:endParaRPr lang="en-US" sz="2400" b="1" dirty="0">
              <a:effectLst>
                <a:outerShdw blurRad="38100" dist="38100" dir="2700000" algn="tl">
                  <a:srgbClr val="000000">
                    <a:alpha val="43137"/>
                  </a:srgbClr>
                </a:outerShdw>
              </a:effectLst>
            </a:endParaRPr>
          </a:p>
        </p:txBody>
      </p:sp>
      <p:sp>
        <p:nvSpPr>
          <p:cNvPr id="16" name="TextBox 15"/>
          <p:cNvSpPr txBox="1"/>
          <p:nvPr/>
        </p:nvSpPr>
        <p:spPr>
          <a:xfrm>
            <a:off x="7848600" y="4586185"/>
            <a:ext cx="68580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4</a:t>
            </a:r>
            <a:r>
              <a:rPr lang="en-US" sz="2400" b="1" dirty="0" smtClean="0">
                <a:effectLst>
                  <a:outerShdw blurRad="38100" dist="38100" dir="2700000" algn="tl">
                    <a:srgbClr val="000000">
                      <a:alpha val="43137"/>
                    </a:srgbClr>
                  </a:outerShdw>
                </a:effectLst>
              </a:rPr>
              <a:t>.0</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3553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Blueprints criteria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Reviewed by evaluation experts and determined to meet a clear set of scientific standards. </a:t>
            </a:r>
          </a:p>
          <a:p>
            <a:r>
              <a:rPr lang="en-US" dirty="0" smtClean="0"/>
              <a:t>Demonstrate at least some effectiveness for changing targeted behavior and developmental outcomes. </a:t>
            </a:r>
          </a:p>
          <a:p>
            <a:pPr lvl="1"/>
            <a:r>
              <a:rPr lang="en-US" b="1" dirty="0" smtClean="0"/>
              <a:t>Promising programs </a:t>
            </a:r>
            <a:r>
              <a:rPr lang="en-US" dirty="0" smtClean="0"/>
              <a:t>meet the minimum standard of effectiveness. </a:t>
            </a:r>
          </a:p>
          <a:p>
            <a:pPr lvl="1"/>
            <a:r>
              <a:rPr lang="en-US" b="1" dirty="0" smtClean="0"/>
              <a:t>Model programs </a:t>
            </a:r>
            <a:r>
              <a:rPr lang="en-US" dirty="0" smtClean="0"/>
              <a:t>meet a higher standard and provide greater confidence in the program’s capacity to change behavior and developmental outcomes.</a:t>
            </a:r>
          </a:p>
        </p:txBody>
      </p:sp>
      <p:sp>
        <p:nvSpPr>
          <p:cNvPr id="4" name="Date Placeholder 3"/>
          <p:cNvSpPr>
            <a:spLocks noGrp="1"/>
          </p:cNvSpPr>
          <p:nvPr>
            <p:ph type="dt" sz="half" idx="10"/>
          </p:nvPr>
        </p:nvSpPr>
        <p:spPr/>
        <p:txBody>
          <a:bodyPr/>
          <a:lstStyle/>
          <a:p>
            <a:fld id="{C52A98F9-7865-4852-86F8-D4B4254B4371}" type="datetime1">
              <a:rPr lang="en-US" smtClean="0"/>
              <a:pPr/>
              <a:t>3/25/2015</a:t>
            </a:fld>
            <a:endParaRPr lang="en-US" dirty="0"/>
          </a:p>
        </p:txBody>
      </p:sp>
      <p:sp>
        <p:nvSpPr>
          <p:cNvPr id="5" name="Footer Placeholder 4"/>
          <p:cNvSpPr>
            <a:spLocks noGrp="1"/>
          </p:cNvSpPr>
          <p:nvPr>
            <p:ph type="ftr" sz="quarter" idx="11"/>
          </p:nvPr>
        </p:nvSpPr>
        <p:spPr/>
        <p:txBody>
          <a:bodyPr/>
          <a:lstStyle/>
          <a:p>
            <a:r>
              <a:rPr lang="en-US" dirty="0" smtClean="0"/>
              <a:t>www.blueprintsprograms.com/</a:t>
            </a:r>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pPr/>
              <a:t>12</a:t>
            </a:fld>
            <a:endParaRPr lang="en-US" dirty="0"/>
          </a:p>
        </p:txBody>
      </p:sp>
    </p:spTree>
    <p:extLst>
      <p:ext uri="{BB962C8B-B14F-4D97-AF65-F5344CB8AC3E}">
        <p14:creationId xmlns:p14="http://schemas.microsoft.com/office/powerpoint/2010/main" val="4281938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Promising and model programs</a:t>
            </a:r>
            <a:endParaRPr lang="en-US" dirty="0"/>
          </a:p>
        </p:txBody>
      </p:sp>
      <p:sp>
        <p:nvSpPr>
          <p:cNvPr id="3" name="Content Placeholder 2"/>
          <p:cNvSpPr>
            <a:spLocks noGrp="1"/>
          </p:cNvSpPr>
          <p:nvPr>
            <p:ph idx="1"/>
          </p:nvPr>
        </p:nvSpPr>
        <p:spPr>
          <a:xfrm>
            <a:off x="457200" y="1676400"/>
            <a:ext cx="8229600" cy="4449763"/>
          </a:xfrm>
        </p:spPr>
        <p:txBody>
          <a:bodyPr>
            <a:normAutofit fontScale="77500" lnSpcReduction="20000"/>
          </a:bodyPr>
          <a:lstStyle/>
          <a:p>
            <a:pPr marL="0" indent="0">
              <a:buNone/>
            </a:pPr>
            <a:r>
              <a:rPr lang="en-US" b="1" dirty="0" smtClean="0"/>
              <a:t>Promising Programs minimum standards: </a:t>
            </a:r>
          </a:p>
          <a:p>
            <a:r>
              <a:rPr lang="en-US" dirty="0" smtClean="0"/>
              <a:t>Intervention specificity</a:t>
            </a:r>
          </a:p>
          <a:p>
            <a:r>
              <a:rPr lang="en-US" dirty="0" smtClean="0"/>
              <a:t>Evaluation quality</a:t>
            </a:r>
          </a:p>
          <a:p>
            <a:r>
              <a:rPr lang="en-US" dirty="0" smtClean="0"/>
              <a:t>Intervention impact</a:t>
            </a:r>
          </a:p>
          <a:p>
            <a:r>
              <a:rPr lang="en-US" dirty="0" smtClean="0"/>
              <a:t>Dissemination readiness</a:t>
            </a:r>
          </a:p>
          <a:p>
            <a:pPr marL="0" indent="0">
              <a:buNone/>
            </a:pPr>
            <a:r>
              <a:rPr lang="en-US" b="1" dirty="0" smtClean="0"/>
              <a:t>Model Programs meet these additional standards: </a:t>
            </a:r>
          </a:p>
          <a:p>
            <a:r>
              <a:rPr lang="en-US" dirty="0" smtClean="0"/>
              <a:t>A minimum of (a) two high quality randomized control trials or (b) one high quality randomized control trial plus one high quality quasi-experimental evaluation. </a:t>
            </a:r>
          </a:p>
          <a:p>
            <a:r>
              <a:rPr lang="en-US" dirty="0" smtClean="0"/>
              <a:t>Positive intervention impact is sustained for a minimum of 12 months after the program intervention ends.</a:t>
            </a:r>
          </a:p>
        </p:txBody>
      </p:sp>
      <p:sp>
        <p:nvSpPr>
          <p:cNvPr id="4" name="Date Placeholder 3"/>
          <p:cNvSpPr>
            <a:spLocks noGrp="1"/>
          </p:cNvSpPr>
          <p:nvPr>
            <p:ph type="dt" sz="half" idx="10"/>
          </p:nvPr>
        </p:nvSpPr>
        <p:spPr/>
        <p:txBody>
          <a:bodyPr/>
          <a:lstStyle/>
          <a:p>
            <a:fld id="{C52A98F9-7865-4852-86F8-D4B4254B4371}" type="datetime1">
              <a:rPr lang="en-US" smtClean="0"/>
              <a:pPr/>
              <a:t>3/25/2015</a:t>
            </a:fld>
            <a:endParaRPr lang="en-US" dirty="0"/>
          </a:p>
        </p:txBody>
      </p:sp>
      <p:sp>
        <p:nvSpPr>
          <p:cNvPr id="5" name="Footer Placeholder 4"/>
          <p:cNvSpPr>
            <a:spLocks noGrp="1"/>
          </p:cNvSpPr>
          <p:nvPr>
            <p:ph type="ftr" sz="quarter" idx="11"/>
          </p:nvPr>
        </p:nvSpPr>
        <p:spPr/>
        <p:txBody>
          <a:bodyPr/>
          <a:lstStyle/>
          <a:p>
            <a:r>
              <a:rPr lang="en-US" dirty="0"/>
              <a:t>www.blueprintsprograms.com</a:t>
            </a:r>
            <a:r>
              <a:rPr lang="en-US" dirty="0" smtClean="0"/>
              <a:t>/</a:t>
            </a:r>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pPr/>
              <a:t>13</a:t>
            </a:fld>
            <a:endParaRPr lang="en-US" dirty="0"/>
          </a:p>
        </p:txBody>
      </p:sp>
    </p:spTree>
    <p:extLst>
      <p:ext uri="{BB962C8B-B14F-4D97-AF65-F5344CB8AC3E}">
        <p14:creationId xmlns:p14="http://schemas.microsoft.com/office/powerpoint/2010/main" val="2626375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Crime Solutions criteria for 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Must be evaluated with at least one randomized field experiment or quasi-experimental research design (with a comparison condition). </a:t>
            </a:r>
          </a:p>
          <a:p>
            <a:r>
              <a:rPr lang="en-US" dirty="0" smtClean="0"/>
              <a:t>The outcomes assessed must relate to crime, delinquency, or victimization prevention, intervention, or response. </a:t>
            </a:r>
          </a:p>
          <a:p>
            <a:r>
              <a:rPr lang="en-US" dirty="0" smtClean="0"/>
              <a:t>The evaluation must be published in a peer-reviewed publication or comprehensive evaluation report. </a:t>
            </a:r>
          </a:p>
          <a:p>
            <a:r>
              <a:rPr lang="en-US" dirty="0" smtClean="0"/>
              <a:t>The date of publication must be 1980 or after.</a:t>
            </a:r>
          </a:p>
          <a:p>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pPr/>
              <a:t>3/25/2015</a:t>
            </a:fld>
            <a:endParaRPr lang="en-US" dirty="0"/>
          </a:p>
        </p:txBody>
      </p:sp>
      <p:sp>
        <p:nvSpPr>
          <p:cNvPr id="5" name="Footer Placeholder 4"/>
          <p:cNvSpPr>
            <a:spLocks noGrp="1"/>
          </p:cNvSpPr>
          <p:nvPr>
            <p:ph type="ftr" sz="quarter" idx="11"/>
          </p:nvPr>
        </p:nvSpPr>
        <p:spPr/>
        <p:txBody>
          <a:bodyPr/>
          <a:lstStyle/>
          <a:p>
            <a:r>
              <a:rPr lang="en-US" dirty="0" smtClean="0"/>
              <a:t>www.crimesolutions.gov</a:t>
            </a:r>
            <a:r>
              <a:rPr lang="en-US" dirty="0"/>
              <a:t>/</a:t>
            </a:r>
          </a:p>
        </p:txBody>
      </p:sp>
      <p:sp>
        <p:nvSpPr>
          <p:cNvPr id="6" name="Slide Number Placeholder 5"/>
          <p:cNvSpPr>
            <a:spLocks noGrp="1"/>
          </p:cNvSpPr>
          <p:nvPr>
            <p:ph type="sldNum" sz="quarter" idx="12"/>
          </p:nvPr>
        </p:nvSpPr>
        <p:spPr/>
        <p:txBody>
          <a:bodyPr/>
          <a:lstStyle/>
          <a:p>
            <a:fld id="{0C183989-D380-BB4B-8033-B2C050FE378C}" type="slidenum">
              <a:rPr lang="en-US" smtClean="0"/>
              <a:pPr/>
              <a:t>14</a:t>
            </a:fld>
            <a:endParaRPr lang="en-US" dirty="0"/>
          </a:p>
        </p:txBody>
      </p:sp>
    </p:spTree>
    <p:extLst>
      <p:ext uri="{BB962C8B-B14F-4D97-AF65-F5344CB8AC3E}">
        <p14:creationId xmlns:p14="http://schemas.microsoft.com/office/powerpoint/2010/main" val="248668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 Solutions rating matrix</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65747801"/>
              </p:ext>
            </p:extLst>
          </p:nvPr>
        </p:nvGraphicFramePr>
        <p:xfrm>
          <a:off x="228600" y="1676401"/>
          <a:ext cx="8610600" cy="5224855"/>
        </p:xfrm>
        <a:graphic>
          <a:graphicData uri="http://schemas.openxmlformats.org/drawingml/2006/table">
            <a:tbl>
              <a:tblPr firstRow="1" firstCol="1" bandRow="1">
                <a:tableStyleId>{46F890A9-2807-4EBB-B81D-B2AA78EC7F39}</a:tableStyleId>
              </a:tblPr>
              <a:tblGrid>
                <a:gridCol w="1638467"/>
                <a:gridCol w="1494990"/>
                <a:gridCol w="1362343"/>
                <a:gridCol w="1371600"/>
                <a:gridCol w="1447800"/>
                <a:gridCol w="1295400"/>
              </a:tblGrid>
              <a:tr h="189794">
                <a:tc rowSpan="2">
                  <a:txBody>
                    <a:bodyPr/>
                    <a:lstStyle/>
                    <a:p>
                      <a:pPr marL="0" marR="0" algn="ctr">
                        <a:lnSpc>
                          <a:spcPct val="115000"/>
                        </a:lnSpc>
                        <a:spcBef>
                          <a:spcPts val="500"/>
                        </a:spcBef>
                        <a:spcAft>
                          <a:spcPts val="500"/>
                        </a:spcAft>
                      </a:pPr>
                      <a:r>
                        <a:rPr lang="en-US" sz="1800" dirty="0">
                          <a:effectLst/>
                        </a:rPr>
                        <a:t>Evidence Rating</a:t>
                      </a:r>
                      <a:r>
                        <a:rPr lang="en-US" sz="1800" dirty="0" smtClean="0">
                          <a:effectLst/>
                        </a:rPr>
                        <a:t>*</a:t>
                      </a:r>
                    </a:p>
                    <a:p>
                      <a:pPr marL="0" marR="0" indent="0" algn="ctr" defTabSz="457200" rtl="0" eaLnBrk="1" fontAlgn="auto" latinLnBrk="0" hangingPunct="1">
                        <a:lnSpc>
                          <a:spcPct val="115000"/>
                        </a:lnSpc>
                        <a:spcBef>
                          <a:spcPts val="500"/>
                        </a:spcBef>
                        <a:spcAft>
                          <a:spcPts val="500"/>
                        </a:spcAft>
                        <a:buClrTx/>
                        <a:buSzTx/>
                        <a:buFontTx/>
                        <a:buNone/>
                        <a:tabLst/>
                        <a:defRPr/>
                      </a:pPr>
                      <a:r>
                        <a:rPr lang="en-US" sz="1400" dirty="0" smtClean="0">
                          <a:effectLst/>
                        </a:rPr>
                        <a:t>when implemented with fidelity</a:t>
                      </a:r>
                      <a:endParaRPr lang="en-US" sz="1800" i="1" dirty="0" smtClean="0">
                        <a:effectLst/>
                        <a:latin typeface="+mn-lt"/>
                        <a:ea typeface="Calibri"/>
                        <a:cs typeface="Times New Roman"/>
                      </a:endParaRPr>
                    </a:p>
                  </a:txBody>
                  <a:tcPr marL="19050" marR="19050" marT="0" marB="0" anchor="ctr"/>
                </a:tc>
                <a:tc gridSpan="5">
                  <a:txBody>
                    <a:bodyPr/>
                    <a:lstStyle/>
                    <a:p>
                      <a:pPr marL="0" marR="0" algn="ctr">
                        <a:lnSpc>
                          <a:spcPct val="115000"/>
                        </a:lnSpc>
                        <a:spcBef>
                          <a:spcPts val="500"/>
                        </a:spcBef>
                        <a:spcAft>
                          <a:spcPts val="500"/>
                        </a:spcAft>
                      </a:pPr>
                      <a:r>
                        <a:rPr lang="en-US" sz="1400" dirty="0">
                          <a:effectLst/>
                        </a:rPr>
                        <a:t>Study Classification</a:t>
                      </a:r>
                      <a:endParaRPr lang="en-US" sz="1800" dirty="0">
                        <a:effectLst/>
                        <a:latin typeface="Calibri"/>
                        <a:ea typeface="Calibri"/>
                        <a:cs typeface="Times New Roman"/>
                      </a:endParaRPr>
                    </a:p>
                  </a:txBody>
                  <a:tcPr marL="19050" marR="190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24136">
                <a:tc vMerge="1">
                  <a:txBody>
                    <a:bodyPr/>
                    <a:lstStyle/>
                    <a:p>
                      <a:endParaRPr lang="en-US"/>
                    </a:p>
                  </a:txBody>
                  <a:tcPr/>
                </a:tc>
                <a:tc>
                  <a:txBody>
                    <a:bodyPr/>
                    <a:lstStyle/>
                    <a:p>
                      <a:pPr marL="0" marR="0" algn="ctr">
                        <a:lnSpc>
                          <a:spcPct val="115000"/>
                        </a:lnSpc>
                        <a:spcBef>
                          <a:spcPts val="500"/>
                        </a:spcBef>
                        <a:spcAft>
                          <a:spcPts val="500"/>
                        </a:spcAft>
                      </a:pPr>
                      <a:r>
                        <a:rPr lang="en-US" sz="1300" dirty="0">
                          <a:effectLst/>
                        </a:rPr>
                        <a:t>Class 1 -</a:t>
                      </a:r>
                      <a:br>
                        <a:rPr lang="en-US" sz="1300" dirty="0">
                          <a:effectLst/>
                        </a:rPr>
                      </a:br>
                      <a:r>
                        <a:rPr lang="en-US" sz="1300" dirty="0">
                          <a:effectLst/>
                        </a:rPr>
                        <a:t>Strong Evidence of Positive Effect</a:t>
                      </a:r>
                      <a:endParaRPr lang="en-US" sz="1300" dirty="0">
                        <a:effectLst/>
                        <a:latin typeface="+mn-lt"/>
                        <a:ea typeface="Calibri"/>
                        <a:cs typeface="Times New Roman"/>
                      </a:endParaRPr>
                    </a:p>
                  </a:txBody>
                  <a:tcPr marL="19050" marR="19050" marT="0" marB="0"/>
                </a:tc>
                <a:tc>
                  <a:txBody>
                    <a:bodyPr/>
                    <a:lstStyle/>
                    <a:p>
                      <a:pPr marL="0" marR="0" algn="ctr">
                        <a:lnSpc>
                          <a:spcPct val="115000"/>
                        </a:lnSpc>
                        <a:spcBef>
                          <a:spcPts val="500"/>
                        </a:spcBef>
                        <a:spcAft>
                          <a:spcPts val="500"/>
                        </a:spcAft>
                      </a:pPr>
                      <a:r>
                        <a:rPr lang="en-US" sz="1300" dirty="0">
                          <a:effectLst/>
                        </a:rPr>
                        <a:t>Class 2 -</a:t>
                      </a:r>
                      <a:br>
                        <a:rPr lang="en-US" sz="1300" dirty="0">
                          <a:effectLst/>
                        </a:rPr>
                      </a:br>
                      <a:r>
                        <a:rPr lang="en-US" sz="1300" dirty="0">
                          <a:effectLst/>
                        </a:rPr>
                        <a:t>Some Evidence of Positive Effect</a:t>
                      </a:r>
                      <a:endParaRPr lang="en-US" sz="1300" dirty="0">
                        <a:effectLst/>
                        <a:latin typeface="+mn-lt"/>
                        <a:ea typeface="Calibri"/>
                        <a:cs typeface="Times New Roman"/>
                      </a:endParaRPr>
                    </a:p>
                  </a:txBody>
                  <a:tcPr marL="19050" marR="19050" marT="0" marB="0"/>
                </a:tc>
                <a:tc>
                  <a:txBody>
                    <a:bodyPr/>
                    <a:lstStyle/>
                    <a:p>
                      <a:pPr marL="0" marR="0" algn="ctr">
                        <a:lnSpc>
                          <a:spcPct val="115000"/>
                        </a:lnSpc>
                        <a:spcBef>
                          <a:spcPts val="500"/>
                        </a:spcBef>
                        <a:spcAft>
                          <a:spcPts val="500"/>
                        </a:spcAft>
                      </a:pPr>
                      <a:r>
                        <a:rPr lang="en-US" sz="1300" dirty="0">
                          <a:effectLst/>
                        </a:rPr>
                        <a:t>Class 3 -</a:t>
                      </a:r>
                      <a:br>
                        <a:rPr lang="en-US" sz="1300" dirty="0">
                          <a:effectLst/>
                        </a:rPr>
                      </a:br>
                      <a:r>
                        <a:rPr lang="en-US" sz="1300" dirty="0">
                          <a:effectLst/>
                        </a:rPr>
                        <a:t>Strong Evidence of Negative Effect</a:t>
                      </a:r>
                      <a:endParaRPr lang="en-US" sz="1300" dirty="0">
                        <a:effectLst/>
                        <a:latin typeface="+mn-lt"/>
                        <a:ea typeface="Calibri"/>
                        <a:cs typeface="Times New Roman"/>
                      </a:endParaRPr>
                    </a:p>
                  </a:txBody>
                  <a:tcPr marL="19050" marR="19050" marT="0" marB="0"/>
                </a:tc>
                <a:tc>
                  <a:txBody>
                    <a:bodyPr/>
                    <a:lstStyle/>
                    <a:p>
                      <a:pPr marL="0" marR="0" algn="ctr">
                        <a:lnSpc>
                          <a:spcPct val="115000"/>
                        </a:lnSpc>
                        <a:spcBef>
                          <a:spcPts val="500"/>
                        </a:spcBef>
                        <a:spcAft>
                          <a:spcPts val="500"/>
                        </a:spcAft>
                      </a:pPr>
                      <a:r>
                        <a:rPr lang="en-US" sz="1300" dirty="0">
                          <a:effectLst/>
                        </a:rPr>
                        <a:t>Class 4 -</a:t>
                      </a:r>
                      <a:br>
                        <a:rPr lang="en-US" sz="1300" dirty="0">
                          <a:effectLst/>
                        </a:rPr>
                      </a:br>
                      <a:r>
                        <a:rPr lang="en-US" sz="1300" dirty="0">
                          <a:effectLst/>
                        </a:rPr>
                        <a:t>Strong Evidence of Null Effect</a:t>
                      </a:r>
                      <a:endParaRPr lang="en-US" sz="1300" dirty="0">
                        <a:effectLst/>
                        <a:latin typeface="+mn-lt"/>
                        <a:ea typeface="Calibri"/>
                        <a:cs typeface="Times New Roman"/>
                      </a:endParaRPr>
                    </a:p>
                  </a:txBody>
                  <a:tcPr marL="19050" marR="19050" marT="0" marB="0"/>
                </a:tc>
                <a:tc>
                  <a:txBody>
                    <a:bodyPr/>
                    <a:lstStyle/>
                    <a:p>
                      <a:pPr marL="0" marR="0" algn="ctr">
                        <a:lnSpc>
                          <a:spcPct val="115000"/>
                        </a:lnSpc>
                        <a:spcBef>
                          <a:spcPts val="500"/>
                        </a:spcBef>
                        <a:spcAft>
                          <a:spcPts val="500"/>
                        </a:spcAft>
                      </a:pPr>
                      <a:r>
                        <a:rPr lang="en-US" sz="1300" dirty="0">
                          <a:effectLst/>
                        </a:rPr>
                        <a:t>Class 5 -</a:t>
                      </a:r>
                      <a:br>
                        <a:rPr lang="en-US" sz="1300" dirty="0">
                          <a:effectLst/>
                        </a:rPr>
                      </a:br>
                      <a:r>
                        <a:rPr lang="en-US" sz="1300" dirty="0">
                          <a:effectLst/>
                        </a:rPr>
                        <a:t>Insufficient Information</a:t>
                      </a:r>
                      <a:endParaRPr lang="en-US" sz="1300" dirty="0">
                        <a:effectLst/>
                        <a:latin typeface="+mn-lt"/>
                        <a:ea typeface="Calibri"/>
                        <a:cs typeface="Times New Roman"/>
                      </a:endParaRPr>
                    </a:p>
                  </a:txBody>
                  <a:tcPr marL="19050" marR="19050" marT="0" marB="0"/>
                </a:tc>
              </a:tr>
              <a:tr h="1207113">
                <a:tc>
                  <a:txBody>
                    <a:bodyPr/>
                    <a:lstStyle/>
                    <a:p>
                      <a:pPr marL="0" marR="0" algn="ctr" defTabSz="457200" rtl="0" eaLnBrk="1" latinLnBrk="0" hangingPunct="1">
                        <a:lnSpc>
                          <a:spcPct val="115000"/>
                        </a:lnSpc>
                        <a:spcBef>
                          <a:spcPts val="500"/>
                        </a:spcBef>
                        <a:spcAft>
                          <a:spcPts val="500"/>
                        </a:spcAft>
                      </a:pPr>
                      <a:r>
                        <a:rPr lang="en-US" sz="1600" dirty="0">
                          <a:effectLst/>
                        </a:rPr>
                        <a:t>Effective </a:t>
                      </a:r>
                      <a:r>
                        <a:rPr lang="en-US" sz="1400" dirty="0">
                          <a:effectLst/>
                        </a:rPr>
                        <a:t/>
                      </a:r>
                      <a:br>
                        <a:rPr lang="en-US" sz="1400" dirty="0">
                          <a:effectLst/>
                        </a:rPr>
                      </a:br>
                      <a:r>
                        <a:rPr lang="en-US" sz="1400" b="0" kern="1200" dirty="0" smtClean="0">
                          <a:solidFill>
                            <a:schemeClr val="dk1"/>
                          </a:solidFill>
                          <a:effectLst/>
                          <a:latin typeface="+mn-lt"/>
                          <a:ea typeface="+mn-ea"/>
                          <a:cs typeface="+mn-cs"/>
                        </a:rPr>
                        <a:t>Strong </a:t>
                      </a:r>
                      <a:r>
                        <a:rPr lang="en-US" sz="1400" b="0" kern="1200" dirty="0">
                          <a:solidFill>
                            <a:schemeClr val="dk1"/>
                          </a:solidFill>
                          <a:effectLst/>
                          <a:latin typeface="+mn-lt"/>
                          <a:ea typeface="+mn-ea"/>
                          <a:cs typeface="+mn-cs"/>
                        </a:rPr>
                        <a:t>evidence to indicate they achieve their intended </a:t>
                      </a:r>
                      <a:r>
                        <a:rPr lang="en-US" sz="1400" b="0" kern="1200" dirty="0" smtClean="0">
                          <a:solidFill>
                            <a:schemeClr val="dk1"/>
                          </a:solidFill>
                          <a:effectLst/>
                          <a:latin typeface="+mn-lt"/>
                          <a:ea typeface="+mn-ea"/>
                          <a:cs typeface="+mn-cs"/>
                        </a:rPr>
                        <a:t>outcomes.</a:t>
                      </a:r>
                      <a:endParaRPr lang="en-US" sz="1400" b="0" kern="1200" dirty="0">
                        <a:solidFill>
                          <a:schemeClr val="dk1"/>
                        </a:solidFill>
                        <a:effectLst/>
                        <a:latin typeface="+mn-lt"/>
                        <a:ea typeface="+mn-ea"/>
                        <a:cs typeface="+mn-cs"/>
                      </a:endParaRPr>
                    </a:p>
                  </a:txBody>
                  <a:tcPr marL="19050" marR="19050" marT="0" marB="0"/>
                </a:tc>
                <a:tc>
                  <a:txBody>
                    <a:bodyPr/>
                    <a:lstStyle/>
                    <a:p>
                      <a:pPr marL="0" marR="0" algn="ctr">
                        <a:lnSpc>
                          <a:spcPct val="115000"/>
                        </a:lnSpc>
                        <a:spcBef>
                          <a:spcPts val="500"/>
                        </a:spcBef>
                        <a:spcAft>
                          <a:spcPts val="500"/>
                        </a:spcAft>
                      </a:pPr>
                      <a:r>
                        <a:rPr lang="en-US" sz="1300" dirty="0">
                          <a:effectLst/>
                        </a:rPr>
                        <a:t>Must have at least 1 study in Class 1</a:t>
                      </a:r>
                      <a:endParaRPr lang="en-US" sz="1300" dirty="0">
                        <a:effectLst/>
                        <a:latin typeface="+mn-lt"/>
                        <a:ea typeface="Calibri"/>
                        <a:cs typeface="Times New Roman"/>
                      </a:endParaRPr>
                    </a:p>
                  </a:txBody>
                  <a:tcPr marL="19050" marR="19050" marT="0" marB="0" anchor="ctr"/>
                </a:tc>
                <a:tc>
                  <a:txBody>
                    <a:bodyPr/>
                    <a:lstStyle/>
                    <a:p>
                      <a:pPr marL="0" marR="0" algn="ctr">
                        <a:lnSpc>
                          <a:spcPct val="115000"/>
                        </a:lnSpc>
                        <a:spcBef>
                          <a:spcPts val="500"/>
                        </a:spcBef>
                        <a:spcAft>
                          <a:spcPts val="500"/>
                        </a:spcAft>
                      </a:pPr>
                      <a:r>
                        <a:rPr lang="en-US" sz="1300" dirty="0">
                          <a:effectLst/>
                        </a:rPr>
                        <a:t>May have up to 2 studies in Class 2</a:t>
                      </a:r>
                      <a:endParaRPr lang="en-US" sz="1300" dirty="0">
                        <a:effectLst/>
                        <a:latin typeface="+mn-lt"/>
                        <a:ea typeface="Calibri"/>
                        <a:cs typeface="Times New Roman"/>
                      </a:endParaRPr>
                    </a:p>
                  </a:txBody>
                  <a:tcPr marL="19050" marR="19050" marT="0" marB="0" anchor="ctr"/>
                </a:tc>
                <a:tc>
                  <a:txBody>
                    <a:bodyPr/>
                    <a:lstStyle/>
                    <a:p>
                      <a:pPr marL="0" marR="0" algn="ctr">
                        <a:lnSpc>
                          <a:spcPct val="115000"/>
                        </a:lnSpc>
                        <a:spcBef>
                          <a:spcPts val="500"/>
                        </a:spcBef>
                        <a:spcAft>
                          <a:spcPts val="500"/>
                        </a:spcAft>
                      </a:pPr>
                      <a:r>
                        <a:rPr lang="en-US" sz="1300" dirty="0">
                          <a:effectLst/>
                        </a:rPr>
                        <a:t>Must have 0 studies in Class 3</a:t>
                      </a:r>
                      <a:endParaRPr lang="en-US" sz="1300" dirty="0">
                        <a:effectLst/>
                        <a:latin typeface="+mn-lt"/>
                        <a:ea typeface="Calibri"/>
                        <a:cs typeface="Times New Roman"/>
                      </a:endParaRPr>
                    </a:p>
                  </a:txBody>
                  <a:tcPr marL="19050" marR="19050" marT="0" marB="0" anchor="ctr"/>
                </a:tc>
                <a:tc>
                  <a:txBody>
                    <a:bodyPr/>
                    <a:lstStyle/>
                    <a:p>
                      <a:pPr marL="0" marR="0" algn="ctr">
                        <a:lnSpc>
                          <a:spcPct val="115000"/>
                        </a:lnSpc>
                        <a:spcBef>
                          <a:spcPts val="500"/>
                        </a:spcBef>
                        <a:spcAft>
                          <a:spcPts val="500"/>
                        </a:spcAft>
                      </a:pPr>
                      <a:r>
                        <a:rPr lang="en-US" sz="1300" dirty="0">
                          <a:effectLst/>
                        </a:rPr>
                        <a:t>May have up to 1 study in Class 4</a:t>
                      </a:r>
                      <a:endParaRPr lang="en-US" sz="1300" dirty="0">
                        <a:effectLst/>
                        <a:latin typeface="+mn-lt"/>
                        <a:ea typeface="Calibri"/>
                        <a:cs typeface="Times New Roman"/>
                      </a:endParaRPr>
                    </a:p>
                  </a:txBody>
                  <a:tcPr marL="19050" marR="19050" marT="0" marB="0" anchor="ctr"/>
                </a:tc>
                <a:tc>
                  <a:txBody>
                    <a:bodyPr/>
                    <a:lstStyle/>
                    <a:p>
                      <a:pPr marL="0" marR="0" algn="ctr">
                        <a:lnSpc>
                          <a:spcPct val="115000"/>
                        </a:lnSpc>
                        <a:spcBef>
                          <a:spcPts val="500"/>
                        </a:spcBef>
                        <a:spcAft>
                          <a:spcPts val="500"/>
                        </a:spcAft>
                      </a:pPr>
                      <a:r>
                        <a:rPr lang="en-US" sz="1300" dirty="0">
                          <a:effectLst/>
                        </a:rPr>
                        <a:t>Studies do not determine Evidence Rating</a:t>
                      </a:r>
                      <a:endParaRPr lang="en-US" sz="1300" dirty="0">
                        <a:effectLst/>
                        <a:latin typeface="+mn-lt"/>
                        <a:ea typeface="Calibri"/>
                        <a:cs typeface="Times New Roman"/>
                      </a:endParaRPr>
                    </a:p>
                  </a:txBody>
                  <a:tcPr marL="19050" marR="19050" marT="0" marB="0" anchor="ctr"/>
                </a:tc>
              </a:tr>
              <a:tr h="1029807">
                <a:tc>
                  <a:txBody>
                    <a:bodyPr/>
                    <a:lstStyle/>
                    <a:p>
                      <a:pPr marL="0" marR="0" algn="ctr" defTabSz="457200" rtl="0" eaLnBrk="1" latinLnBrk="0" hangingPunct="1">
                        <a:lnSpc>
                          <a:spcPct val="115000"/>
                        </a:lnSpc>
                        <a:spcBef>
                          <a:spcPts val="500"/>
                        </a:spcBef>
                        <a:spcAft>
                          <a:spcPts val="500"/>
                        </a:spcAft>
                      </a:pPr>
                      <a:r>
                        <a:rPr lang="en-US" sz="1600" dirty="0">
                          <a:effectLst/>
                        </a:rPr>
                        <a:t>Promising </a:t>
                      </a:r>
                      <a:r>
                        <a:rPr lang="en-US" sz="1400" dirty="0">
                          <a:effectLst/>
                        </a:rPr>
                        <a:t/>
                      </a:r>
                      <a:br>
                        <a:rPr lang="en-US" sz="1400" dirty="0">
                          <a:effectLst/>
                        </a:rPr>
                      </a:br>
                      <a:r>
                        <a:rPr lang="en-US" sz="1400" b="0" kern="1200" dirty="0" smtClean="0">
                          <a:solidFill>
                            <a:schemeClr val="dk1"/>
                          </a:solidFill>
                          <a:effectLst/>
                          <a:latin typeface="+mn-lt"/>
                          <a:ea typeface="+mn-ea"/>
                          <a:cs typeface="+mn-cs"/>
                        </a:rPr>
                        <a:t>Some </a:t>
                      </a:r>
                      <a:r>
                        <a:rPr lang="en-US" sz="1400" b="0" kern="1200" dirty="0">
                          <a:solidFill>
                            <a:schemeClr val="dk1"/>
                          </a:solidFill>
                          <a:effectLst/>
                          <a:latin typeface="+mn-lt"/>
                          <a:ea typeface="+mn-ea"/>
                          <a:cs typeface="+mn-cs"/>
                        </a:rPr>
                        <a:t>evidence to indicate they achieve their intended outcomes.</a:t>
                      </a:r>
                    </a:p>
                  </a:txBody>
                  <a:tcPr marL="19050" marR="19050" marT="0" marB="0"/>
                </a:tc>
                <a:tc>
                  <a:txBody>
                    <a:bodyPr/>
                    <a:lstStyle/>
                    <a:p>
                      <a:pPr marL="0" marR="0" algn="ctr">
                        <a:lnSpc>
                          <a:spcPct val="115000"/>
                        </a:lnSpc>
                        <a:spcBef>
                          <a:spcPts val="500"/>
                        </a:spcBef>
                        <a:spcAft>
                          <a:spcPts val="500"/>
                        </a:spcAft>
                      </a:pPr>
                      <a:r>
                        <a:rPr lang="en-US" sz="1300" dirty="0">
                          <a:effectLst/>
                        </a:rPr>
                        <a:t>Must have 0 studies in Class 1</a:t>
                      </a:r>
                      <a:endParaRPr lang="en-US" sz="1300" dirty="0">
                        <a:effectLst/>
                        <a:latin typeface="+mn-lt"/>
                        <a:ea typeface="Calibri"/>
                        <a:cs typeface="Times New Roman"/>
                      </a:endParaRPr>
                    </a:p>
                  </a:txBody>
                  <a:tcPr marL="19050" marR="19050" marT="0" marB="0" anchor="ctr"/>
                </a:tc>
                <a:tc>
                  <a:txBody>
                    <a:bodyPr/>
                    <a:lstStyle/>
                    <a:p>
                      <a:pPr marL="0" marR="0" algn="ctr">
                        <a:lnSpc>
                          <a:spcPct val="115000"/>
                        </a:lnSpc>
                        <a:spcBef>
                          <a:spcPts val="500"/>
                        </a:spcBef>
                        <a:spcAft>
                          <a:spcPts val="500"/>
                        </a:spcAft>
                      </a:pPr>
                      <a:r>
                        <a:rPr lang="en-US" sz="1300" dirty="0">
                          <a:effectLst/>
                        </a:rPr>
                        <a:t>Must have at least 1 study in Class 2</a:t>
                      </a:r>
                      <a:endParaRPr lang="en-US" sz="1300" dirty="0">
                        <a:effectLst/>
                        <a:latin typeface="+mn-lt"/>
                        <a:ea typeface="Calibri"/>
                        <a:cs typeface="Times New Roman"/>
                      </a:endParaRPr>
                    </a:p>
                  </a:txBody>
                  <a:tcPr marL="19050" marR="19050" marT="0" marB="0" anchor="ctr"/>
                </a:tc>
                <a:tc>
                  <a:txBody>
                    <a:bodyPr/>
                    <a:lstStyle/>
                    <a:p>
                      <a:pPr marL="0" marR="0" algn="ctr">
                        <a:lnSpc>
                          <a:spcPct val="115000"/>
                        </a:lnSpc>
                        <a:spcBef>
                          <a:spcPts val="500"/>
                        </a:spcBef>
                        <a:spcAft>
                          <a:spcPts val="500"/>
                        </a:spcAft>
                      </a:pPr>
                      <a:r>
                        <a:rPr lang="en-US" sz="1300" dirty="0">
                          <a:effectLst/>
                        </a:rPr>
                        <a:t>Must have 0 studies in Class 3</a:t>
                      </a:r>
                      <a:endParaRPr lang="en-US" sz="1300" dirty="0">
                        <a:effectLst/>
                        <a:latin typeface="+mn-lt"/>
                        <a:ea typeface="Calibri"/>
                        <a:cs typeface="Times New Roman"/>
                      </a:endParaRPr>
                    </a:p>
                  </a:txBody>
                  <a:tcPr marL="19050" marR="19050" marT="0" marB="0" anchor="ctr"/>
                </a:tc>
                <a:tc>
                  <a:txBody>
                    <a:bodyPr/>
                    <a:lstStyle/>
                    <a:p>
                      <a:pPr marL="0" marR="0" algn="ctr">
                        <a:lnSpc>
                          <a:spcPct val="115000"/>
                        </a:lnSpc>
                        <a:spcBef>
                          <a:spcPts val="500"/>
                        </a:spcBef>
                        <a:spcAft>
                          <a:spcPts val="500"/>
                        </a:spcAft>
                      </a:pPr>
                      <a:r>
                        <a:rPr lang="en-US" sz="1300" dirty="0">
                          <a:effectLst/>
                        </a:rPr>
                        <a:t>May have up to 1 study in Class 4</a:t>
                      </a:r>
                      <a:endParaRPr lang="en-US" sz="1300" dirty="0">
                        <a:effectLst/>
                        <a:latin typeface="+mn-lt"/>
                        <a:ea typeface="Calibri"/>
                        <a:cs typeface="Times New Roman"/>
                      </a:endParaRPr>
                    </a:p>
                  </a:txBody>
                  <a:tcPr marL="19050" marR="19050" marT="0" marB="0" anchor="ctr"/>
                </a:tc>
                <a:tc>
                  <a:txBody>
                    <a:bodyPr/>
                    <a:lstStyle/>
                    <a:p>
                      <a:pPr marL="0" marR="0" algn="ctr">
                        <a:lnSpc>
                          <a:spcPct val="115000"/>
                        </a:lnSpc>
                        <a:spcBef>
                          <a:spcPts val="500"/>
                        </a:spcBef>
                        <a:spcAft>
                          <a:spcPts val="500"/>
                        </a:spcAft>
                      </a:pPr>
                      <a:r>
                        <a:rPr lang="en-US" sz="1300" dirty="0">
                          <a:effectLst/>
                        </a:rPr>
                        <a:t>Studies do not determine Evidence Rating</a:t>
                      </a:r>
                      <a:endParaRPr lang="en-US" sz="1300" dirty="0">
                        <a:effectLst/>
                        <a:latin typeface="+mn-lt"/>
                        <a:ea typeface="Calibri"/>
                        <a:cs typeface="Times New Roman"/>
                      </a:endParaRPr>
                    </a:p>
                  </a:txBody>
                  <a:tcPr marL="19050" marR="19050" marT="0" marB="0" anchor="ctr"/>
                </a:tc>
              </a:tr>
              <a:tr h="1452447">
                <a:tc>
                  <a:txBody>
                    <a:bodyPr/>
                    <a:lstStyle/>
                    <a:p>
                      <a:pPr marL="0" marR="0" algn="ctr">
                        <a:lnSpc>
                          <a:spcPct val="115000"/>
                        </a:lnSpc>
                        <a:spcBef>
                          <a:spcPts val="500"/>
                        </a:spcBef>
                        <a:spcAft>
                          <a:spcPts val="500"/>
                        </a:spcAft>
                      </a:pPr>
                      <a:r>
                        <a:rPr lang="en-US" sz="1600" dirty="0">
                          <a:effectLst/>
                        </a:rPr>
                        <a:t>No Effects </a:t>
                      </a:r>
                      <a:r>
                        <a:rPr lang="en-US" sz="1400" dirty="0">
                          <a:effectLst/>
                        </a:rPr>
                        <a:t/>
                      </a:r>
                      <a:br>
                        <a:rPr lang="en-US" sz="1400" dirty="0">
                          <a:effectLst/>
                        </a:rPr>
                      </a:br>
                      <a:r>
                        <a:rPr lang="en-US" sz="1400" b="0" dirty="0" smtClean="0">
                          <a:effectLst/>
                        </a:rPr>
                        <a:t>Strong </a:t>
                      </a:r>
                      <a:r>
                        <a:rPr lang="en-US" sz="1400" b="0" dirty="0">
                          <a:effectLst/>
                        </a:rPr>
                        <a:t>evidence indicating that they had no effects or had harmful </a:t>
                      </a:r>
                      <a:r>
                        <a:rPr lang="en-US" sz="1400" b="0" dirty="0" smtClean="0">
                          <a:effectLst/>
                        </a:rPr>
                        <a:t>effects.</a:t>
                      </a:r>
                      <a:endParaRPr lang="en-US" sz="1800" b="0" dirty="0">
                        <a:effectLst/>
                        <a:latin typeface="Calibri"/>
                        <a:ea typeface="Calibri"/>
                        <a:cs typeface="Times New Roman"/>
                      </a:endParaRPr>
                    </a:p>
                  </a:txBody>
                  <a:tcPr marL="19050" marR="19050" marT="0" marB="0"/>
                </a:tc>
                <a:tc>
                  <a:txBody>
                    <a:bodyPr/>
                    <a:lstStyle/>
                    <a:p>
                      <a:pPr marL="0" marR="0" algn="ctr">
                        <a:lnSpc>
                          <a:spcPct val="115000"/>
                        </a:lnSpc>
                        <a:spcBef>
                          <a:spcPts val="500"/>
                        </a:spcBef>
                        <a:spcAft>
                          <a:spcPts val="500"/>
                        </a:spcAft>
                      </a:pPr>
                      <a:r>
                        <a:rPr lang="en-US" sz="1300" dirty="0">
                          <a:effectLst/>
                        </a:rPr>
                        <a:t>Must have 0 studies in Class 1</a:t>
                      </a:r>
                      <a:endParaRPr lang="en-US" sz="1300" dirty="0">
                        <a:effectLst/>
                        <a:latin typeface="+mn-lt"/>
                        <a:ea typeface="Calibri"/>
                        <a:cs typeface="Times New Roman"/>
                      </a:endParaRPr>
                    </a:p>
                  </a:txBody>
                  <a:tcPr marL="19050" marR="19050" marT="0" marB="0" anchor="ctr"/>
                </a:tc>
                <a:tc>
                  <a:txBody>
                    <a:bodyPr/>
                    <a:lstStyle/>
                    <a:p>
                      <a:pPr marL="0" marR="0" algn="ctr">
                        <a:lnSpc>
                          <a:spcPct val="115000"/>
                        </a:lnSpc>
                        <a:spcBef>
                          <a:spcPts val="500"/>
                        </a:spcBef>
                        <a:spcAft>
                          <a:spcPts val="500"/>
                        </a:spcAft>
                      </a:pPr>
                      <a:r>
                        <a:rPr lang="en-US" sz="1300" dirty="0">
                          <a:effectLst/>
                        </a:rPr>
                        <a:t>Must have 0 studies in Class 2</a:t>
                      </a:r>
                      <a:endParaRPr lang="en-US" sz="1300" dirty="0">
                        <a:effectLst/>
                        <a:latin typeface="+mn-lt"/>
                        <a:ea typeface="Calibri"/>
                        <a:cs typeface="Times New Roman"/>
                      </a:endParaRPr>
                    </a:p>
                  </a:txBody>
                  <a:tcPr marL="19050" marR="19050" marT="0" marB="0" anchor="ctr"/>
                </a:tc>
                <a:tc gridSpan="2">
                  <a:txBody>
                    <a:bodyPr/>
                    <a:lstStyle/>
                    <a:p>
                      <a:pPr marL="0" marR="0" algn="ctr">
                        <a:lnSpc>
                          <a:spcPct val="115000"/>
                        </a:lnSpc>
                        <a:spcBef>
                          <a:spcPts val="500"/>
                        </a:spcBef>
                        <a:spcAft>
                          <a:spcPts val="500"/>
                        </a:spcAft>
                      </a:pPr>
                      <a:r>
                        <a:rPr lang="en-US" sz="1300" dirty="0">
                          <a:effectLst/>
                        </a:rPr>
                        <a:t>Must have at least 1 study in either Class 3 or Class 4</a:t>
                      </a:r>
                      <a:endParaRPr lang="en-US" sz="1300" dirty="0">
                        <a:effectLst/>
                        <a:latin typeface="+mn-lt"/>
                        <a:ea typeface="Calibri"/>
                        <a:cs typeface="Times New Roman"/>
                      </a:endParaRPr>
                    </a:p>
                  </a:txBody>
                  <a:tcPr marL="19050" marR="19050" marT="0" marB="0" anchor="ctr"/>
                </a:tc>
                <a:tc hMerge="1">
                  <a:txBody>
                    <a:bodyPr/>
                    <a:lstStyle/>
                    <a:p>
                      <a:endParaRPr lang="en-US"/>
                    </a:p>
                  </a:txBody>
                  <a:tcPr/>
                </a:tc>
                <a:tc>
                  <a:txBody>
                    <a:bodyPr/>
                    <a:lstStyle/>
                    <a:p>
                      <a:pPr marL="0" marR="0" algn="ctr">
                        <a:lnSpc>
                          <a:spcPct val="115000"/>
                        </a:lnSpc>
                        <a:spcBef>
                          <a:spcPts val="500"/>
                        </a:spcBef>
                        <a:spcAft>
                          <a:spcPts val="500"/>
                        </a:spcAft>
                      </a:pPr>
                      <a:r>
                        <a:rPr lang="en-US" sz="1300" dirty="0">
                          <a:effectLst/>
                        </a:rPr>
                        <a:t>Studies do not determine Evidence Rating</a:t>
                      </a:r>
                      <a:endParaRPr lang="en-US" sz="1300" dirty="0">
                        <a:effectLst/>
                        <a:latin typeface="+mn-lt"/>
                        <a:ea typeface="Calibri"/>
                        <a:cs typeface="Times New Roman"/>
                      </a:endParaRPr>
                    </a:p>
                  </a:txBody>
                  <a:tcPr marL="19050" marR="19050" marT="0" marB="0" anchor="ctr"/>
                </a:tc>
              </a:tr>
            </a:tbl>
          </a:graphicData>
        </a:graphic>
      </p:graphicFrame>
      <p:sp>
        <p:nvSpPr>
          <p:cNvPr id="6" name="Slide Number Placeholder 5"/>
          <p:cNvSpPr>
            <a:spLocks noGrp="1"/>
          </p:cNvSpPr>
          <p:nvPr>
            <p:ph type="sldNum" sz="quarter" idx="12"/>
          </p:nvPr>
        </p:nvSpPr>
        <p:spPr/>
        <p:txBody>
          <a:bodyPr/>
          <a:lstStyle/>
          <a:p>
            <a:fld id="{0C183989-D380-BB4B-8033-B2C050FE378C}" type="slidenum">
              <a:rPr lang="en-US" smtClean="0"/>
              <a:t>15</a:t>
            </a:fld>
            <a:endParaRPr lang="en-US" dirty="0"/>
          </a:p>
        </p:txBody>
      </p:sp>
    </p:spTree>
    <p:extLst>
      <p:ext uri="{BB962C8B-B14F-4D97-AF65-F5344CB8AC3E}">
        <p14:creationId xmlns:p14="http://schemas.microsoft.com/office/powerpoint/2010/main" val="3008975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sz="2800" dirty="0" smtClean="0"/>
              <a:t>Washington State Institute for Public Policy (WSIPP) Inventory criteria summaries</a:t>
            </a:r>
            <a:endParaRPr lang="en-US" sz="2800" dirty="0"/>
          </a:p>
        </p:txBody>
      </p:sp>
      <p:sp>
        <p:nvSpPr>
          <p:cNvPr id="3" name="Content Placeholder 2"/>
          <p:cNvSpPr>
            <a:spLocks noGrp="1"/>
          </p:cNvSpPr>
          <p:nvPr>
            <p:ph idx="1"/>
          </p:nvPr>
        </p:nvSpPr>
        <p:spPr>
          <a:xfrm>
            <a:off x="457200" y="1676400"/>
            <a:ext cx="8229600" cy="4449763"/>
          </a:xfrm>
        </p:spPr>
        <p:txBody>
          <a:bodyPr>
            <a:noAutofit/>
          </a:bodyPr>
          <a:lstStyle/>
          <a:p>
            <a:pPr marL="0" indent="0">
              <a:buNone/>
            </a:pPr>
            <a:r>
              <a:rPr lang="en-US" sz="2400" b="1" dirty="0" smtClean="0"/>
              <a:t>Evidence-based Program: </a:t>
            </a:r>
          </a:p>
          <a:p>
            <a:r>
              <a:rPr lang="en-US" sz="2400" dirty="0" smtClean="0"/>
              <a:t>Tested in </a:t>
            </a:r>
            <a:r>
              <a:rPr lang="en-US" sz="2400" b="1" dirty="0" smtClean="0"/>
              <a:t>heterogeneous </a:t>
            </a:r>
            <a:r>
              <a:rPr lang="en-US" sz="2400" dirty="0" smtClean="0"/>
              <a:t>or intended populations;</a:t>
            </a:r>
          </a:p>
          <a:p>
            <a:r>
              <a:rPr lang="en-US" sz="2400" b="1" dirty="0" smtClean="0"/>
              <a:t>multiple randomized and/or statistically-controlled evaluations</a:t>
            </a:r>
            <a:r>
              <a:rPr lang="en-US" sz="2400" dirty="0" smtClean="0"/>
              <a:t>, or one large multiple-site randomized and/or statistically controlled evaluation; </a:t>
            </a:r>
          </a:p>
          <a:p>
            <a:r>
              <a:rPr lang="en-US" sz="2400" dirty="0" smtClean="0"/>
              <a:t>demonstrates </a:t>
            </a:r>
            <a:r>
              <a:rPr lang="en-US" sz="2400" b="1" dirty="0" smtClean="0"/>
              <a:t>sustained improvements </a:t>
            </a:r>
            <a:r>
              <a:rPr lang="en-US" sz="2400" dirty="0" smtClean="0"/>
              <a:t>in at least one outcome</a:t>
            </a:r>
            <a:r>
              <a:rPr lang="en-US" sz="2400" dirty="0"/>
              <a:t>;</a:t>
            </a:r>
            <a:endParaRPr lang="en-US" sz="2400" dirty="0" smtClean="0"/>
          </a:p>
          <a:p>
            <a:r>
              <a:rPr lang="en-US" sz="2400" dirty="0" smtClean="0"/>
              <a:t>has procedures to allow successful replication in Washington and; and </a:t>
            </a:r>
          </a:p>
          <a:p>
            <a:r>
              <a:rPr lang="en-US" sz="2400" dirty="0" smtClean="0"/>
              <a:t>when possible, has been determined to be cost-beneficial.</a:t>
            </a:r>
          </a:p>
        </p:txBody>
      </p:sp>
      <p:sp>
        <p:nvSpPr>
          <p:cNvPr id="4" name="Date Placeholder 3"/>
          <p:cNvSpPr>
            <a:spLocks noGrp="1"/>
          </p:cNvSpPr>
          <p:nvPr>
            <p:ph type="dt" sz="half" idx="10"/>
          </p:nvPr>
        </p:nvSpPr>
        <p:spPr/>
        <p:txBody>
          <a:bodyPr/>
          <a:lstStyle/>
          <a:p>
            <a:fld id="{C52A98F9-7865-4852-86F8-D4B4254B4371}" type="datetime1">
              <a:rPr lang="en-US" smtClean="0"/>
              <a:pPr/>
              <a:t>3/25/2015</a:t>
            </a:fld>
            <a:endParaRPr lang="en-US" dirty="0"/>
          </a:p>
        </p:txBody>
      </p:sp>
      <p:sp>
        <p:nvSpPr>
          <p:cNvPr id="5" name="Footer Placeholder 4"/>
          <p:cNvSpPr>
            <a:spLocks noGrp="1"/>
          </p:cNvSpPr>
          <p:nvPr>
            <p:ph type="ftr" sz="quarter" idx="11"/>
          </p:nvPr>
        </p:nvSpPr>
        <p:spPr/>
        <p:txBody>
          <a:bodyPr/>
          <a:lstStyle/>
          <a:p>
            <a:r>
              <a:rPr lang="en-US" dirty="0"/>
              <a:t>RCW </a:t>
            </a:r>
            <a:r>
              <a:rPr lang="en-US" dirty="0" smtClean="0"/>
              <a:t>71.24.025</a:t>
            </a:r>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pPr/>
              <a:t>16</a:t>
            </a:fld>
            <a:endParaRPr lang="en-US" dirty="0"/>
          </a:p>
        </p:txBody>
      </p:sp>
    </p:spTree>
    <p:extLst>
      <p:ext uri="{BB962C8B-B14F-4D97-AF65-F5344CB8AC3E}">
        <p14:creationId xmlns:p14="http://schemas.microsoft.com/office/powerpoint/2010/main" val="534079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Washington State Institute for Public Policy (WSIPP</a:t>
            </a:r>
            <a:r>
              <a:rPr lang="en-US" sz="2800" dirty="0"/>
              <a:t>) Inventory criteria summaries</a:t>
            </a:r>
          </a:p>
        </p:txBody>
      </p:sp>
      <p:sp>
        <p:nvSpPr>
          <p:cNvPr id="3" name="Content Placeholder 2"/>
          <p:cNvSpPr>
            <a:spLocks noGrp="1"/>
          </p:cNvSpPr>
          <p:nvPr>
            <p:ph idx="1"/>
          </p:nvPr>
        </p:nvSpPr>
        <p:spPr>
          <a:xfrm>
            <a:off x="457200" y="1676400"/>
            <a:ext cx="8229600" cy="4449763"/>
          </a:xfrm>
        </p:spPr>
        <p:txBody>
          <a:bodyPr>
            <a:normAutofit/>
          </a:bodyPr>
          <a:lstStyle/>
          <a:p>
            <a:pPr marL="0" indent="0">
              <a:buNone/>
            </a:pPr>
            <a:r>
              <a:rPr lang="en-US" sz="2400" b="1" dirty="0" smtClean="0"/>
              <a:t>Research-based Program: </a:t>
            </a:r>
          </a:p>
          <a:p>
            <a:r>
              <a:rPr lang="en-US" sz="2400" dirty="0"/>
              <a:t>T</a:t>
            </a:r>
            <a:r>
              <a:rPr lang="en-US" sz="2400" dirty="0" smtClean="0"/>
              <a:t>ested with a </a:t>
            </a:r>
            <a:r>
              <a:rPr lang="en-US" sz="2400" b="1" dirty="0" smtClean="0"/>
              <a:t>single randomized and/or statistically-controlled evaluation</a:t>
            </a:r>
            <a:r>
              <a:rPr lang="en-US" sz="2400" dirty="0" smtClean="0"/>
              <a:t>; and</a:t>
            </a:r>
          </a:p>
          <a:p>
            <a:r>
              <a:rPr lang="en-US" sz="2400" dirty="0" smtClean="0"/>
              <a:t>demonstrates sustained desirable outcomes; or where the weight of the evidence from a systematic review supports sustained outcomes as identified in the term “evidence-based” in RCW (EBP definition) </a:t>
            </a:r>
            <a:r>
              <a:rPr lang="en-US" sz="2400" b="1" u="sng" dirty="0" smtClean="0"/>
              <a:t>but</a:t>
            </a:r>
            <a:r>
              <a:rPr lang="en-US" sz="2400" b="1" dirty="0" smtClean="0"/>
              <a:t> does not meet the full criteria for “evidence-based.”</a:t>
            </a:r>
          </a:p>
          <a:p>
            <a:endParaRPr lang="en-US" sz="2000" dirty="0"/>
          </a:p>
        </p:txBody>
      </p:sp>
      <p:sp>
        <p:nvSpPr>
          <p:cNvPr id="4" name="Date Placeholder 3"/>
          <p:cNvSpPr>
            <a:spLocks noGrp="1"/>
          </p:cNvSpPr>
          <p:nvPr>
            <p:ph type="dt" sz="half" idx="10"/>
          </p:nvPr>
        </p:nvSpPr>
        <p:spPr/>
        <p:txBody>
          <a:bodyPr/>
          <a:lstStyle/>
          <a:p>
            <a:fld id="{C52A98F9-7865-4852-86F8-D4B4254B4371}" type="datetime1">
              <a:rPr lang="en-US" smtClean="0"/>
              <a:pPr/>
              <a:t>3/25/2015</a:t>
            </a:fld>
            <a:endParaRPr lang="en-US" dirty="0"/>
          </a:p>
        </p:txBody>
      </p:sp>
      <p:sp>
        <p:nvSpPr>
          <p:cNvPr id="5" name="Footer Placeholder 4"/>
          <p:cNvSpPr>
            <a:spLocks noGrp="1"/>
          </p:cNvSpPr>
          <p:nvPr>
            <p:ph type="ftr" sz="quarter" idx="11"/>
          </p:nvPr>
        </p:nvSpPr>
        <p:spPr/>
        <p:txBody>
          <a:bodyPr/>
          <a:lstStyle/>
          <a:p>
            <a:r>
              <a:rPr lang="en-US" dirty="0"/>
              <a:t>http://www.wsipp.wa.gov/Reports</a:t>
            </a:r>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pPr/>
              <a:t>17</a:t>
            </a:fld>
            <a:endParaRPr lang="en-US" dirty="0"/>
          </a:p>
        </p:txBody>
      </p:sp>
    </p:spTree>
    <p:extLst>
      <p:ext uri="{BB962C8B-B14F-4D97-AF65-F5344CB8AC3E}">
        <p14:creationId xmlns:p14="http://schemas.microsoft.com/office/powerpoint/2010/main" val="1328136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449763"/>
          </a:xfrm>
        </p:spPr>
        <p:txBody>
          <a:bodyPr>
            <a:normAutofit/>
          </a:bodyPr>
          <a:lstStyle/>
          <a:p>
            <a:pPr marL="0" indent="0">
              <a:buNone/>
            </a:pPr>
            <a:r>
              <a:rPr lang="en-US" sz="2400" b="1" dirty="0" smtClean="0"/>
              <a:t>Promising Practice Program: </a:t>
            </a:r>
          </a:p>
          <a:p>
            <a:r>
              <a:rPr lang="en-US" sz="2400" dirty="0"/>
              <a:t>B</a:t>
            </a:r>
            <a:r>
              <a:rPr lang="en-US" sz="2400" dirty="0" smtClean="0"/>
              <a:t>ased on statistical analyses or a well-established theory of change, shows </a:t>
            </a:r>
            <a:r>
              <a:rPr lang="en-US" sz="2400" b="1" dirty="0" smtClean="0"/>
              <a:t>potential for meeting the “evidence-based” or “research-based” criteria, </a:t>
            </a:r>
            <a:r>
              <a:rPr lang="en-US" sz="2400" dirty="0" smtClean="0"/>
              <a:t>which could include the use of a program that is evidence-based for outcomes other than the alternative use.</a:t>
            </a:r>
          </a:p>
          <a:p>
            <a:endParaRPr lang="en-US" sz="2400" dirty="0"/>
          </a:p>
        </p:txBody>
      </p:sp>
      <p:sp>
        <p:nvSpPr>
          <p:cNvPr id="4" name="Date Placeholder 3"/>
          <p:cNvSpPr>
            <a:spLocks noGrp="1"/>
          </p:cNvSpPr>
          <p:nvPr>
            <p:ph type="dt" sz="half" idx="10"/>
          </p:nvPr>
        </p:nvSpPr>
        <p:spPr/>
        <p:txBody>
          <a:bodyPr/>
          <a:lstStyle/>
          <a:p>
            <a:fld id="{C52A98F9-7865-4852-86F8-D4B4254B4371}" type="datetime1">
              <a:rPr lang="en-US" smtClean="0"/>
              <a:pPr/>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pPr/>
              <a:t>18</a:t>
            </a:fld>
            <a:endParaRPr lang="en-US" dirty="0"/>
          </a:p>
        </p:txBody>
      </p:sp>
      <p:sp>
        <p:nvSpPr>
          <p:cNvPr id="14" name="Title 1"/>
          <p:cNvSpPr>
            <a:spLocks noGrp="1"/>
          </p:cNvSpPr>
          <p:nvPr>
            <p:ph type="title"/>
          </p:nvPr>
        </p:nvSpPr>
        <p:spPr>
          <a:xfrm>
            <a:off x="457201" y="838200"/>
            <a:ext cx="7457090" cy="762000"/>
          </a:xfrm>
        </p:spPr>
        <p:txBody>
          <a:bodyPr>
            <a:noAutofit/>
          </a:bodyPr>
          <a:lstStyle/>
          <a:p>
            <a:r>
              <a:rPr lang="en-US" sz="2800" dirty="0" smtClean="0"/>
              <a:t>Washington State Institute for Public Policy (WSIPP</a:t>
            </a:r>
            <a:r>
              <a:rPr lang="en-US" sz="2800" dirty="0"/>
              <a:t>) Inventory criteria summaries</a:t>
            </a:r>
          </a:p>
        </p:txBody>
      </p:sp>
    </p:spTree>
    <p:extLst>
      <p:ext uri="{BB962C8B-B14F-4D97-AF65-F5344CB8AC3E}">
        <p14:creationId xmlns:p14="http://schemas.microsoft.com/office/powerpoint/2010/main" val="1214706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19</a:t>
            </a:fld>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3563163" cy="372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898" y="3200400"/>
            <a:ext cx="321701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36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r>
            <a:br>
              <a:rPr lang="en-US" dirty="0"/>
            </a:br>
            <a:r>
              <a:rPr lang="en-US" dirty="0" smtClean="0"/>
              <a:t>What we will cover today…</a:t>
            </a:r>
            <a:r>
              <a:rPr lang="en-US" dirty="0"/>
              <a:t/>
            </a:r>
            <a:br>
              <a:rPr lang="en-US" dirty="0"/>
            </a:b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Why do we value EBPs? </a:t>
            </a:r>
          </a:p>
          <a:p>
            <a:r>
              <a:rPr lang="en-US" dirty="0" smtClean="0"/>
              <a:t>What </a:t>
            </a:r>
            <a:r>
              <a:rPr lang="en-US" dirty="0"/>
              <a:t>are the various </a:t>
            </a:r>
            <a:r>
              <a:rPr lang="en-US" dirty="0" smtClean="0"/>
              <a:t>databases and definitions?</a:t>
            </a:r>
            <a:endParaRPr lang="en-US" dirty="0"/>
          </a:p>
          <a:p>
            <a:r>
              <a:rPr lang="en-US" dirty="0"/>
              <a:t>DBHR’s current </a:t>
            </a:r>
            <a:r>
              <a:rPr lang="en-US" dirty="0" smtClean="0"/>
              <a:t>Substance </a:t>
            </a:r>
            <a:r>
              <a:rPr lang="en-US" dirty="0"/>
              <a:t>Abuse Prevention criteria.</a:t>
            </a:r>
          </a:p>
          <a:p>
            <a:r>
              <a:rPr lang="en-US" dirty="0"/>
              <a:t>Where to find the current DBHR Prevention EBP list?</a:t>
            </a:r>
          </a:p>
          <a:p>
            <a:r>
              <a:rPr lang="en-US" dirty="0" smtClean="0"/>
              <a:t>How to search for programs to match your needs?</a:t>
            </a:r>
          </a:p>
          <a:p>
            <a:r>
              <a:rPr lang="en-US" dirty="0" smtClean="0"/>
              <a:t>How to work with coalitions to determine the best fit program?</a:t>
            </a:r>
          </a:p>
          <a:p>
            <a:endParaRPr lang="en-US" dirty="0" smtClean="0"/>
          </a:p>
        </p:txBody>
      </p:sp>
      <p:sp>
        <p:nvSpPr>
          <p:cNvPr id="6" name="Date Placeholder 5"/>
          <p:cNvSpPr>
            <a:spLocks noGrp="1"/>
          </p:cNvSpPr>
          <p:nvPr>
            <p:ph type="dt" sz="half" idx="10"/>
          </p:nvPr>
        </p:nvSpPr>
        <p:spPr/>
        <p:txBody>
          <a:bodyPr/>
          <a:lstStyle/>
          <a:p>
            <a:fld id="{E6B37018-CEB3-4E6B-AF2E-451AD3D03F0B}" type="datetime1">
              <a:rPr lang="en-US" smtClean="0"/>
              <a:t>3/25/2015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0C183989-D380-BB4B-8033-B2C050FE378C}" type="slidenum">
              <a:rPr lang="en-US" smtClean="0"/>
              <a:t>2</a:t>
            </a:fld>
            <a:endParaRPr lang="en-US" dirty="0"/>
          </a:p>
        </p:txBody>
      </p:sp>
    </p:spTree>
    <p:extLst>
      <p:ext uri="{BB962C8B-B14F-4D97-AF65-F5344CB8AC3E}">
        <p14:creationId xmlns:p14="http://schemas.microsoft.com/office/powerpoint/2010/main" val="2897667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r>
            <a:br>
              <a:rPr lang="en-US" dirty="0"/>
            </a:br>
            <a:r>
              <a:rPr lang="en-US" dirty="0" smtClean="0"/>
              <a:t>Learning objectives…</a:t>
            </a:r>
            <a:r>
              <a:rPr lang="en-US" dirty="0"/>
              <a:t/>
            </a:r>
            <a:br>
              <a:rPr lang="en-US" dirty="0"/>
            </a:b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Why do we value EBPs? </a:t>
            </a:r>
          </a:p>
          <a:p>
            <a:r>
              <a:rPr lang="en-US" dirty="0" smtClean="0"/>
              <a:t>What </a:t>
            </a:r>
            <a:r>
              <a:rPr lang="en-US" dirty="0"/>
              <a:t>are the various </a:t>
            </a:r>
            <a:r>
              <a:rPr lang="en-US" dirty="0" smtClean="0"/>
              <a:t>databases and definitions?</a:t>
            </a:r>
            <a:endParaRPr lang="en-US" dirty="0"/>
          </a:p>
          <a:p>
            <a:r>
              <a:rPr lang="en-US" b="1" dirty="0" smtClean="0">
                <a:effectLst>
                  <a:outerShdw blurRad="38100" dist="38100" dir="2700000" algn="tl">
                    <a:srgbClr val="000000">
                      <a:alpha val="43137"/>
                    </a:srgbClr>
                  </a:outerShdw>
                </a:effectLst>
              </a:rPr>
              <a:t>DBHR’s current Substance Abuse Prevention criteria.</a:t>
            </a:r>
          </a:p>
          <a:p>
            <a:r>
              <a:rPr lang="en-US" dirty="0"/>
              <a:t>Where to find the current DBHR Prevention EBP list?</a:t>
            </a:r>
          </a:p>
          <a:p>
            <a:r>
              <a:rPr lang="en-US" dirty="0" smtClean="0"/>
              <a:t>How to search for programs to match your needs?</a:t>
            </a:r>
          </a:p>
          <a:p>
            <a:r>
              <a:rPr lang="en-US" dirty="0" smtClean="0"/>
              <a:t>How to work with coalitions to determine the best fit program?</a:t>
            </a:r>
          </a:p>
          <a:p>
            <a:endParaRPr lang="en-US" dirty="0" smtClean="0"/>
          </a:p>
        </p:txBody>
      </p:sp>
      <p:sp>
        <p:nvSpPr>
          <p:cNvPr id="6" name="Date Placeholder 5"/>
          <p:cNvSpPr>
            <a:spLocks noGrp="1"/>
          </p:cNvSpPr>
          <p:nvPr>
            <p:ph type="dt" sz="half" idx="10"/>
          </p:nvPr>
        </p:nvSpPr>
        <p:spPr/>
        <p:txBody>
          <a:bodyPr/>
          <a:lstStyle/>
          <a:p>
            <a:fld id="{E6B37018-CEB3-4E6B-AF2E-451AD3D03F0B}" type="datetime1">
              <a:rPr lang="en-US" smtClean="0"/>
              <a:t>3/25/2015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0C183989-D380-BB4B-8033-B2C050FE378C}" type="slidenum">
              <a:rPr lang="en-US" smtClean="0"/>
              <a:t>20</a:t>
            </a:fld>
            <a:endParaRPr lang="en-US" dirty="0"/>
          </a:p>
        </p:txBody>
      </p:sp>
    </p:spTree>
    <p:extLst>
      <p:ext uri="{BB962C8B-B14F-4D97-AF65-F5344CB8AC3E}">
        <p14:creationId xmlns:p14="http://schemas.microsoft.com/office/powerpoint/2010/main" val="1693493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DBHR’s Prevention EBP criteria</a:t>
            </a:r>
            <a:endParaRPr lang="en-US" dirty="0"/>
          </a:p>
        </p:txBody>
      </p:sp>
      <p:sp>
        <p:nvSpPr>
          <p:cNvPr id="3" name="Content Placeholder 2"/>
          <p:cNvSpPr>
            <a:spLocks noGrp="1"/>
          </p:cNvSpPr>
          <p:nvPr>
            <p:ph idx="1"/>
          </p:nvPr>
        </p:nvSpPr>
        <p:spPr>
          <a:xfrm>
            <a:off x="457200" y="1676400"/>
            <a:ext cx="8229600" cy="4449763"/>
          </a:xfrm>
        </p:spPr>
        <p:txBody>
          <a:bodyPr>
            <a:normAutofit fontScale="77500" lnSpcReduction="20000"/>
          </a:bodyPr>
          <a:lstStyle/>
          <a:p>
            <a:pPr lvl="0"/>
            <a:r>
              <a:rPr lang="en-US" dirty="0" smtClean="0"/>
              <a:t>Outcome(s) in </a:t>
            </a:r>
            <a:r>
              <a:rPr lang="en-US" dirty="0"/>
              <a:t>intended </a:t>
            </a:r>
            <a:r>
              <a:rPr lang="en-US" dirty="0" smtClean="0"/>
              <a:t>results demonstrated in at least two published studies;</a:t>
            </a:r>
          </a:p>
          <a:p>
            <a:pPr lvl="0"/>
            <a:r>
              <a:rPr lang="en-US" dirty="0" smtClean="0"/>
              <a:t>All </a:t>
            </a:r>
            <a:r>
              <a:rPr lang="en-US" dirty="0"/>
              <a:t>programs listed include ‘substance abuse prevention’ as an area of interest; and</a:t>
            </a:r>
          </a:p>
          <a:p>
            <a:pPr lvl="0"/>
            <a:r>
              <a:rPr lang="en-US" dirty="0"/>
              <a:t>S</a:t>
            </a:r>
            <a:r>
              <a:rPr lang="en-US" dirty="0" smtClean="0"/>
              <a:t>trategies come </a:t>
            </a:r>
            <a:r>
              <a:rPr lang="en-US" dirty="0"/>
              <a:t>from at least one of the following primary resources:</a:t>
            </a:r>
          </a:p>
          <a:p>
            <a:pPr lvl="1"/>
            <a:r>
              <a:rPr lang="en-US" dirty="0"/>
              <a:t>Substance Abuse and Mental Health Services Administration’s (SAMHSA) National Registry </a:t>
            </a:r>
            <a:r>
              <a:rPr lang="en-US" dirty="0" smtClean="0"/>
              <a:t>of </a:t>
            </a:r>
            <a:r>
              <a:rPr lang="en-US" dirty="0"/>
              <a:t>Evidence-based Programs and Practices (NREPP);</a:t>
            </a:r>
          </a:p>
          <a:p>
            <a:pPr lvl="1"/>
            <a:r>
              <a:rPr lang="en-US" dirty="0"/>
              <a:t>A separate list of programs identified as evidence-based by the State of Oregon; or</a:t>
            </a:r>
          </a:p>
          <a:p>
            <a:pPr lvl="1"/>
            <a:r>
              <a:rPr lang="en-US" dirty="0"/>
              <a:t>“Scientific Evidence for Developing a Logic Model on Underage Drinking: A Reference Guide for Community Environmental Prevention.” Pacific Institute for Research and Evaluation (PIRE).</a:t>
            </a:r>
          </a:p>
          <a:p>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21</a:t>
            </a:fld>
            <a:endParaRPr lang="en-US" dirty="0"/>
          </a:p>
        </p:txBody>
      </p:sp>
    </p:spTree>
    <p:extLst>
      <p:ext uri="{BB962C8B-B14F-4D97-AF65-F5344CB8AC3E}">
        <p14:creationId xmlns:p14="http://schemas.microsoft.com/office/powerpoint/2010/main" val="279841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r>
            <a:br>
              <a:rPr lang="en-US" dirty="0"/>
            </a:br>
            <a:r>
              <a:rPr lang="en-US" dirty="0" smtClean="0"/>
              <a:t>Learning objectives…</a:t>
            </a:r>
            <a:r>
              <a:rPr lang="en-US" dirty="0"/>
              <a:t/>
            </a:r>
            <a:br>
              <a:rPr lang="en-US" dirty="0"/>
            </a:b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Why do we value EBPs? </a:t>
            </a:r>
          </a:p>
          <a:p>
            <a:r>
              <a:rPr lang="en-US" dirty="0" smtClean="0"/>
              <a:t>What </a:t>
            </a:r>
            <a:r>
              <a:rPr lang="en-US" dirty="0"/>
              <a:t>are the various </a:t>
            </a:r>
            <a:r>
              <a:rPr lang="en-US" dirty="0" smtClean="0"/>
              <a:t>databases and definitions?</a:t>
            </a:r>
            <a:endParaRPr lang="en-US" dirty="0"/>
          </a:p>
          <a:p>
            <a:r>
              <a:rPr lang="en-US" dirty="0" smtClean="0"/>
              <a:t>DBHR’s current Substance Abuse Prevention criteria.</a:t>
            </a:r>
          </a:p>
          <a:p>
            <a:r>
              <a:rPr lang="en-US" b="1" dirty="0" smtClean="0">
                <a:effectLst>
                  <a:outerShdw blurRad="38100" dist="38100" dir="2700000" algn="tl">
                    <a:srgbClr val="000000">
                      <a:alpha val="43137"/>
                    </a:srgbClr>
                  </a:outerShdw>
                </a:effectLst>
              </a:rPr>
              <a:t>Where to find the current DBHR Prevention EBP list?</a:t>
            </a:r>
          </a:p>
          <a:p>
            <a:r>
              <a:rPr lang="en-US" dirty="0" smtClean="0"/>
              <a:t>How to search for programs to match your needs?</a:t>
            </a:r>
          </a:p>
          <a:p>
            <a:r>
              <a:rPr lang="en-US" dirty="0" smtClean="0"/>
              <a:t>How to work with coalitions to find the best fit program?</a:t>
            </a:r>
          </a:p>
          <a:p>
            <a:endParaRPr lang="en-US" dirty="0" smtClean="0"/>
          </a:p>
        </p:txBody>
      </p:sp>
      <p:sp>
        <p:nvSpPr>
          <p:cNvPr id="6" name="Date Placeholder 5"/>
          <p:cNvSpPr>
            <a:spLocks noGrp="1"/>
          </p:cNvSpPr>
          <p:nvPr>
            <p:ph type="dt" sz="half" idx="10"/>
          </p:nvPr>
        </p:nvSpPr>
        <p:spPr/>
        <p:txBody>
          <a:bodyPr/>
          <a:lstStyle/>
          <a:p>
            <a:fld id="{E6B37018-CEB3-4E6B-AF2E-451AD3D03F0B}" type="datetime1">
              <a:rPr lang="en-US" smtClean="0"/>
              <a:t>3/25/2015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0C183989-D380-BB4B-8033-B2C050FE378C}" type="slidenum">
              <a:rPr lang="en-US" smtClean="0"/>
              <a:t>22</a:t>
            </a:fld>
            <a:endParaRPr lang="en-US" dirty="0"/>
          </a:p>
        </p:txBody>
      </p:sp>
    </p:spTree>
    <p:extLst>
      <p:ext uri="{BB962C8B-B14F-4D97-AF65-F5344CB8AC3E}">
        <p14:creationId xmlns:p14="http://schemas.microsoft.com/office/powerpoint/2010/main" val="3318756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Excellence in Prevention (EIP) Strategy List</a:t>
            </a:r>
            <a:endParaRPr lang="en-US" sz="3200" dirty="0"/>
          </a:p>
        </p:txBody>
      </p:sp>
      <p:sp>
        <p:nvSpPr>
          <p:cNvPr id="3" name="Content Placeholder 2"/>
          <p:cNvSpPr>
            <a:spLocks noGrp="1"/>
          </p:cNvSpPr>
          <p:nvPr>
            <p:ph idx="1"/>
          </p:nvPr>
        </p:nvSpPr>
        <p:spPr/>
        <p:txBody>
          <a:bodyPr>
            <a:normAutofit/>
          </a:bodyPr>
          <a:lstStyle/>
          <a:p>
            <a:r>
              <a:rPr lang="en-US" sz="2800" dirty="0" smtClean="0"/>
              <a:t>A database of programs that DBHR considers “EBPs” for substance abuse prevention SAPT Block Grant and PFS funding. </a:t>
            </a:r>
          </a:p>
          <a:p>
            <a:r>
              <a:rPr lang="en-US" sz="2800" dirty="0" smtClean="0"/>
              <a:t>Searchable to help you narrow your program or strategy choices to match these considerations: </a:t>
            </a:r>
          </a:p>
          <a:p>
            <a:endParaRPr lang="en-US" sz="2800" dirty="0"/>
          </a:p>
        </p:txBody>
      </p:sp>
      <p:sp>
        <p:nvSpPr>
          <p:cNvPr id="4" name="Date Placeholder 3"/>
          <p:cNvSpPr>
            <a:spLocks noGrp="1"/>
          </p:cNvSpPr>
          <p:nvPr>
            <p:ph type="dt" sz="half" idx="10"/>
          </p:nvPr>
        </p:nvSpPr>
        <p:spPr/>
        <p:txBody>
          <a:bodyPr/>
          <a:lstStyle/>
          <a:p>
            <a:fld id="{C52A98F9-7865-4852-86F8-D4B4254B4371}" type="datetime1">
              <a:rPr lang="en-US" smtClean="0"/>
              <a:pPr/>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pPr/>
              <a:t>23</a:t>
            </a:fld>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143000" y="3882992"/>
            <a:ext cx="5700064" cy="226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58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EIP on Athena?</a:t>
            </a:r>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24</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23155"/>
            <a:ext cx="8229600" cy="428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3478297">
            <a:off x="3735380" y="1955963"/>
            <a:ext cx="1219200" cy="6858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871538"/>
            <a:ext cx="895350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2479633">
            <a:off x="1752600" y="4191000"/>
            <a:ext cx="1295400" cy="6858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94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r>
            <a:br>
              <a:rPr lang="en-US" dirty="0"/>
            </a:br>
            <a:r>
              <a:rPr lang="en-US" dirty="0" smtClean="0"/>
              <a:t>Learning objectives…</a:t>
            </a:r>
            <a:r>
              <a:rPr lang="en-US" dirty="0"/>
              <a:t/>
            </a:r>
            <a:br>
              <a:rPr lang="en-US" dirty="0"/>
            </a:b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Why do we value EBPs? </a:t>
            </a:r>
          </a:p>
          <a:p>
            <a:r>
              <a:rPr lang="en-US" dirty="0" smtClean="0"/>
              <a:t>What </a:t>
            </a:r>
            <a:r>
              <a:rPr lang="en-US" dirty="0"/>
              <a:t>are the various </a:t>
            </a:r>
            <a:r>
              <a:rPr lang="en-US" dirty="0" smtClean="0"/>
              <a:t>databases and definitions?</a:t>
            </a:r>
            <a:endParaRPr lang="en-US" dirty="0"/>
          </a:p>
          <a:p>
            <a:r>
              <a:rPr lang="en-US" dirty="0" smtClean="0"/>
              <a:t>DBHR’s current Substance Abuse Prevention criteria.</a:t>
            </a:r>
          </a:p>
          <a:p>
            <a:r>
              <a:rPr lang="en-US" dirty="0" smtClean="0"/>
              <a:t>Where to find the current DBHR Prevention EBP list?</a:t>
            </a:r>
          </a:p>
          <a:p>
            <a:r>
              <a:rPr lang="en-US" b="1" dirty="0" smtClean="0">
                <a:effectLst>
                  <a:outerShdw blurRad="38100" dist="38100" dir="2700000" algn="tl">
                    <a:srgbClr val="000000">
                      <a:alpha val="43137"/>
                    </a:srgbClr>
                  </a:outerShdw>
                </a:effectLst>
              </a:rPr>
              <a:t>How to search for programs to match your needs?</a:t>
            </a:r>
          </a:p>
          <a:p>
            <a:r>
              <a:rPr lang="en-US" dirty="0" smtClean="0"/>
              <a:t>How to work with coalitions to determine the best fit program?</a:t>
            </a:r>
          </a:p>
          <a:p>
            <a:endParaRPr lang="en-US" dirty="0" smtClean="0"/>
          </a:p>
        </p:txBody>
      </p:sp>
      <p:sp>
        <p:nvSpPr>
          <p:cNvPr id="6" name="Date Placeholder 5"/>
          <p:cNvSpPr>
            <a:spLocks noGrp="1"/>
          </p:cNvSpPr>
          <p:nvPr>
            <p:ph type="dt" sz="half" idx="10"/>
          </p:nvPr>
        </p:nvSpPr>
        <p:spPr/>
        <p:txBody>
          <a:bodyPr/>
          <a:lstStyle/>
          <a:p>
            <a:fld id="{E6B37018-CEB3-4E6B-AF2E-451AD3D03F0B}" type="datetime1">
              <a:rPr lang="en-US" smtClean="0"/>
              <a:t>3/25/2015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0C183989-D380-BB4B-8033-B2C050FE378C}" type="slidenum">
              <a:rPr lang="en-US" smtClean="0"/>
              <a:t>25</a:t>
            </a:fld>
            <a:endParaRPr lang="en-US" dirty="0"/>
          </a:p>
        </p:txBody>
      </p:sp>
    </p:spTree>
    <p:extLst>
      <p:ext uri="{BB962C8B-B14F-4D97-AF65-F5344CB8AC3E}">
        <p14:creationId xmlns:p14="http://schemas.microsoft.com/office/powerpoint/2010/main" val="2631982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ine 16"/>
          <p:cNvSpPr>
            <a:spLocks noChangeShapeType="1"/>
          </p:cNvSpPr>
          <p:nvPr/>
        </p:nvSpPr>
        <p:spPr bwMode="auto">
          <a:xfrm flipV="1">
            <a:off x="7600950" y="6753106"/>
            <a:ext cx="1458541" cy="3375"/>
          </a:xfrm>
          <a:prstGeom prst="line">
            <a:avLst/>
          </a:prstGeom>
          <a:noFill/>
          <a:ln w="38100">
            <a:solidFill>
              <a:schemeClr val="tx1"/>
            </a:solidFill>
            <a:round/>
            <a:headEnd type="oval" w="med" len="med"/>
            <a:tailEnd type="oval" w="med" len="med"/>
          </a:ln>
        </p:spPr>
        <p:txBody>
          <a:bodyPr wrap="square">
            <a:spAutoFit/>
          </a:bodyPr>
          <a:lstStyle/>
          <a:p>
            <a:endParaRPr lang="en-US" dirty="0">
              <a:solidFill>
                <a:prstClr val="black"/>
              </a:solidFill>
            </a:endParaRPr>
          </a:p>
        </p:txBody>
      </p:sp>
      <p:sp>
        <p:nvSpPr>
          <p:cNvPr id="74" name="Line 16"/>
          <p:cNvSpPr>
            <a:spLocks noChangeShapeType="1"/>
          </p:cNvSpPr>
          <p:nvPr/>
        </p:nvSpPr>
        <p:spPr bwMode="auto">
          <a:xfrm>
            <a:off x="6038850" y="6754121"/>
            <a:ext cx="1571625" cy="1344"/>
          </a:xfrm>
          <a:prstGeom prst="line">
            <a:avLst/>
          </a:prstGeom>
          <a:noFill/>
          <a:ln w="38100">
            <a:solidFill>
              <a:schemeClr val="tx1"/>
            </a:solidFill>
            <a:round/>
            <a:headEnd type="oval" w="med" len="med"/>
            <a:tailEnd type="oval" w="med" len="med"/>
          </a:ln>
        </p:spPr>
        <p:txBody>
          <a:bodyPr wrap="square">
            <a:spAutoFit/>
          </a:bodyPr>
          <a:lstStyle/>
          <a:p>
            <a:endParaRPr lang="en-US" dirty="0">
              <a:solidFill>
                <a:prstClr val="black"/>
              </a:solidFill>
            </a:endParaRPr>
          </a:p>
        </p:txBody>
      </p:sp>
      <p:sp>
        <p:nvSpPr>
          <p:cNvPr id="76" name="Line 16"/>
          <p:cNvSpPr>
            <a:spLocks noChangeShapeType="1"/>
          </p:cNvSpPr>
          <p:nvPr/>
        </p:nvSpPr>
        <p:spPr bwMode="auto">
          <a:xfrm flipV="1">
            <a:off x="1544321" y="6754793"/>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wrap="square">
            <a:spAutoFit/>
          </a:bodyPr>
          <a:lstStyle/>
          <a:p>
            <a:endParaRPr lang="en-US" dirty="0">
              <a:solidFill>
                <a:prstClr val="black"/>
              </a:solidFill>
            </a:endParaRPr>
          </a:p>
        </p:txBody>
      </p:sp>
      <p:sp>
        <p:nvSpPr>
          <p:cNvPr id="6" name="Text Box 10"/>
          <p:cNvSpPr txBox="1">
            <a:spLocks noChangeArrowheads="1"/>
          </p:cNvSpPr>
          <p:nvPr/>
        </p:nvSpPr>
        <p:spPr bwMode="auto">
          <a:xfrm>
            <a:off x="93416" y="2522668"/>
            <a:ext cx="1426464" cy="293145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a:spcAft>
                <a:spcPts val="600"/>
              </a:spcAft>
              <a:defRPr/>
            </a:pPr>
            <a:r>
              <a:rPr lang="en-US" sz="1050" b="1" i="1" dirty="0" smtClean="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grpSp>
        <p:nvGrpSpPr>
          <p:cNvPr id="2" name="Group 57"/>
          <p:cNvGrpSpPr/>
          <p:nvPr/>
        </p:nvGrpSpPr>
        <p:grpSpPr>
          <a:xfrm>
            <a:off x="109100" y="1448557"/>
            <a:ext cx="8946453" cy="255661"/>
            <a:chOff x="109100" y="1448557"/>
            <a:chExt cx="8946453" cy="255661"/>
          </a:xfrm>
        </p:grpSpPr>
        <p:sp>
          <p:nvSpPr>
            <p:cNvPr id="21" name="Line 16"/>
            <p:cNvSpPr>
              <a:spLocks noChangeShapeType="1"/>
            </p:cNvSpPr>
            <p:nvPr/>
          </p:nvSpPr>
          <p:spPr bwMode="auto">
            <a:xfrm>
              <a:off x="6045654" y="1595864"/>
              <a:ext cx="3009899" cy="0"/>
            </a:xfrm>
            <a:prstGeom prst="line">
              <a:avLst/>
            </a:prstGeom>
            <a:noFill/>
            <a:ln w="38100">
              <a:solidFill>
                <a:schemeClr val="tx1"/>
              </a:solidFill>
              <a:round/>
              <a:headEnd type="oval" w="med" len="med"/>
              <a:tailEnd type="oval" w="med" len="med"/>
            </a:ln>
          </p:spPr>
          <p:txBody>
            <a:bodyPr wrap="square">
              <a:spAutoFit/>
            </a:bodyPr>
            <a:lstStyle/>
            <a:p>
              <a:endParaRPr lang="en-US" dirty="0">
                <a:solidFill>
                  <a:prstClr val="black"/>
                </a:solidFill>
              </a:endParaRPr>
            </a:p>
          </p:txBody>
        </p:sp>
        <p:sp>
          <p:nvSpPr>
            <p:cNvPr id="25" name="TextBox 24"/>
            <p:cNvSpPr txBox="1"/>
            <p:nvPr/>
          </p:nvSpPr>
          <p:spPr>
            <a:xfrm>
              <a:off x="7318526" y="1450302"/>
              <a:ext cx="552449" cy="253916"/>
            </a:xfrm>
            <a:prstGeom prst="rect">
              <a:avLst/>
            </a:prstGeom>
            <a:solidFill>
              <a:schemeClr val="bg1"/>
            </a:solidFill>
          </p:spPr>
          <p:txBody>
            <a:bodyPr wrap="square" rtlCol="0">
              <a:spAutoFit/>
            </a:bodyPr>
            <a:lstStyle/>
            <a:p>
              <a:pPr algn="ctr"/>
              <a:r>
                <a:rPr lang="en-US" sz="1050" dirty="0" smtClean="0">
                  <a:solidFill>
                    <a:prstClr val="black"/>
                  </a:solidFill>
                </a:rPr>
                <a:t>Action</a:t>
              </a:r>
              <a:endParaRPr lang="en-US" sz="1050" dirty="0">
                <a:solidFill>
                  <a:prstClr val="black"/>
                </a:solidFill>
              </a:endParaRPr>
            </a:p>
          </p:txBody>
        </p:sp>
        <p:sp>
          <p:nvSpPr>
            <p:cNvPr id="20" name="Line 16"/>
            <p:cNvSpPr>
              <a:spLocks noChangeShapeType="1"/>
            </p:cNvSpPr>
            <p:nvPr/>
          </p:nvSpPr>
          <p:spPr bwMode="auto">
            <a:xfrm>
              <a:off x="109100" y="1589314"/>
              <a:ext cx="5934861" cy="5310"/>
            </a:xfrm>
            <a:prstGeom prst="line">
              <a:avLst/>
            </a:prstGeom>
            <a:noFill/>
            <a:ln w="38100">
              <a:solidFill>
                <a:schemeClr val="tx1"/>
              </a:solidFill>
              <a:round/>
              <a:headEnd type="oval" w="med" len="med"/>
              <a:tailEnd type="oval" w="med" len="med"/>
            </a:ln>
          </p:spPr>
          <p:txBody>
            <a:bodyPr wrap="square">
              <a:spAutoFit/>
            </a:bodyPr>
            <a:lstStyle/>
            <a:p>
              <a:endParaRPr lang="en-US" dirty="0">
                <a:solidFill>
                  <a:prstClr val="black"/>
                </a:solidFill>
              </a:endParaRPr>
            </a:p>
          </p:txBody>
        </p:sp>
        <p:sp>
          <p:nvSpPr>
            <p:cNvPr id="24" name="TextBox 23"/>
            <p:cNvSpPr txBox="1"/>
            <p:nvPr/>
          </p:nvSpPr>
          <p:spPr>
            <a:xfrm>
              <a:off x="2647950" y="1448557"/>
              <a:ext cx="752475" cy="253916"/>
            </a:xfrm>
            <a:prstGeom prst="rect">
              <a:avLst/>
            </a:prstGeom>
            <a:solidFill>
              <a:schemeClr val="bg1"/>
            </a:solidFill>
          </p:spPr>
          <p:txBody>
            <a:bodyPr wrap="square" rtlCol="0">
              <a:spAutoFit/>
            </a:bodyPr>
            <a:lstStyle/>
            <a:p>
              <a:pPr algn="ctr"/>
              <a:r>
                <a:rPr lang="en-US" sz="1050" dirty="0" smtClean="0">
                  <a:solidFill>
                    <a:prstClr val="black"/>
                  </a:solidFill>
                </a:rPr>
                <a:t>Outcomes</a:t>
              </a:r>
              <a:endParaRPr lang="en-US" sz="1050" dirty="0">
                <a:solidFill>
                  <a:prstClr val="black"/>
                </a:solidFill>
              </a:endParaRPr>
            </a:p>
          </p:txBody>
        </p:sp>
      </p:grpSp>
      <p:sp>
        <p:nvSpPr>
          <p:cNvPr id="5" name="TextBox 4"/>
          <p:cNvSpPr txBox="1"/>
          <p:nvPr/>
        </p:nvSpPr>
        <p:spPr>
          <a:xfrm>
            <a:off x="32657" y="1630233"/>
            <a:ext cx="1524000" cy="276999"/>
          </a:xfrm>
          <a:prstGeom prst="rect">
            <a:avLst/>
          </a:prstGeom>
          <a:noFill/>
        </p:spPr>
        <p:txBody>
          <a:bodyPr wrap="square" rtlCol="0">
            <a:spAutoFit/>
          </a:bodyPr>
          <a:lstStyle/>
          <a:p>
            <a:pPr algn="ctr"/>
            <a:r>
              <a:rPr lang="en-US" sz="1200" i="1" dirty="0" smtClean="0">
                <a:solidFill>
                  <a:prstClr val="black"/>
                </a:solidFill>
              </a:rPr>
              <a:t>What is the problem?</a:t>
            </a:r>
            <a:endParaRPr lang="en-US" sz="1200" i="1" dirty="0">
              <a:solidFill>
                <a:prstClr val="black"/>
              </a:solidFill>
            </a:endParaRPr>
          </a:p>
        </p:txBody>
      </p:sp>
      <p:sp>
        <p:nvSpPr>
          <p:cNvPr id="10" name="TextBox 9"/>
          <p:cNvSpPr txBox="1"/>
          <p:nvPr/>
        </p:nvSpPr>
        <p:spPr>
          <a:xfrm>
            <a:off x="1628732" y="1652816"/>
            <a:ext cx="1371600" cy="276999"/>
          </a:xfrm>
          <a:prstGeom prst="rect">
            <a:avLst/>
          </a:prstGeom>
          <a:noFill/>
        </p:spPr>
        <p:txBody>
          <a:bodyPr wrap="square" rtlCol="0">
            <a:spAutoFit/>
          </a:bodyPr>
          <a:lstStyle/>
          <a:p>
            <a:pPr algn="ctr"/>
            <a:r>
              <a:rPr lang="en-US" sz="1200" i="1" dirty="0" smtClean="0">
                <a:solidFill>
                  <a:prstClr val="black"/>
                </a:solidFill>
              </a:rPr>
              <a:t>Why</a:t>
            </a:r>
            <a:r>
              <a:rPr lang="en-US" sz="1050" i="1" dirty="0" smtClean="0">
                <a:solidFill>
                  <a:prstClr val="black"/>
                </a:solidFill>
              </a:rPr>
              <a:t>? </a:t>
            </a:r>
          </a:p>
        </p:txBody>
      </p:sp>
      <p:sp>
        <p:nvSpPr>
          <p:cNvPr id="15" name="TextBox 14"/>
          <p:cNvSpPr txBox="1"/>
          <p:nvPr/>
        </p:nvSpPr>
        <p:spPr>
          <a:xfrm>
            <a:off x="3302000" y="1627024"/>
            <a:ext cx="1066800" cy="276999"/>
          </a:xfrm>
          <a:prstGeom prst="rect">
            <a:avLst/>
          </a:prstGeom>
          <a:noFill/>
        </p:spPr>
        <p:txBody>
          <a:bodyPr wrap="square" rtlCol="0">
            <a:spAutoFit/>
          </a:bodyPr>
          <a:lstStyle/>
          <a:p>
            <a:pPr algn="ctr"/>
            <a:r>
              <a:rPr lang="en-US" sz="1200" i="1" dirty="0" smtClean="0">
                <a:solidFill>
                  <a:prstClr val="black"/>
                </a:solidFill>
              </a:rPr>
              <a:t>Why here?</a:t>
            </a:r>
          </a:p>
        </p:txBody>
      </p:sp>
      <p:sp>
        <p:nvSpPr>
          <p:cNvPr id="18" name="TextBox 17"/>
          <p:cNvSpPr txBox="1"/>
          <p:nvPr/>
        </p:nvSpPr>
        <p:spPr>
          <a:xfrm>
            <a:off x="4651828" y="1589314"/>
            <a:ext cx="1317171" cy="276999"/>
          </a:xfrm>
          <a:prstGeom prst="rect">
            <a:avLst/>
          </a:prstGeom>
          <a:noFill/>
        </p:spPr>
        <p:txBody>
          <a:bodyPr wrap="square" rtlCol="0">
            <a:spAutoFit/>
          </a:bodyPr>
          <a:lstStyle/>
          <a:p>
            <a:pPr algn="ctr"/>
            <a:r>
              <a:rPr lang="en-US" sz="1200" i="1" dirty="0" smtClean="0">
                <a:solidFill>
                  <a:prstClr val="black"/>
                </a:solidFill>
              </a:rPr>
              <a:t>But why here?</a:t>
            </a:r>
          </a:p>
        </p:txBody>
      </p:sp>
      <p:sp>
        <p:nvSpPr>
          <p:cNvPr id="23" name="TextBox 22"/>
          <p:cNvSpPr txBox="1"/>
          <p:nvPr/>
        </p:nvSpPr>
        <p:spPr>
          <a:xfrm>
            <a:off x="7663543" y="1587074"/>
            <a:ext cx="1371600" cy="461665"/>
          </a:xfrm>
          <a:prstGeom prst="rect">
            <a:avLst/>
          </a:prstGeom>
          <a:noFill/>
        </p:spPr>
        <p:txBody>
          <a:bodyPr wrap="square" rtlCol="0">
            <a:spAutoFit/>
          </a:bodyPr>
          <a:lstStyle/>
          <a:p>
            <a:pPr algn="ctr"/>
            <a:r>
              <a:rPr lang="en-US" sz="1200" i="1" dirty="0" smtClean="0">
                <a:solidFill>
                  <a:prstClr val="black"/>
                </a:solidFill>
              </a:rPr>
              <a:t>So what? How will we know?</a:t>
            </a:r>
          </a:p>
        </p:txBody>
      </p:sp>
      <p:sp>
        <p:nvSpPr>
          <p:cNvPr id="19" name="TextBox 18"/>
          <p:cNvSpPr txBox="1"/>
          <p:nvPr/>
        </p:nvSpPr>
        <p:spPr>
          <a:xfrm>
            <a:off x="6143171" y="1605810"/>
            <a:ext cx="1447800" cy="461665"/>
          </a:xfrm>
          <a:prstGeom prst="rect">
            <a:avLst/>
          </a:prstGeom>
          <a:noFill/>
        </p:spPr>
        <p:txBody>
          <a:bodyPr wrap="square" rtlCol="0">
            <a:spAutoFit/>
          </a:bodyPr>
          <a:lstStyle/>
          <a:p>
            <a:pPr algn="ctr"/>
            <a:r>
              <a:rPr lang="en-US" sz="1200" i="1" dirty="0" smtClean="0">
                <a:solidFill>
                  <a:prstClr val="black"/>
                </a:solidFill>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Aft>
                <a:spcPts val="600"/>
              </a:spcAft>
              <a:defRPr/>
            </a:pPr>
            <a:r>
              <a:rPr lang="en-US" sz="1050" b="1" i="1" dirty="0" smtClean="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a:defRPr/>
            </a:pPr>
            <a:endParaRPr lang="en-US" sz="1050" b="1" dirty="0">
              <a:solidFill>
                <a:prstClr val="black"/>
              </a:solidFill>
            </a:endParaRPr>
          </a:p>
          <a:p>
            <a:pPr algn="ctr">
              <a:defRPr/>
            </a:pPr>
            <a:endParaRPr lang="en-US" sz="1050" dirty="0">
              <a:solidFill>
                <a:prstClr val="black"/>
              </a:solidFill>
            </a:endParaRPr>
          </a:p>
        </p:txBody>
      </p:sp>
      <p:sp>
        <p:nvSpPr>
          <p:cNvPr id="27" name="Text Box 14"/>
          <p:cNvSpPr txBox="1">
            <a:spLocks noChangeArrowheads="1"/>
          </p:cNvSpPr>
          <p:nvPr/>
        </p:nvSpPr>
        <p:spPr bwMode="auto">
          <a:xfrm>
            <a:off x="3100006" y="1905000"/>
            <a:ext cx="1399032"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spcAft>
                <a:spcPts val="600"/>
              </a:spcAft>
              <a:defRPr/>
            </a:pPr>
            <a:r>
              <a:rPr lang="en-US" sz="1050" b="1" i="1" dirty="0" smtClean="0">
                <a:solidFill>
                  <a:prstClr val="black"/>
                </a:solidFill>
              </a:rPr>
              <a:t>…with these common  factors…</a:t>
            </a:r>
          </a:p>
        </p:txBody>
      </p:sp>
      <p:grpSp>
        <p:nvGrpSpPr>
          <p:cNvPr id="3" name="Group 56"/>
          <p:cNvGrpSpPr/>
          <p:nvPr/>
        </p:nvGrpSpPr>
        <p:grpSpPr>
          <a:xfrm>
            <a:off x="6096000" y="2025127"/>
            <a:ext cx="1443042" cy="4385217"/>
            <a:chOff x="4668576" y="1997634"/>
            <a:chExt cx="1443042" cy="4385217"/>
          </a:xfrm>
        </p:grpSpPr>
        <p:sp>
          <p:nvSpPr>
            <p:cNvPr id="28" name="TextBox 27"/>
            <p:cNvSpPr txBox="1"/>
            <p:nvPr/>
          </p:nvSpPr>
          <p:spPr>
            <a:xfrm>
              <a:off x="4670668" y="2436027"/>
              <a:ext cx="1435241" cy="66068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r>
                <a:rPr lang="en-US" sz="1000" dirty="0" smtClean="0">
                  <a:solidFill>
                    <a:schemeClr val="tx1"/>
                  </a:solidFill>
                </a:rPr>
                <a:t>Happy People Coalition</a:t>
              </a:r>
              <a:endParaRPr lang="en-US" sz="1000" dirty="0">
                <a:solidFill>
                  <a:prstClr val="black"/>
                </a:solidFill>
              </a:endParaRPr>
            </a:p>
          </p:txBody>
        </p:sp>
        <p:sp>
          <p:nvSpPr>
            <p:cNvPr id="29" name="TextBox 28"/>
            <p:cNvSpPr txBox="1"/>
            <p:nvPr/>
          </p:nvSpPr>
          <p:spPr>
            <a:xfrm>
              <a:off x="4668576" y="4932680"/>
              <a:ext cx="1435240" cy="844061"/>
            </a:xfrm>
            <a:prstGeom prst="rect">
              <a:avLst/>
            </a:prstGeom>
            <a:ln/>
          </p:spPr>
          <p:style>
            <a:lnRef idx="1">
              <a:schemeClr val="accent3"/>
            </a:lnRef>
            <a:fillRef idx="2">
              <a:schemeClr val="accent3"/>
            </a:fillRef>
            <a:effectRef idx="1">
              <a:schemeClr val="accent3"/>
            </a:effectRef>
            <a:fontRef idx="minor">
              <a:schemeClr val="dk1"/>
            </a:fontRef>
          </p:style>
          <p:txBody>
            <a:bodyPr wrap="square">
              <a:noAutofit/>
            </a:bodyPr>
            <a:lstStyle/>
            <a:p>
              <a:pPr algn="ctr" fontAlgn="auto">
                <a:spcBef>
                  <a:spcPts val="0"/>
                </a:spcBef>
                <a:spcAft>
                  <a:spcPts val="0"/>
                </a:spcAft>
                <a:defRPr/>
              </a:pPr>
              <a:r>
                <a:rPr lang="en-US" sz="1000" b="1" dirty="0">
                  <a:solidFill>
                    <a:prstClr val="black"/>
                  </a:solidFill>
                </a:rPr>
                <a:t>School-based </a:t>
              </a:r>
              <a:r>
                <a:rPr lang="en-US" sz="1000" b="1" dirty="0" smtClean="0">
                  <a:solidFill>
                    <a:prstClr val="black"/>
                  </a:solidFill>
                </a:rPr>
                <a:t>P/I  Services:</a:t>
              </a:r>
            </a:p>
            <a:p>
              <a:pPr algn="ctr" fontAlgn="auto">
                <a:spcBef>
                  <a:spcPts val="0"/>
                </a:spcBef>
                <a:spcAft>
                  <a:spcPts val="0"/>
                </a:spcAft>
                <a:defRPr/>
              </a:pPr>
              <a:r>
                <a:rPr lang="en-US" sz="1000" dirty="0" smtClean="0">
                  <a:solidFill>
                    <a:prstClr val="black"/>
                  </a:solidFill>
                </a:rPr>
                <a:t>Student Assistance Program - </a:t>
              </a:r>
              <a:r>
                <a:rPr lang="en-US" sz="1000" dirty="0" smtClean="0">
                  <a:solidFill>
                    <a:schemeClr val="tx1"/>
                  </a:solidFill>
                </a:rPr>
                <a:t>Happy Town MS</a:t>
              </a:r>
              <a:endParaRPr lang="en-US" sz="1000" dirty="0" smtClean="0">
                <a:solidFill>
                  <a:prstClr val="black"/>
                </a:solidFill>
              </a:endParaRPr>
            </a:p>
          </p:txBody>
        </p:sp>
        <p:sp>
          <p:nvSpPr>
            <p:cNvPr id="30" name="TextBox 29"/>
            <p:cNvSpPr txBox="1"/>
            <p:nvPr/>
          </p:nvSpPr>
          <p:spPr>
            <a:xfrm>
              <a:off x="4669588" y="5828853"/>
              <a:ext cx="1435608"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000" b="1" dirty="0" smtClean="0">
                  <a:solidFill>
                    <a:prstClr val="black"/>
                  </a:solidFill>
                </a:rPr>
                <a:t>Direct Services:</a:t>
              </a:r>
            </a:p>
            <a:p>
              <a:pPr algn="ctr" fontAlgn="auto">
                <a:spcBef>
                  <a:spcPts val="0"/>
                </a:spcBef>
                <a:spcAft>
                  <a:spcPts val="0"/>
                </a:spcAft>
                <a:buFont typeface="Arial" pitchFamily="34" charset="0"/>
                <a:buChar char="•"/>
                <a:defRPr/>
              </a:pPr>
              <a:r>
                <a:rPr lang="en-US" sz="1000" dirty="0" smtClean="0">
                  <a:solidFill>
                    <a:schemeClr val="tx1"/>
                  </a:solidFill>
                </a:rPr>
                <a:t>Guiding Good Choices</a:t>
              </a:r>
            </a:p>
            <a:p>
              <a:pPr algn="ctr" fontAlgn="auto">
                <a:spcBef>
                  <a:spcPts val="0"/>
                </a:spcBef>
                <a:spcAft>
                  <a:spcPts val="0"/>
                </a:spcAft>
                <a:buFont typeface="Arial" pitchFamily="34" charset="0"/>
                <a:buChar char="•"/>
                <a:defRPr/>
              </a:pPr>
              <a:r>
                <a:rPr lang="en-US" sz="1000" dirty="0" smtClean="0">
                  <a:solidFill>
                    <a:schemeClr val="tx1"/>
                  </a:solidFill>
                </a:rPr>
                <a:t>Life Skills Training</a:t>
              </a:r>
              <a:endParaRPr lang="en-US" sz="1000" b="1" dirty="0">
                <a:solidFill>
                  <a:prstClr val="black"/>
                </a:solidFill>
              </a:endParaRPr>
            </a:p>
          </p:txBody>
        </p:sp>
        <p:sp>
          <p:nvSpPr>
            <p:cNvPr id="32" name="TextBox 31"/>
            <p:cNvSpPr txBox="1"/>
            <p:nvPr/>
          </p:nvSpPr>
          <p:spPr>
            <a:xfrm>
              <a:off x="4676010" y="3128302"/>
              <a:ext cx="1435608" cy="65733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smtClean="0">
                  <a:solidFill>
                    <a:prstClr val="black"/>
                  </a:solidFill>
                </a:rPr>
                <a:t>Public Awareness:</a:t>
              </a:r>
            </a:p>
            <a:p>
              <a:pPr algn="ctr" fontAlgn="auto">
                <a:spcBef>
                  <a:spcPts val="0"/>
                </a:spcBef>
                <a:spcAft>
                  <a:spcPts val="0"/>
                </a:spcAft>
                <a:defRPr/>
              </a:pPr>
              <a:r>
                <a:rPr lang="en-US" sz="1000" dirty="0" smtClean="0">
                  <a:solidFill>
                    <a:schemeClr val="tx1"/>
                  </a:solidFill>
                </a:rPr>
                <a:t>Media Advocacy for more or improved enforcement</a:t>
              </a:r>
              <a:endParaRPr lang="en-US" sz="1000" dirty="0">
                <a:solidFill>
                  <a:prstClr val="black"/>
                </a:solidFill>
              </a:endParaRPr>
            </a:p>
          </p:txBody>
        </p:sp>
        <p:sp>
          <p:nvSpPr>
            <p:cNvPr id="33" name="TextBox 32"/>
            <p:cNvSpPr txBox="1"/>
            <p:nvPr/>
          </p:nvSpPr>
          <p:spPr>
            <a:xfrm>
              <a:off x="4669472" y="3819678"/>
              <a:ext cx="1432050" cy="878818"/>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smtClean="0">
                  <a:solidFill>
                    <a:prstClr val="black"/>
                  </a:solidFill>
                </a:rPr>
                <a:t>Environmental Strategies: </a:t>
              </a:r>
            </a:p>
            <a:p>
              <a:pPr algn="ctr" fontAlgn="auto">
                <a:spcBef>
                  <a:spcPts val="0"/>
                </a:spcBef>
                <a:spcAft>
                  <a:spcPts val="0"/>
                </a:spcAft>
                <a:buFont typeface="Arial" pitchFamily="34" charset="0"/>
                <a:buChar char="•"/>
                <a:defRPr/>
              </a:pPr>
              <a:r>
                <a:rPr lang="en-US" sz="1000" dirty="0" smtClean="0">
                  <a:solidFill>
                    <a:schemeClr val="tx1"/>
                  </a:solidFill>
                </a:rPr>
                <a:t>Enforcement Roundtable</a:t>
              </a:r>
            </a:p>
            <a:p>
              <a:pPr algn="ctr" fontAlgn="auto">
                <a:spcBef>
                  <a:spcPts val="0"/>
                </a:spcBef>
                <a:spcAft>
                  <a:spcPts val="0"/>
                </a:spcAft>
                <a:buFont typeface="Arial" pitchFamily="34" charset="0"/>
                <a:buChar char="•"/>
                <a:defRPr/>
              </a:pPr>
              <a:r>
                <a:rPr lang="en-US" sz="1000" dirty="0" smtClean="0">
                  <a:solidFill>
                    <a:schemeClr val="tx1"/>
                  </a:solidFill>
                </a:rPr>
                <a:t>Party Patrol</a:t>
              </a:r>
            </a:p>
          </p:txBody>
        </p:sp>
        <p:sp>
          <p:nvSpPr>
            <p:cNvPr id="34" name="TextBox 33"/>
            <p:cNvSpPr txBox="1"/>
            <p:nvPr/>
          </p:nvSpPr>
          <p:spPr>
            <a:xfrm>
              <a:off x="4670484" y="1997634"/>
              <a:ext cx="1435608"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spcAft>
                  <a:spcPts val="600"/>
                </a:spcAft>
                <a:defRPr/>
              </a:pPr>
              <a:r>
                <a:rPr lang="en-US" sz="1050" b="1" i="1" dirty="0" smtClean="0">
                  <a:solidFill>
                    <a:prstClr val="black"/>
                  </a:solidFill>
                </a:rPr>
                <a:t>…can be addressed thru these strategies…</a:t>
              </a:r>
            </a:p>
          </p:txBody>
        </p:sp>
      </p:grpSp>
      <p:sp>
        <p:nvSpPr>
          <p:cNvPr id="49" name="Rectangle 23"/>
          <p:cNvSpPr>
            <a:spLocks noChangeArrowheads="1"/>
          </p:cNvSpPr>
          <p:nvPr/>
        </p:nvSpPr>
        <p:spPr bwMode="auto">
          <a:xfrm>
            <a:off x="0" y="0"/>
            <a:ext cx="9144000" cy="461665"/>
          </a:xfrm>
          <a:prstGeom prst="rect">
            <a:avLst/>
          </a:prstGeom>
          <a:noFill/>
          <a:ln w="9525">
            <a:noFill/>
            <a:miter lim="800000"/>
            <a:headEnd/>
            <a:tailEnd/>
          </a:ln>
        </p:spPr>
        <p:txBody>
          <a:bodyPr wrap="square">
            <a:spAutoFit/>
          </a:bodyPr>
          <a:lstStyle/>
          <a:p>
            <a:pPr algn="ctr" eaLnBrk="0" hangingPunct="0">
              <a:defRPr/>
            </a:pPr>
            <a:r>
              <a:rPr lang="en-US" sz="2400" b="1" dirty="0" smtClean="0">
                <a:solidFill>
                  <a:prstClr val="black"/>
                </a:solidFill>
                <a:latin typeface="Calibri" pitchFamily="34" charset="0"/>
              </a:rPr>
              <a:t>[SAMPLE] </a:t>
            </a:r>
            <a:r>
              <a:rPr lang="en-US" sz="2400" b="1" dirty="0">
                <a:solidFill>
                  <a:prstClr val="black"/>
                </a:solidFill>
                <a:latin typeface="Calibri" pitchFamily="34" charset="0"/>
              </a:rPr>
              <a:t>Coalition </a:t>
            </a:r>
            <a:r>
              <a:rPr lang="en-US" sz="2400" b="1" dirty="0" smtClean="0">
                <a:solidFill>
                  <a:prstClr val="black"/>
                </a:solidFill>
              </a:rPr>
              <a:t>Logic Model</a:t>
            </a:r>
            <a:endParaRPr lang="en-US" sz="2400" b="1" i="1" dirty="0">
              <a:solidFill>
                <a:srgbClr val="FF0000"/>
              </a:solidFill>
            </a:endParaRPr>
          </a:p>
        </p:txBody>
      </p:sp>
      <p:sp>
        <p:nvSpPr>
          <p:cNvPr id="59" name="Left Brace 58"/>
          <p:cNvSpPr/>
          <p:nvPr/>
        </p:nvSpPr>
        <p:spPr>
          <a:xfrm>
            <a:off x="2971800" y="2209800"/>
            <a:ext cx="131445"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61" name="Left Brace 60"/>
          <p:cNvSpPr/>
          <p:nvPr/>
        </p:nvSpPr>
        <p:spPr>
          <a:xfrm>
            <a:off x="1484555" y="2613211"/>
            <a:ext cx="122032"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56" name="Text Box 9"/>
          <p:cNvSpPr txBox="1">
            <a:spLocks noChangeArrowheads="1"/>
          </p:cNvSpPr>
          <p:nvPr/>
        </p:nvSpPr>
        <p:spPr bwMode="auto">
          <a:xfrm>
            <a:off x="3101816" y="3282687"/>
            <a:ext cx="1395413"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Alcohol Availability:  </a:t>
            </a:r>
            <a:r>
              <a:rPr lang="en-US" sz="900" dirty="0" smtClean="0">
                <a:solidFill>
                  <a:prstClr val="black"/>
                </a:solidFill>
              </a:rPr>
              <a:t>Social </a:t>
            </a:r>
            <a:r>
              <a:rPr lang="en-US" sz="900" dirty="0">
                <a:solidFill>
                  <a:prstClr val="black"/>
                </a:solidFill>
              </a:rPr>
              <a:t>Access </a:t>
            </a:r>
            <a:endParaRPr lang="en-US" sz="1000" dirty="0">
              <a:solidFill>
                <a:prstClr val="black"/>
              </a:solidFill>
            </a:endParaRPr>
          </a:p>
          <a:p>
            <a:pPr algn="ctr" fontAlgn="auto">
              <a:spcBef>
                <a:spcPct val="50000"/>
              </a:spcBef>
              <a:spcAft>
                <a:spcPts val="0"/>
              </a:spcAft>
              <a:defRPr/>
            </a:pPr>
            <a:r>
              <a:rPr lang="en-US" sz="1000" b="1" dirty="0" smtClean="0">
                <a:solidFill>
                  <a:prstClr val="black"/>
                </a:solidFill>
              </a:rPr>
              <a:t>Alcohol </a:t>
            </a:r>
            <a:r>
              <a:rPr lang="en-US" sz="1000" b="1" dirty="0">
                <a:solidFill>
                  <a:prstClr val="black"/>
                </a:solidFill>
              </a:rPr>
              <a:t>Laws: </a:t>
            </a:r>
            <a:r>
              <a:rPr lang="en-US" sz="900" dirty="0" smtClean="0">
                <a:solidFill>
                  <a:schemeClr val="tx1"/>
                </a:solidFill>
              </a:rPr>
              <a:t>Enforcement; Youth Perception</a:t>
            </a:r>
            <a:endParaRPr lang="en-US" sz="1000" dirty="0">
              <a:solidFill>
                <a:prstClr val="black"/>
              </a:solidFill>
            </a:endParaRPr>
          </a:p>
        </p:txBody>
      </p:sp>
      <p:sp>
        <p:nvSpPr>
          <p:cNvPr id="57" name="Text Box 14"/>
          <p:cNvSpPr txBox="1">
            <a:spLocks noChangeArrowheads="1"/>
          </p:cNvSpPr>
          <p:nvPr/>
        </p:nvSpPr>
        <p:spPr bwMode="auto">
          <a:xfrm>
            <a:off x="3099435" y="2544700"/>
            <a:ext cx="1400175"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Community </a:t>
            </a:r>
            <a:r>
              <a:rPr lang="en-US" sz="1000" b="1" dirty="0" smtClean="0">
                <a:solidFill>
                  <a:prstClr val="black"/>
                </a:solidFill>
              </a:rPr>
              <a:t>Disorganization/ Community Connectedness</a:t>
            </a:r>
            <a:endParaRPr lang="en-US" sz="1000" b="1" dirty="0">
              <a:solidFill>
                <a:prstClr val="black"/>
              </a:solidFill>
            </a:endParaRPr>
          </a:p>
        </p:txBody>
      </p:sp>
      <p:sp>
        <p:nvSpPr>
          <p:cNvPr id="58" name="Text Box 17"/>
          <p:cNvSpPr txBox="1">
            <a:spLocks noChangeArrowheads="1"/>
          </p:cNvSpPr>
          <p:nvPr/>
        </p:nvSpPr>
        <p:spPr bwMode="auto">
          <a:xfrm>
            <a:off x="3101816" y="4242462"/>
            <a:ext cx="1395413"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smtClean="0">
                <a:solidFill>
                  <a:schemeClr val="tx1"/>
                </a:solidFill>
              </a:rPr>
              <a:t>School Bonding</a:t>
            </a:r>
          </a:p>
          <a:p>
            <a:pPr algn="ctr" fontAlgn="auto">
              <a:spcBef>
                <a:spcPct val="50000"/>
              </a:spcBef>
              <a:spcAft>
                <a:spcPts val="0"/>
              </a:spcAft>
              <a:defRPr/>
            </a:pPr>
            <a:r>
              <a:rPr lang="en-US" sz="1000" b="1" dirty="0" smtClean="0">
                <a:solidFill>
                  <a:schemeClr val="tx1"/>
                </a:solidFill>
              </a:rPr>
              <a:t>Social Skills</a:t>
            </a:r>
          </a:p>
          <a:p>
            <a:pPr algn="ctr" fontAlgn="auto">
              <a:spcBef>
                <a:spcPct val="50000"/>
              </a:spcBef>
              <a:spcAft>
                <a:spcPts val="0"/>
              </a:spcAft>
              <a:defRPr/>
            </a:pPr>
            <a:r>
              <a:rPr lang="en-US" sz="1000" b="1" dirty="0" smtClean="0">
                <a:solidFill>
                  <a:schemeClr val="tx1"/>
                </a:solidFill>
              </a:rPr>
              <a:t>Friends who Use</a:t>
            </a:r>
            <a:endParaRPr lang="en-US" sz="1000" b="1" dirty="0">
              <a:solidFill>
                <a:schemeClr val="tx1"/>
              </a:solidFill>
            </a:endParaRPr>
          </a:p>
        </p:txBody>
      </p:sp>
      <p:sp>
        <p:nvSpPr>
          <p:cNvPr id="62" name="Text Box 19"/>
          <p:cNvSpPr txBox="1">
            <a:spLocks noChangeArrowheads="1"/>
          </p:cNvSpPr>
          <p:nvPr/>
        </p:nvSpPr>
        <p:spPr bwMode="auto">
          <a:xfrm>
            <a:off x="3102429" y="5011303"/>
            <a:ext cx="1395413" cy="140038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Risk &amp; Protective Factors</a:t>
            </a:r>
            <a:r>
              <a:rPr lang="en-US" sz="1000" b="1" dirty="0" smtClean="0">
                <a:solidFill>
                  <a:prstClr val="black"/>
                </a:solidFill>
              </a:rPr>
              <a:t>:</a:t>
            </a:r>
          </a:p>
          <a:p>
            <a:pPr algn="ctr" fontAlgn="auto">
              <a:spcBef>
                <a:spcPct val="50000"/>
              </a:spcBef>
              <a:spcAft>
                <a:spcPts val="0"/>
              </a:spcAft>
              <a:buFont typeface="Arial" pitchFamily="34" charset="0"/>
              <a:buChar char="•"/>
              <a:defRPr/>
            </a:pPr>
            <a:r>
              <a:rPr lang="en-US" sz="1000" dirty="0" smtClean="0">
                <a:solidFill>
                  <a:schemeClr val="tx1"/>
                </a:solidFill>
              </a:rPr>
              <a:t>Poor Family Management</a:t>
            </a:r>
          </a:p>
          <a:p>
            <a:pPr algn="ctr" fontAlgn="auto">
              <a:spcBef>
                <a:spcPct val="50000"/>
              </a:spcBef>
              <a:spcAft>
                <a:spcPts val="0"/>
              </a:spcAft>
              <a:buFont typeface="Arial" pitchFamily="34" charset="0"/>
              <a:buChar char="•"/>
              <a:defRPr/>
            </a:pPr>
            <a:r>
              <a:rPr lang="en-US" sz="1000" dirty="0" smtClean="0">
                <a:solidFill>
                  <a:schemeClr val="tx1"/>
                </a:solidFill>
              </a:rPr>
              <a:t>Favorable Attitudes towards Drug Use</a:t>
            </a:r>
          </a:p>
          <a:p>
            <a:pPr algn="ctr" fontAlgn="auto">
              <a:spcBef>
                <a:spcPct val="50000"/>
              </a:spcBef>
              <a:spcAft>
                <a:spcPts val="0"/>
              </a:spcAft>
              <a:buFont typeface="Arial" pitchFamily="34" charset="0"/>
              <a:buChar char="•"/>
              <a:defRPr/>
            </a:pPr>
            <a:r>
              <a:rPr lang="en-US" sz="1000" dirty="0" smtClean="0">
                <a:solidFill>
                  <a:schemeClr val="tx1"/>
                </a:solidFill>
              </a:rPr>
              <a:t>Intentions to Use</a:t>
            </a:r>
          </a:p>
        </p:txBody>
      </p:sp>
      <p:sp>
        <p:nvSpPr>
          <p:cNvPr id="69" name="TextBox 68"/>
          <p:cNvSpPr txBox="1"/>
          <p:nvPr/>
        </p:nvSpPr>
        <p:spPr>
          <a:xfrm>
            <a:off x="4600268" y="1826942"/>
            <a:ext cx="1371600" cy="358697"/>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smtClean="0">
                <a:solidFill>
                  <a:prstClr val="black"/>
                </a:solidFill>
              </a:rPr>
              <a:t>…specifically in our community…</a:t>
            </a:r>
            <a:endParaRPr lang="en-US" sz="1000" b="1" i="1" dirty="0">
              <a:solidFill>
                <a:prstClr val="black"/>
              </a:solidFill>
            </a:endParaRPr>
          </a:p>
        </p:txBody>
      </p:sp>
      <p:grpSp>
        <p:nvGrpSpPr>
          <p:cNvPr id="11" name="Group 69"/>
          <p:cNvGrpSpPr/>
          <p:nvPr/>
        </p:nvGrpSpPr>
        <p:grpSpPr>
          <a:xfrm>
            <a:off x="101470" y="438886"/>
            <a:ext cx="8941353" cy="999875"/>
            <a:chOff x="101470" y="438886"/>
            <a:chExt cx="8941353" cy="999875"/>
          </a:xfrm>
        </p:grpSpPr>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smtClean="0">
                  <a:solidFill>
                    <a:prstClr val="white"/>
                  </a:solidFill>
                </a:rPr>
                <a:t>Long-Term Outcome</a:t>
              </a:r>
            </a:p>
            <a:p>
              <a:pPr algn="ctr">
                <a:defRPr/>
              </a:pPr>
              <a:r>
                <a:rPr lang="en-US" sz="1400" b="1" dirty="0" smtClean="0">
                  <a:solidFill>
                    <a:prstClr val="white"/>
                  </a:solidFill>
                </a:rPr>
                <a:t>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spcBef>
                  <a:spcPct val="50000"/>
                </a:spcBef>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a:spcBef>
                  <a:spcPct val="50000"/>
                </a:spcBef>
                <a:defRPr/>
              </a:pPr>
              <a:r>
                <a:rPr lang="en-US" sz="1050" b="1" dirty="0" smtClean="0">
                  <a:solidFill>
                    <a:prstClr val="white"/>
                  </a:solidFill>
                </a:rPr>
                <a:t>(Risk/Protective </a:t>
              </a:r>
              <a:r>
                <a:rPr lang="en-US" sz="1050" b="1" dirty="0">
                  <a:solidFill>
                    <a:prstClr val="white"/>
                  </a:solidFill>
                </a:rPr>
                <a:t>Factors</a:t>
              </a:r>
              <a:r>
                <a:rPr lang="en-US" sz="1050" b="1" dirty="0" smtClean="0">
                  <a:solidFill>
                    <a:prstClr val="white"/>
                  </a:solidFill>
                </a:rPr>
                <a:t>)</a:t>
              </a:r>
              <a:endParaRPr lang="en-US" sz="1050" b="1" dirty="0">
                <a:solidFill>
                  <a:prstClr val="white"/>
                </a:solidFill>
              </a:endParaRPr>
            </a:p>
          </p:txBody>
        </p:sp>
        <p:sp>
          <p:nvSpPr>
            <p:cNvPr id="22"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sz="1400" b="1" dirty="0" smtClean="0">
                <a:solidFill>
                  <a:prstClr val="white"/>
                </a:solidFill>
              </a:endParaRPr>
            </a:p>
            <a:p>
              <a:pPr algn="ctr">
                <a:defRPr/>
              </a:pPr>
              <a:endParaRPr lang="en-US" sz="1400" b="1" dirty="0" smtClean="0">
                <a:solidFill>
                  <a:prstClr val="white"/>
                </a:solidFill>
              </a:endParaRPr>
            </a:p>
            <a:p>
              <a:pPr algn="ctr">
                <a:defRPr/>
              </a:pPr>
              <a:r>
                <a:rPr lang="en-US" sz="1400" b="1" dirty="0" smtClean="0">
                  <a:solidFill>
                    <a:prstClr val="white"/>
                  </a:solidFill>
                </a:rPr>
                <a:t>Evaluation Plan</a:t>
              </a:r>
            </a:p>
            <a:p>
              <a:pPr algn="ctr">
                <a:defRPr/>
              </a:pPr>
              <a:endParaRPr lang="en-US" sz="1400" b="1" dirty="0">
                <a:solidFill>
                  <a:prstClr val="white"/>
                </a:solidFill>
              </a:endParaRPr>
            </a:p>
            <a:p>
              <a:pPr algn="ctr">
                <a:defRPr/>
              </a:pPr>
              <a:endParaRPr lang="en-US" sz="1400" b="1" dirty="0" smtClean="0">
                <a:solidFill>
                  <a:prstClr val="white"/>
                </a:solidFill>
              </a:endParaRPr>
            </a:p>
            <a:p>
              <a:pPr algn="ctr">
                <a:defRPr/>
              </a:pPr>
              <a:endParaRPr lang="en-US" sz="1400" b="1" dirty="0">
                <a:solidFill>
                  <a:prstClr val="white"/>
                </a:solidFill>
              </a:endParaRP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400" b="1" dirty="0" smtClean="0">
                  <a:solidFill>
                    <a:prstClr val="white"/>
                  </a:solidFill>
                </a:rPr>
                <a:t>Behavioral Health Problems</a:t>
              </a:r>
            </a:p>
            <a:p>
              <a:pPr algn="ctr">
                <a:defRPr/>
              </a:pPr>
              <a:r>
                <a:rPr lang="en-US" sz="1050" b="1" dirty="0" smtClean="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a:xfrm>
              <a:off x="1347555" y="122848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352"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380211"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a:t>
              </a:r>
              <a:r>
                <a:rPr lang="en-US" sz="1400" b="1" dirty="0" smtClean="0">
                  <a:solidFill>
                    <a:prstClr val="white"/>
                  </a:solidFill>
                </a:rPr>
                <a:t>Factors </a:t>
              </a:r>
            </a:p>
          </p:txBody>
        </p:sp>
        <p:cxnSp>
          <p:nvCxnSpPr>
            <p:cNvPr id="54" name="Straight Arrow Connector 53"/>
            <p:cNvCxnSpPr/>
            <p:nvPr/>
          </p:nvCxnSpPr>
          <p:spPr>
            <a:xfrm>
              <a:off x="5841707" y="1271516"/>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3765" y="1260759"/>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7876391" y="6629400"/>
            <a:ext cx="990600" cy="228600"/>
          </a:xfrm>
          <a:prstGeom prst="rect">
            <a:avLst/>
          </a:prstGeom>
          <a:solidFill>
            <a:schemeClr val="bg1"/>
          </a:solidFill>
        </p:spPr>
        <p:txBody>
          <a:bodyPr wrap="square" rtlCol="0">
            <a:spAutoFit/>
          </a:bodyPr>
          <a:lstStyle/>
          <a:p>
            <a:pPr algn="ctr"/>
            <a:r>
              <a:rPr lang="en-US" sz="900" dirty="0" smtClean="0">
                <a:solidFill>
                  <a:prstClr val="black"/>
                </a:solidFill>
              </a:rPr>
              <a:t>Reporting/Eval</a:t>
            </a:r>
            <a:endParaRPr lang="en-US" sz="900" dirty="0">
              <a:solidFill>
                <a:prstClr val="black"/>
              </a:solidFill>
            </a:endParaRPr>
          </a:p>
        </p:txBody>
      </p:sp>
      <p:sp>
        <p:nvSpPr>
          <p:cNvPr id="75" name="TextBox 74"/>
          <p:cNvSpPr txBox="1"/>
          <p:nvPr/>
        </p:nvSpPr>
        <p:spPr>
          <a:xfrm>
            <a:off x="6228840" y="6614894"/>
            <a:ext cx="1219199" cy="230832"/>
          </a:xfrm>
          <a:prstGeom prst="rect">
            <a:avLst/>
          </a:prstGeom>
          <a:solidFill>
            <a:schemeClr val="bg1"/>
          </a:solidFill>
        </p:spPr>
        <p:txBody>
          <a:bodyPr wrap="square" rtlCol="0">
            <a:spAutoFit/>
          </a:bodyPr>
          <a:lstStyle/>
          <a:p>
            <a:pPr algn="ctr"/>
            <a:r>
              <a:rPr lang="en-US" sz="900" dirty="0" smtClean="0">
                <a:solidFill>
                  <a:prstClr val="black"/>
                </a:solidFill>
              </a:rPr>
              <a:t>Plan/Implementation</a:t>
            </a:r>
            <a:endParaRPr lang="en-US" sz="900" dirty="0">
              <a:solidFill>
                <a:prstClr val="black"/>
              </a:solidFill>
            </a:endParaRPr>
          </a:p>
        </p:txBody>
      </p:sp>
      <p:sp>
        <p:nvSpPr>
          <p:cNvPr id="77" name="TextBox 76"/>
          <p:cNvSpPr txBox="1"/>
          <p:nvPr/>
        </p:nvSpPr>
        <p:spPr>
          <a:xfrm>
            <a:off x="3200400" y="6627168"/>
            <a:ext cx="1142999" cy="230832"/>
          </a:xfrm>
          <a:prstGeom prst="rect">
            <a:avLst/>
          </a:prstGeom>
          <a:solidFill>
            <a:schemeClr val="bg1"/>
          </a:solidFill>
        </p:spPr>
        <p:txBody>
          <a:bodyPr wrap="square" rtlCol="0">
            <a:spAutoFit/>
          </a:bodyPr>
          <a:lstStyle/>
          <a:p>
            <a:pPr algn="ctr"/>
            <a:r>
              <a:rPr lang="en-US" sz="900" dirty="0" smtClean="0">
                <a:solidFill>
                  <a:prstClr val="black"/>
                </a:solidFill>
              </a:rPr>
              <a:t>Local Assessment</a:t>
            </a:r>
            <a:endParaRPr lang="en-US" sz="900" dirty="0">
              <a:solidFill>
                <a:prstClr val="black"/>
              </a:solidFill>
            </a:endParaRPr>
          </a:p>
        </p:txBody>
      </p:sp>
      <p:sp>
        <p:nvSpPr>
          <p:cNvPr id="81" name="Line 16"/>
          <p:cNvSpPr>
            <a:spLocks noChangeShapeType="1"/>
          </p:cNvSpPr>
          <p:nvPr/>
        </p:nvSpPr>
        <p:spPr bwMode="auto">
          <a:xfrm flipV="1">
            <a:off x="97732" y="6646127"/>
            <a:ext cx="4362756" cy="13540"/>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wrap="square">
            <a:spAutoFit/>
          </a:bodyPr>
          <a:lstStyle/>
          <a:p>
            <a:endParaRPr lang="en-US" dirty="0">
              <a:solidFill>
                <a:prstClr val="black"/>
              </a:solidFill>
            </a:endParaRPr>
          </a:p>
        </p:txBody>
      </p:sp>
      <p:sp>
        <p:nvSpPr>
          <p:cNvPr id="85" name="TextBox 84"/>
          <p:cNvSpPr txBox="1"/>
          <p:nvPr/>
        </p:nvSpPr>
        <p:spPr>
          <a:xfrm>
            <a:off x="299720" y="6537960"/>
            <a:ext cx="1142999" cy="230832"/>
          </a:xfrm>
          <a:prstGeom prst="rect">
            <a:avLst/>
          </a:prstGeom>
          <a:solidFill>
            <a:schemeClr val="bg1"/>
          </a:solidFill>
        </p:spPr>
        <p:txBody>
          <a:bodyPr wrap="square" rtlCol="0">
            <a:spAutoFit/>
          </a:bodyPr>
          <a:lstStyle/>
          <a:p>
            <a:pPr algn="ctr"/>
            <a:r>
              <a:rPr lang="en-US" sz="900" dirty="0" smtClean="0">
                <a:solidFill>
                  <a:prstClr val="black"/>
                </a:solidFill>
              </a:rPr>
              <a:t>State Assessment</a:t>
            </a:r>
            <a:endParaRPr lang="en-US" sz="900" dirty="0">
              <a:solidFill>
                <a:prstClr val="black"/>
              </a:solidFill>
            </a:endParaRPr>
          </a:p>
        </p:txBody>
      </p:sp>
      <p:grpSp>
        <p:nvGrpSpPr>
          <p:cNvPr id="31" name="Group 91"/>
          <p:cNvGrpSpPr/>
          <p:nvPr/>
        </p:nvGrpSpPr>
        <p:grpSpPr>
          <a:xfrm>
            <a:off x="7651246" y="2041747"/>
            <a:ext cx="1390650" cy="4531298"/>
            <a:chOff x="7651246" y="2041747"/>
            <a:chExt cx="1390650" cy="4531298"/>
          </a:xfrm>
        </p:grpSpPr>
        <p:sp>
          <p:nvSpPr>
            <p:cNvPr id="46" name="TextBox 45"/>
            <p:cNvSpPr txBox="1"/>
            <p:nvPr/>
          </p:nvSpPr>
          <p:spPr>
            <a:xfrm>
              <a:off x="7656009" y="2041747"/>
              <a:ext cx="1381125" cy="553998"/>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000" b="1" i="1" dirty="0" smtClean="0">
                  <a:solidFill>
                    <a:prstClr val="black"/>
                  </a:solidFill>
                </a:rPr>
                <a:t>…and we will use these tools to measure our impact…</a:t>
              </a:r>
            </a:p>
          </p:txBody>
        </p:sp>
        <p:sp>
          <p:nvSpPr>
            <p:cNvPr id="87" name="TextBox 86"/>
            <p:cNvSpPr txBox="1"/>
            <p:nvPr/>
          </p:nvSpPr>
          <p:spPr>
            <a:xfrm>
              <a:off x="7651246" y="5865159"/>
              <a:ext cx="1390650" cy="70788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Direct Services:  </a:t>
              </a:r>
              <a:r>
                <a:rPr lang="en-US" sz="1000" dirty="0">
                  <a:solidFill>
                    <a:schemeClr val="tx1"/>
                  </a:solidFill>
                </a:rPr>
                <a:t>Assigned Program pre/post and  process measures; </a:t>
              </a:r>
              <a:r>
                <a:rPr lang="en-US" sz="1000" dirty="0" smtClean="0">
                  <a:solidFill>
                    <a:schemeClr val="tx1"/>
                  </a:solidFill>
                </a:rPr>
                <a:t>HYS</a:t>
              </a:r>
              <a:endParaRPr lang="en-US" sz="1000" b="1" dirty="0">
                <a:solidFill>
                  <a:schemeClr val="tx1"/>
                </a:solidFill>
              </a:endParaRPr>
            </a:p>
          </p:txBody>
        </p:sp>
        <p:sp>
          <p:nvSpPr>
            <p:cNvPr id="88" name="TextBox 87"/>
            <p:cNvSpPr txBox="1"/>
            <p:nvPr/>
          </p:nvSpPr>
          <p:spPr>
            <a:xfrm>
              <a:off x="7656009" y="5214353"/>
              <a:ext cx="1381125" cy="538609"/>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Prevention/ Intervention  Services: </a:t>
              </a:r>
              <a:r>
                <a:rPr lang="en-US" sz="900" dirty="0" smtClean="0">
                  <a:solidFill>
                    <a:schemeClr val="tx1"/>
                  </a:solidFill>
                </a:rPr>
                <a:t>pre/post</a:t>
              </a:r>
              <a:endParaRPr lang="en-US" sz="1000" b="1" dirty="0">
                <a:solidFill>
                  <a:schemeClr val="tx1"/>
                </a:solidFill>
              </a:endParaRPr>
            </a:p>
          </p:txBody>
        </p:sp>
        <p:sp>
          <p:nvSpPr>
            <p:cNvPr id="89" name="TextBox 88"/>
            <p:cNvSpPr txBox="1"/>
            <p:nvPr/>
          </p:nvSpPr>
          <p:spPr>
            <a:xfrm>
              <a:off x="7660771" y="2707941"/>
              <a:ext cx="1371600" cy="96949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prstClr val="black"/>
                  </a:solidFill>
                </a:rPr>
                <a:t>Community engagement/Coalition development </a:t>
              </a:r>
              <a:r>
                <a:rPr lang="en-US" sz="1000" b="1" dirty="0" smtClean="0">
                  <a:solidFill>
                    <a:schemeClr val="tx1"/>
                  </a:solidFill>
                </a:rPr>
                <a:t>: </a:t>
              </a:r>
              <a:endParaRPr lang="en-US" sz="1000" b="1" dirty="0">
                <a:solidFill>
                  <a:schemeClr val="tx1"/>
                </a:solidFill>
              </a:endParaRPr>
            </a:p>
            <a:p>
              <a:pPr algn="ctr" fontAlgn="auto">
                <a:spcBef>
                  <a:spcPts val="0"/>
                </a:spcBef>
                <a:spcAft>
                  <a:spcPts val="0"/>
                </a:spcAft>
                <a:defRPr/>
              </a:pPr>
              <a:r>
                <a:rPr lang="en-US" sz="900" dirty="0">
                  <a:solidFill>
                    <a:schemeClr val="tx1"/>
                  </a:solidFill>
                </a:rPr>
                <a:t>Annual Coalition Survey</a:t>
              </a:r>
            </a:p>
            <a:p>
              <a:pPr algn="ctr" fontAlgn="auto">
                <a:spcBef>
                  <a:spcPts val="0"/>
                </a:spcBef>
                <a:spcAft>
                  <a:spcPts val="0"/>
                </a:spcAft>
                <a:defRPr/>
              </a:pPr>
              <a:r>
                <a:rPr lang="en-US" sz="900" dirty="0"/>
                <a:t>Sustainability </a:t>
              </a:r>
              <a:r>
                <a:rPr lang="en-US" sz="900" dirty="0" smtClean="0"/>
                <a:t>Documentation</a:t>
              </a:r>
            </a:p>
          </p:txBody>
        </p:sp>
        <p:sp>
          <p:nvSpPr>
            <p:cNvPr id="90" name="TextBox 89"/>
            <p:cNvSpPr txBox="1"/>
            <p:nvPr/>
          </p:nvSpPr>
          <p:spPr>
            <a:xfrm>
              <a:off x="7656009" y="4425049"/>
              <a:ext cx="1381125" cy="677108"/>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Environmental Strategies:</a:t>
              </a:r>
            </a:p>
            <a:p>
              <a:pPr algn="ctr" fontAlgn="auto">
                <a:spcBef>
                  <a:spcPts val="0"/>
                </a:spcBef>
                <a:spcAft>
                  <a:spcPts val="0"/>
                </a:spcAft>
                <a:defRPr/>
              </a:pPr>
              <a:r>
                <a:rPr lang="en-US" sz="900" dirty="0">
                  <a:solidFill>
                    <a:prstClr val="black"/>
                  </a:solidFill>
                </a:rPr>
                <a:t>Process measures </a:t>
              </a:r>
              <a:r>
                <a:rPr lang="en-US" sz="900" dirty="0" smtClean="0">
                  <a:solidFill>
                    <a:prstClr val="black"/>
                  </a:solidFill>
                </a:rPr>
                <a:t>Community Survey</a:t>
              </a:r>
              <a:r>
                <a:rPr lang="en-US" sz="900" dirty="0">
                  <a:solidFill>
                    <a:prstClr val="black"/>
                  </a:solidFill>
                </a:rPr>
                <a:t>; HYS</a:t>
              </a:r>
            </a:p>
          </p:txBody>
        </p:sp>
        <p:sp>
          <p:nvSpPr>
            <p:cNvPr id="91" name="TextBox 90"/>
            <p:cNvSpPr txBox="1"/>
            <p:nvPr/>
          </p:nvSpPr>
          <p:spPr>
            <a:xfrm>
              <a:off x="7656009" y="3789633"/>
              <a:ext cx="1381125" cy="52322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Public Awareness: </a:t>
              </a:r>
            </a:p>
            <a:p>
              <a:pPr algn="ctr">
                <a:defRPr/>
              </a:pPr>
              <a:r>
                <a:rPr lang="en-US" sz="900" dirty="0"/>
                <a:t>Process measures </a:t>
              </a:r>
              <a:r>
                <a:rPr lang="en-US" sz="900" dirty="0" smtClean="0"/>
                <a:t>Community Survey</a:t>
              </a:r>
              <a:endParaRPr lang="en-US" sz="900" dirty="0"/>
            </a:p>
          </p:txBody>
        </p:sp>
      </p:grpSp>
      <p:sp>
        <p:nvSpPr>
          <p:cNvPr id="123" name="Left Brace 122"/>
          <p:cNvSpPr/>
          <p:nvPr/>
        </p:nvSpPr>
        <p:spPr>
          <a:xfrm flipH="1">
            <a:off x="5953991" y="2992582"/>
            <a:ext cx="142009" cy="1122218"/>
          </a:xfrm>
          <a:prstGeom prst="leftBrace">
            <a:avLst>
              <a:gd name="adj1" fmla="val 8333"/>
              <a:gd name="adj2" fmla="val 88008"/>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24" name="Straight Arrow Connector 123"/>
          <p:cNvCxnSpPr/>
          <p:nvPr/>
        </p:nvCxnSpPr>
        <p:spPr>
          <a:xfrm rot="10800000">
            <a:off x="7467600" y="28956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a:off x="7476671" y="4649789"/>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7467600" y="3733800"/>
            <a:ext cx="228600" cy="1524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10800000">
            <a:off x="7464014" y="5314278"/>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a:off x="7453256" y="6250193"/>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4579490" y="2226528"/>
            <a:ext cx="1399419" cy="4480033"/>
            <a:chOff x="4579490" y="2226528"/>
            <a:chExt cx="1399419" cy="4480033"/>
          </a:xfrm>
        </p:grpSpPr>
        <p:sp>
          <p:nvSpPr>
            <p:cNvPr id="80" name="TextBox 79"/>
            <p:cNvSpPr txBox="1"/>
            <p:nvPr/>
          </p:nvSpPr>
          <p:spPr>
            <a:xfrm>
              <a:off x="4594299" y="2787249"/>
              <a:ext cx="1374198" cy="37600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Low enforcement in public locations</a:t>
              </a:r>
              <a:endParaRPr lang="en-US" sz="1000" dirty="0">
                <a:solidFill>
                  <a:prstClr val="black"/>
                </a:solidFill>
              </a:endParaRPr>
            </a:p>
          </p:txBody>
        </p:sp>
        <p:sp>
          <p:nvSpPr>
            <p:cNvPr id="82" name="TextBox 81"/>
            <p:cNvSpPr txBox="1"/>
            <p:nvPr/>
          </p:nvSpPr>
          <p:spPr>
            <a:xfrm>
              <a:off x="4594300" y="4972526"/>
              <a:ext cx="1384608" cy="520901"/>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Lack of consistent and clear consequences at home.</a:t>
              </a:r>
              <a:endParaRPr lang="en-US" sz="1000" dirty="0">
                <a:solidFill>
                  <a:prstClr val="black"/>
                </a:solidFill>
              </a:endParaRPr>
            </a:p>
          </p:txBody>
        </p:sp>
        <p:sp>
          <p:nvSpPr>
            <p:cNvPr id="83" name="TextBox 82"/>
            <p:cNvSpPr txBox="1"/>
            <p:nvPr/>
          </p:nvSpPr>
          <p:spPr>
            <a:xfrm>
              <a:off x="4594301" y="5527744"/>
              <a:ext cx="1384608" cy="506227"/>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Youth think they would be viewed as “cool” if they drink</a:t>
              </a:r>
              <a:endParaRPr lang="en-US" sz="1000" dirty="0">
                <a:solidFill>
                  <a:prstClr val="black"/>
                </a:solidFill>
              </a:endParaRPr>
            </a:p>
          </p:txBody>
        </p:sp>
        <p:sp>
          <p:nvSpPr>
            <p:cNvPr id="84" name="TextBox 83"/>
            <p:cNvSpPr txBox="1"/>
            <p:nvPr/>
          </p:nvSpPr>
          <p:spPr>
            <a:xfrm>
              <a:off x="4596158" y="3754621"/>
              <a:ext cx="1374198" cy="499979"/>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950" dirty="0" smtClean="0">
                  <a:solidFill>
                    <a:prstClr val="black"/>
                  </a:solidFill>
                </a:rPr>
                <a:t>Limited communication b/t enforcement and judiciary.</a:t>
              </a:r>
              <a:endParaRPr lang="en-US" sz="950" dirty="0">
                <a:solidFill>
                  <a:prstClr val="black"/>
                </a:solidFill>
              </a:endParaRPr>
            </a:p>
          </p:txBody>
        </p:sp>
        <p:sp>
          <p:nvSpPr>
            <p:cNvPr id="86" name="TextBox 85"/>
            <p:cNvSpPr txBox="1"/>
            <p:nvPr/>
          </p:nvSpPr>
          <p:spPr>
            <a:xfrm>
              <a:off x="4594299" y="3197569"/>
              <a:ext cx="1374198" cy="52273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Inconsistent consequences for offenders.</a:t>
              </a:r>
              <a:endParaRPr lang="en-US" sz="1000" dirty="0">
                <a:solidFill>
                  <a:prstClr val="black"/>
                </a:solidFill>
              </a:endParaRPr>
            </a:p>
          </p:txBody>
        </p:sp>
        <p:sp>
          <p:nvSpPr>
            <p:cNvPr id="92" name="TextBox 91"/>
            <p:cNvSpPr txBox="1"/>
            <p:nvPr/>
          </p:nvSpPr>
          <p:spPr>
            <a:xfrm>
              <a:off x="4579490" y="6068291"/>
              <a:ext cx="1384608" cy="63827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Youth exposure to favorable alcohol messages from their peers.</a:t>
              </a:r>
              <a:endParaRPr lang="en-US" sz="1000" dirty="0">
                <a:solidFill>
                  <a:prstClr val="black"/>
                </a:solidFill>
              </a:endParaRPr>
            </a:p>
          </p:txBody>
        </p:sp>
        <p:sp>
          <p:nvSpPr>
            <p:cNvPr id="98" name="TextBox 97"/>
            <p:cNvSpPr txBox="1"/>
            <p:nvPr/>
          </p:nvSpPr>
          <p:spPr>
            <a:xfrm>
              <a:off x="4594300" y="2226528"/>
              <a:ext cx="1374198" cy="526404"/>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dirty="0" smtClean="0">
                  <a:solidFill>
                    <a:prstClr val="black"/>
                  </a:solidFill>
                </a:rPr>
                <a:t>Engaging parents and youth with providers in local decisions. </a:t>
              </a:r>
            </a:p>
          </p:txBody>
        </p:sp>
        <p:sp>
          <p:nvSpPr>
            <p:cNvPr id="101" name="TextBox 100"/>
            <p:cNvSpPr txBox="1"/>
            <p:nvPr/>
          </p:nvSpPr>
          <p:spPr>
            <a:xfrm>
              <a:off x="4594299" y="4288917"/>
              <a:ext cx="1374198" cy="649292"/>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950" dirty="0" smtClean="0">
                  <a:solidFill>
                    <a:prstClr val="black"/>
                  </a:solidFill>
                </a:rPr>
                <a:t>Kids who are not performing at school tend to be those with substance use issues   </a:t>
              </a:r>
              <a:endParaRPr lang="en-US" sz="950" dirty="0">
                <a:solidFill>
                  <a:prstClr val="black"/>
                </a:solidFill>
              </a:endParaRPr>
            </a:p>
          </p:txBody>
        </p:sp>
      </p:grpSp>
      <p:sp>
        <p:nvSpPr>
          <p:cNvPr id="103" name="Left Brace 102"/>
          <p:cNvSpPr/>
          <p:nvPr/>
        </p:nvSpPr>
        <p:spPr>
          <a:xfrm>
            <a:off x="4495800" y="30480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95" name="Straight Arrow Connector 94"/>
          <p:cNvCxnSpPr/>
          <p:nvPr/>
        </p:nvCxnSpPr>
        <p:spPr>
          <a:xfrm rot="10800000">
            <a:off x="4419600" y="46482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4267200" y="5259388"/>
            <a:ext cx="381000" cy="227012"/>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5" name="Left Brace 104"/>
          <p:cNvSpPr/>
          <p:nvPr/>
        </p:nvSpPr>
        <p:spPr>
          <a:xfrm>
            <a:off x="4495800" y="56388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6" name="Left Brace 105"/>
          <p:cNvSpPr/>
          <p:nvPr/>
        </p:nvSpPr>
        <p:spPr>
          <a:xfrm flipH="1">
            <a:off x="5943600" y="5638800"/>
            <a:ext cx="152512"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99" name="Straight Arrow Connector 98"/>
          <p:cNvCxnSpPr/>
          <p:nvPr/>
        </p:nvCxnSpPr>
        <p:spPr>
          <a:xfrm flipH="1" flipV="1">
            <a:off x="5943600" y="5257800"/>
            <a:ext cx="228600" cy="7620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08958" y="2603511"/>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5867400" y="3048000"/>
            <a:ext cx="304800" cy="2286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5943600" y="4648200"/>
            <a:ext cx="304800" cy="6096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a:off x="4419600" y="26670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69848" y="1421780"/>
            <a:ext cx="760144" cy="215444"/>
          </a:xfrm>
          <a:prstGeom prst="rect">
            <a:avLst/>
          </a:prstGeom>
        </p:spPr>
        <p:txBody>
          <a:bodyPr wrap="none">
            <a:spAutoFit/>
          </a:bodyPr>
          <a:lstStyle/>
          <a:p>
            <a:pPr algn="ctr">
              <a:defRPr/>
            </a:pPr>
            <a:r>
              <a:rPr lang="en-US" sz="800" b="1" dirty="0" smtClean="0"/>
              <a:t>(10-15 years) </a:t>
            </a:r>
            <a:endParaRPr lang="en-US" sz="800" b="1" dirty="0"/>
          </a:p>
        </p:txBody>
      </p:sp>
      <p:sp>
        <p:nvSpPr>
          <p:cNvPr id="116" name="Rectangle 115"/>
          <p:cNvSpPr/>
          <p:nvPr/>
        </p:nvSpPr>
        <p:spPr>
          <a:xfrm>
            <a:off x="1921355" y="1423638"/>
            <a:ext cx="708848" cy="215444"/>
          </a:xfrm>
          <a:prstGeom prst="rect">
            <a:avLst/>
          </a:prstGeom>
        </p:spPr>
        <p:txBody>
          <a:bodyPr wrap="none">
            <a:spAutoFit/>
          </a:bodyPr>
          <a:lstStyle/>
          <a:p>
            <a:pPr algn="ctr">
              <a:defRPr/>
            </a:pPr>
            <a:r>
              <a:rPr lang="en-US" sz="800" b="1" dirty="0" smtClean="0"/>
              <a:t>(5-10 years) </a:t>
            </a:r>
            <a:endParaRPr lang="en-US" sz="800" b="1" dirty="0"/>
          </a:p>
        </p:txBody>
      </p:sp>
      <p:sp>
        <p:nvSpPr>
          <p:cNvPr id="117" name="Rectangle 116"/>
          <p:cNvSpPr/>
          <p:nvPr/>
        </p:nvSpPr>
        <p:spPr>
          <a:xfrm>
            <a:off x="3452417" y="1414345"/>
            <a:ext cx="657552" cy="215444"/>
          </a:xfrm>
          <a:prstGeom prst="rect">
            <a:avLst/>
          </a:prstGeom>
        </p:spPr>
        <p:txBody>
          <a:bodyPr wrap="none">
            <a:spAutoFit/>
          </a:bodyPr>
          <a:lstStyle/>
          <a:p>
            <a:pPr algn="ctr">
              <a:defRPr/>
            </a:pPr>
            <a:r>
              <a:rPr lang="en-US" sz="800" b="1" dirty="0" smtClean="0"/>
              <a:t>(2-5 years) </a:t>
            </a:r>
            <a:endParaRPr lang="en-US" sz="800" b="1" dirty="0"/>
          </a:p>
        </p:txBody>
      </p:sp>
      <p:sp>
        <p:nvSpPr>
          <p:cNvPr id="118" name="Rectangle 117"/>
          <p:cNvSpPr/>
          <p:nvPr/>
        </p:nvSpPr>
        <p:spPr>
          <a:xfrm>
            <a:off x="4773092" y="1418062"/>
            <a:ext cx="1067921" cy="215444"/>
          </a:xfrm>
          <a:prstGeom prst="rect">
            <a:avLst/>
          </a:prstGeom>
        </p:spPr>
        <p:txBody>
          <a:bodyPr wrap="none">
            <a:spAutoFit/>
          </a:bodyPr>
          <a:lstStyle/>
          <a:p>
            <a:pPr algn="ctr">
              <a:defRPr/>
            </a:pPr>
            <a:r>
              <a:rPr lang="en-US" sz="800" b="1" dirty="0" smtClean="0"/>
              <a:t>(6 months – 2 years) </a:t>
            </a:r>
            <a:endParaRPr lang="en-US" sz="800" b="1" dirty="0"/>
          </a:p>
        </p:txBody>
      </p:sp>
      <p:sp>
        <p:nvSpPr>
          <p:cNvPr id="7" name="Rectangle 6"/>
          <p:cNvSpPr/>
          <p:nvPr/>
        </p:nvSpPr>
        <p:spPr>
          <a:xfrm>
            <a:off x="93416" y="438886"/>
            <a:ext cx="5964484" cy="632990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076530" y="461665"/>
            <a:ext cx="3019470" cy="630712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773092" y="1273104"/>
            <a:ext cx="1067921" cy="492419"/>
          </a:xfrm>
          <a:prstGeom prst="ellipse">
            <a:avLst/>
          </a:prstGeom>
          <a:noFill/>
          <a:ln w="5715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6272" y="1216712"/>
            <a:ext cx="12065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061" y="1205488"/>
            <a:ext cx="12065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55" y="1197705"/>
            <a:ext cx="12065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ight Arrow 15"/>
          <p:cNvSpPr/>
          <p:nvPr/>
        </p:nvSpPr>
        <p:spPr>
          <a:xfrm>
            <a:off x="5027920" y="1625122"/>
            <a:ext cx="1245587" cy="57982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79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Effect transition="in" filter="circle(in)">
                                      <p:cBhvr>
                                        <p:cTn id="31" dur="2000"/>
                                        <p:tgtEl>
                                          <p:spTgt spid="7172"/>
                                        </p:tgtEl>
                                      </p:cBhvr>
                                    </p:animEffect>
                                  </p:childTnLst>
                                </p:cTn>
                              </p:par>
                            </p:childTnLst>
                          </p:cTn>
                        </p:par>
                      </p:childTnLst>
                    </p:cTn>
                  </p:par>
                  <p:par>
                    <p:cTn id="32" fill="hold">
                      <p:stCondLst>
                        <p:cond delay="indefinite"/>
                      </p:stCondLst>
                      <p:childTnLst>
                        <p:par>
                          <p:cTn id="33" fill="hold">
                            <p:stCondLst>
                              <p:cond delay="0"/>
                            </p:stCondLst>
                            <p:childTnLst>
                              <p:par>
                                <p:cTn id="34" presetID="27" presetClass="emph" presetSubtype="0" fill="remove" grpId="0" nodeType="clickEffect">
                                  <p:stCondLst>
                                    <p:cond delay="0"/>
                                  </p:stCondLst>
                                  <p:childTnLst>
                                    <p:animClr clrSpc="rgb" dir="cw">
                                      <p:cBhvr override="childStyle">
                                        <p:cTn id="35" dur="250" autoRev="1" fill="remove"/>
                                        <p:tgtEl>
                                          <p:spTgt spid="16"/>
                                        </p:tgtEl>
                                        <p:attrNameLst>
                                          <p:attrName>style.color</p:attrName>
                                        </p:attrNameLst>
                                      </p:cBhvr>
                                      <p:to>
                                        <a:schemeClr val="bg1"/>
                                      </p:to>
                                    </p:animClr>
                                    <p:animClr clrSpc="rgb" dir="cw">
                                      <p:cBhvr>
                                        <p:cTn id="36" dur="250" autoRev="1" fill="remove"/>
                                        <p:tgtEl>
                                          <p:spTgt spid="16"/>
                                        </p:tgtEl>
                                        <p:attrNameLst>
                                          <p:attrName>fillcolor</p:attrName>
                                        </p:attrNameLst>
                                      </p:cBhvr>
                                      <p:to>
                                        <a:schemeClr val="bg1"/>
                                      </p:to>
                                    </p:animClr>
                                    <p:set>
                                      <p:cBhvr>
                                        <p:cTn id="37" dur="250" autoRev="1" fill="remove"/>
                                        <p:tgtEl>
                                          <p:spTgt spid="16"/>
                                        </p:tgtEl>
                                        <p:attrNameLst>
                                          <p:attrName>fill.type</p:attrName>
                                        </p:attrNameLst>
                                      </p:cBhvr>
                                      <p:to>
                                        <p:strVal val="solid"/>
                                      </p:to>
                                    </p:set>
                                    <p:set>
                                      <p:cBhvr>
                                        <p:cTn id="38" dur="250" autoRev="1" fill="remove"/>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 your search</a:t>
            </a:r>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a:xfrm>
            <a:off x="2819400" y="6356350"/>
            <a:ext cx="3505200" cy="365125"/>
          </a:xfrm>
        </p:spPr>
        <p:txBody>
          <a:bodyPr/>
          <a:lstStyle/>
          <a:p>
            <a:r>
              <a:rPr lang="en-US" dirty="0" smtClean="0"/>
              <a:t>www.theathenaforum.org/learning_library/ebp</a:t>
            </a:r>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27</a:t>
            </a:fld>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96608">
            <a:off x="4338587" y="1752600"/>
            <a:ext cx="32194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20947525">
            <a:off x="388891" y="1817565"/>
            <a:ext cx="3381375"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953000"/>
            <a:ext cx="34575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0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arn(inVertical)">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1000"/>
                                        <p:tgtEl>
                                          <p:spTgt spid="3078"/>
                                        </p:tgtEl>
                                      </p:cBhvr>
                                    </p:animEffect>
                                    <p:anim calcmode="lin" valueType="num">
                                      <p:cBhvr>
                                        <p:cTn id="18" dur="1000" fill="hold"/>
                                        <p:tgtEl>
                                          <p:spTgt spid="3078"/>
                                        </p:tgtEl>
                                        <p:attrNameLst>
                                          <p:attrName>ppt_x</p:attrName>
                                        </p:attrNameLst>
                                      </p:cBhvr>
                                      <p:tavLst>
                                        <p:tav tm="0">
                                          <p:val>
                                            <p:strVal val="#ppt_x"/>
                                          </p:val>
                                        </p:tav>
                                        <p:tav tm="100000">
                                          <p:val>
                                            <p:strVal val="#ppt_x"/>
                                          </p:val>
                                        </p:tav>
                                      </p:tavLst>
                                    </p:anim>
                                    <p:anim calcmode="lin" valueType="num">
                                      <p:cBhvr>
                                        <p:cTn id="19"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about the program</a:t>
            </a:r>
            <a:endParaRPr lang="en-US" dirty="0"/>
          </a:p>
        </p:txBody>
      </p:sp>
      <p:sp>
        <p:nvSpPr>
          <p:cNvPr id="3" name="Content Placeholder 2"/>
          <p:cNvSpPr>
            <a:spLocks noGrp="1"/>
          </p:cNvSpPr>
          <p:nvPr>
            <p:ph idx="1"/>
          </p:nvPr>
        </p:nvSpPr>
        <p:spPr/>
        <p:txBody>
          <a:bodyPr/>
          <a:lstStyle/>
          <a:p>
            <a:r>
              <a:rPr lang="en-US" dirty="0"/>
              <a:t>To print information about </a:t>
            </a:r>
            <a:r>
              <a:rPr lang="en-US" dirty="0" smtClean="0"/>
              <a:t>a specific program click on link </a:t>
            </a:r>
          </a:p>
          <a:p>
            <a:r>
              <a:rPr lang="en-US" dirty="0"/>
              <a:t>S</a:t>
            </a:r>
            <a:r>
              <a:rPr lang="en-US" dirty="0" smtClean="0"/>
              <a:t>ave/print </a:t>
            </a:r>
            <a:r>
              <a:rPr lang="en-US" dirty="0"/>
              <a:t>PDF. </a:t>
            </a:r>
          </a:p>
          <a:p>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28</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7869">
            <a:off x="4319542" y="2321553"/>
            <a:ext cx="4010624" cy="4257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140618"/>
            <a:ext cx="4075136" cy="319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a:off x="6970736" y="2148539"/>
            <a:ext cx="1219200" cy="37398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4460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0-#ppt_w/2"/>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1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1" nodeType="clickEffect">
                                  <p:stCondLst>
                                    <p:cond delay="0"/>
                                  </p:stCondLst>
                                  <p:childTnLst>
                                    <p:animEffect transition="out" filter="circle(out)">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barn(inVertical)">
                                      <p:cBhvr>
                                        <p:cTn id="2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Save your search results</a:t>
            </a:r>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795351" y="1693606"/>
            <a:ext cx="7129449" cy="1600200"/>
          </a:xfrm>
        </p:spPr>
      </p:pic>
      <p:sp>
        <p:nvSpPr>
          <p:cNvPr id="18" name="Content Placeholder 17"/>
          <p:cNvSpPr>
            <a:spLocks noGrp="1"/>
          </p:cNvSpPr>
          <p:nvPr>
            <p:ph sz="half" idx="2"/>
          </p:nvPr>
        </p:nvSpPr>
        <p:spPr>
          <a:xfrm>
            <a:off x="228600" y="1676400"/>
            <a:ext cx="4038600" cy="4525963"/>
          </a:xfrm>
        </p:spPr>
        <p:txBody>
          <a:bodyPr/>
          <a:lstStyle/>
          <a:p>
            <a:endParaRPr lang="en-US" dirty="0" smtClean="0"/>
          </a:p>
          <a:p>
            <a:endParaRPr lang="en-US" dirty="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pPr/>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pPr/>
              <a:t>29</a:t>
            </a:fld>
            <a:endParaRPr lang="en-US" dirty="0"/>
          </a:p>
        </p:txBody>
      </p:sp>
      <p:sp>
        <p:nvSpPr>
          <p:cNvPr id="7" name="Left Arrow 6"/>
          <p:cNvSpPr/>
          <p:nvPr/>
        </p:nvSpPr>
        <p:spPr>
          <a:xfrm>
            <a:off x="7764062" y="2743200"/>
            <a:ext cx="921727" cy="533400"/>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9" name="TextBox 18"/>
          <p:cNvSpPr txBox="1"/>
          <p:nvPr/>
        </p:nvSpPr>
        <p:spPr>
          <a:xfrm>
            <a:off x="457200" y="3276600"/>
            <a:ext cx="74676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Search the complete list by scrolling and not narrowing search or narrow search then,</a:t>
            </a:r>
          </a:p>
          <a:p>
            <a:pPr marL="285750" indent="-285750">
              <a:buFont typeface="Arial" panose="020B0604020202020204" pitchFamily="34" charset="0"/>
              <a:buChar char="•"/>
            </a:pPr>
            <a:r>
              <a:rPr lang="en-US" sz="2400" dirty="0" smtClean="0"/>
              <a:t>Click this printer image to print or save search to PDF using PDF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To print information about specific program(s_ click on like and save/print PDF. </a:t>
            </a:r>
          </a:p>
          <a:p>
            <a:pPr marL="285750" indent="-285750">
              <a:buFont typeface="Arial" panose="020B0604020202020204" pitchFamily="34" charset="0"/>
              <a:buChar char="•"/>
            </a:pPr>
            <a:endParaRPr lang="en-US" sz="24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438400"/>
            <a:ext cx="43815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4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1000"/>
                                        <p:tgtEl>
                                          <p:spTgt spid="4099"/>
                                        </p:tgtEl>
                                      </p:cBhvr>
                                    </p:animEffect>
                                    <p:anim calcmode="lin" valueType="num">
                                      <p:cBhvr>
                                        <p:cTn id="15" dur="1000" fill="hold"/>
                                        <p:tgtEl>
                                          <p:spTgt spid="4099"/>
                                        </p:tgtEl>
                                        <p:attrNameLst>
                                          <p:attrName>ppt_x</p:attrName>
                                        </p:attrNameLst>
                                      </p:cBhvr>
                                      <p:tavLst>
                                        <p:tav tm="0">
                                          <p:val>
                                            <p:strVal val="#ppt_x"/>
                                          </p:val>
                                        </p:tav>
                                        <p:tav tm="100000">
                                          <p:val>
                                            <p:strVal val="#ppt_x"/>
                                          </p:val>
                                        </p:tav>
                                      </p:tavLst>
                                    </p:anim>
                                    <p:anim calcmode="lin" valueType="num">
                                      <p:cBhvr>
                                        <p:cTn id="1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a:t>
            </a:r>
            <a:r>
              <a:rPr lang="en-US" u="sng" dirty="0" smtClean="0"/>
              <a:t>aren’t</a:t>
            </a:r>
            <a:r>
              <a:rPr lang="en-US" dirty="0" smtClean="0"/>
              <a:t> reviewing today…</a:t>
            </a:r>
            <a:endParaRPr lang="en-US" dirty="0"/>
          </a:p>
        </p:txBody>
      </p:sp>
      <p:sp>
        <p:nvSpPr>
          <p:cNvPr id="3" name="Content Placeholder 2"/>
          <p:cNvSpPr>
            <a:spLocks noGrp="1"/>
          </p:cNvSpPr>
          <p:nvPr>
            <p:ph idx="1"/>
          </p:nvPr>
        </p:nvSpPr>
        <p:spPr/>
        <p:txBody>
          <a:bodyPr/>
          <a:lstStyle/>
          <a:p>
            <a:r>
              <a:rPr lang="en-US" dirty="0" smtClean="0"/>
              <a:t>The Youth Marijuana Prevention EBP , RBP and Promising lists. </a:t>
            </a:r>
          </a:p>
          <a:p>
            <a:r>
              <a:rPr lang="en-US" dirty="0" smtClean="0"/>
              <a:t>2015-17 prevention contract requirements. </a:t>
            </a:r>
          </a:p>
          <a:p>
            <a:endParaRPr lang="en-US" dirty="0" smtClean="0"/>
          </a:p>
          <a:p>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3</a:t>
            </a:fld>
            <a:endParaRPr lang="en-US" dirty="0"/>
          </a:p>
        </p:txBody>
      </p:sp>
    </p:spTree>
    <p:extLst>
      <p:ext uri="{BB962C8B-B14F-4D97-AF65-F5344CB8AC3E}">
        <p14:creationId xmlns:p14="http://schemas.microsoft.com/office/powerpoint/2010/main" val="3273743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r>
            <a:br>
              <a:rPr lang="en-US" dirty="0"/>
            </a:br>
            <a:r>
              <a:rPr lang="en-US" dirty="0" smtClean="0"/>
              <a:t>Learning objectives…</a:t>
            </a:r>
            <a:r>
              <a:rPr lang="en-US" dirty="0"/>
              <a:t/>
            </a:r>
            <a:br>
              <a:rPr lang="en-US" dirty="0"/>
            </a:b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Why do we value EBPs? </a:t>
            </a:r>
          </a:p>
          <a:p>
            <a:r>
              <a:rPr lang="en-US" dirty="0" smtClean="0"/>
              <a:t>What </a:t>
            </a:r>
            <a:r>
              <a:rPr lang="en-US" dirty="0"/>
              <a:t>are the various </a:t>
            </a:r>
            <a:r>
              <a:rPr lang="en-US" dirty="0" smtClean="0"/>
              <a:t>databases and definitions?</a:t>
            </a:r>
            <a:endParaRPr lang="en-US" dirty="0"/>
          </a:p>
          <a:p>
            <a:r>
              <a:rPr lang="en-US" dirty="0" smtClean="0"/>
              <a:t>DBHR’s current Substance Abuse Prevention criteria.</a:t>
            </a:r>
          </a:p>
          <a:p>
            <a:r>
              <a:rPr lang="en-US" dirty="0" smtClean="0"/>
              <a:t>Where to find the current DBHR Prevention EBP list?</a:t>
            </a:r>
          </a:p>
          <a:p>
            <a:r>
              <a:rPr lang="en-US" dirty="0" smtClean="0"/>
              <a:t>How to search for programs to match your needs?</a:t>
            </a:r>
          </a:p>
          <a:p>
            <a:r>
              <a:rPr lang="en-US" b="1" dirty="0" smtClean="0">
                <a:effectLst>
                  <a:outerShdw blurRad="38100" dist="38100" dir="2700000" algn="tl">
                    <a:srgbClr val="000000">
                      <a:alpha val="43137"/>
                    </a:srgbClr>
                  </a:outerShdw>
                </a:effectLst>
              </a:rPr>
              <a:t>How to work with coalitions to determine the best fit program?</a:t>
            </a:r>
          </a:p>
          <a:p>
            <a:endParaRPr lang="en-US" dirty="0" smtClean="0"/>
          </a:p>
        </p:txBody>
      </p:sp>
      <p:sp>
        <p:nvSpPr>
          <p:cNvPr id="6" name="Date Placeholder 5"/>
          <p:cNvSpPr>
            <a:spLocks noGrp="1"/>
          </p:cNvSpPr>
          <p:nvPr>
            <p:ph type="dt" sz="half" idx="10"/>
          </p:nvPr>
        </p:nvSpPr>
        <p:spPr/>
        <p:txBody>
          <a:bodyPr/>
          <a:lstStyle/>
          <a:p>
            <a:fld id="{E6B37018-CEB3-4E6B-AF2E-451AD3D03F0B}" type="datetime1">
              <a:rPr lang="en-US" smtClean="0"/>
              <a:t>3/25/2015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0C183989-D380-BB4B-8033-B2C050FE378C}" type="slidenum">
              <a:rPr lang="en-US" smtClean="0"/>
              <a:t>30</a:t>
            </a:fld>
            <a:endParaRPr lang="en-US" dirty="0"/>
          </a:p>
        </p:txBody>
      </p:sp>
    </p:spTree>
    <p:extLst>
      <p:ext uri="{BB962C8B-B14F-4D97-AF65-F5344CB8AC3E}">
        <p14:creationId xmlns:p14="http://schemas.microsoft.com/office/powerpoint/2010/main" val="1648654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ine 16"/>
          <p:cNvSpPr>
            <a:spLocks noChangeShapeType="1"/>
          </p:cNvSpPr>
          <p:nvPr/>
        </p:nvSpPr>
        <p:spPr bwMode="auto">
          <a:xfrm flipV="1">
            <a:off x="7600950" y="6753106"/>
            <a:ext cx="1458541" cy="3375"/>
          </a:xfrm>
          <a:prstGeom prst="line">
            <a:avLst/>
          </a:prstGeom>
          <a:noFill/>
          <a:ln w="38100">
            <a:solidFill>
              <a:schemeClr val="tx1"/>
            </a:solidFill>
            <a:round/>
            <a:headEnd type="oval" w="med" len="med"/>
            <a:tailEnd type="oval" w="med" len="med"/>
          </a:ln>
        </p:spPr>
        <p:txBody>
          <a:bodyPr wrap="square">
            <a:spAutoFit/>
          </a:bodyPr>
          <a:lstStyle/>
          <a:p>
            <a:endParaRPr lang="en-US" dirty="0">
              <a:solidFill>
                <a:prstClr val="black"/>
              </a:solidFill>
            </a:endParaRPr>
          </a:p>
        </p:txBody>
      </p:sp>
      <p:sp>
        <p:nvSpPr>
          <p:cNvPr id="74" name="Line 16"/>
          <p:cNvSpPr>
            <a:spLocks noChangeShapeType="1"/>
          </p:cNvSpPr>
          <p:nvPr/>
        </p:nvSpPr>
        <p:spPr bwMode="auto">
          <a:xfrm>
            <a:off x="6038850" y="6754121"/>
            <a:ext cx="1571625" cy="1344"/>
          </a:xfrm>
          <a:prstGeom prst="line">
            <a:avLst/>
          </a:prstGeom>
          <a:noFill/>
          <a:ln w="38100">
            <a:solidFill>
              <a:schemeClr val="tx1"/>
            </a:solidFill>
            <a:round/>
            <a:headEnd type="oval" w="med" len="med"/>
            <a:tailEnd type="oval" w="med" len="med"/>
          </a:ln>
        </p:spPr>
        <p:txBody>
          <a:bodyPr wrap="square">
            <a:spAutoFit/>
          </a:bodyPr>
          <a:lstStyle/>
          <a:p>
            <a:endParaRPr lang="en-US" dirty="0">
              <a:solidFill>
                <a:prstClr val="black"/>
              </a:solidFill>
            </a:endParaRPr>
          </a:p>
        </p:txBody>
      </p:sp>
      <p:sp>
        <p:nvSpPr>
          <p:cNvPr id="76" name="Line 16"/>
          <p:cNvSpPr>
            <a:spLocks noChangeShapeType="1"/>
          </p:cNvSpPr>
          <p:nvPr/>
        </p:nvSpPr>
        <p:spPr bwMode="auto">
          <a:xfrm flipV="1">
            <a:off x="1544321" y="6754793"/>
            <a:ext cx="4490720" cy="0"/>
          </a:xfrm>
          <a:prstGeom prst="line">
            <a:avLst/>
          </a:prstGeom>
          <a:noFill/>
          <a:ln w="38100">
            <a:gradFill flip="none" rotWithShape="1">
              <a:gsLst>
                <a:gs pos="0">
                  <a:schemeClr val="tx1"/>
                </a:gs>
                <a:gs pos="50000">
                  <a:schemeClr val="accent1">
                    <a:tint val="44500"/>
                    <a:satMod val="160000"/>
                  </a:schemeClr>
                </a:gs>
                <a:gs pos="100000">
                  <a:schemeClr val="accent1">
                    <a:tint val="23500"/>
                    <a:satMod val="160000"/>
                  </a:schemeClr>
                </a:gs>
              </a:gsLst>
              <a:lin ang="10800000" scaled="1"/>
              <a:tileRect/>
            </a:gradFill>
            <a:round/>
            <a:headEnd type="oval" w="med" len="med"/>
            <a:tailEnd type="oval" w="med" len="med"/>
          </a:ln>
        </p:spPr>
        <p:txBody>
          <a:bodyPr wrap="square">
            <a:spAutoFit/>
          </a:bodyPr>
          <a:lstStyle/>
          <a:p>
            <a:endParaRPr lang="en-US" dirty="0">
              <a:solidFill>
                <a:prstClr val="black"/>
              </a:solidFill>
            </a:endParaRPr>
          </a:p>
        </p:txBody>
      </p:sp>
      <p:sp>
        <p:nvSpPr>
          <p:cNvPr id="6" name="Text Box 10"/>
          <p:cNvSpPr txBox="1">
            <a:spLocks noChangeArrowheads="1"/>
          </p:cNvSpPr>
          <p:nvPr/>
        </p:nvSpPr>
        <p:spPr bwMode="auto">
          <a:xfrm>
            <a:off x="93416" y="2522668"/>
            <a:ext cx="1426464" cy="293145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marL="119063" indent="-119063">
              <a:spcAft>
                <a:spcPts val="600"/>
              </a:spcAft>
              <a:defRPr/>
            </a:pPr>
            <a:r>
              <a:rPr lang="en-US" sz="1050" b="1" i="1" dirty="0" smtClean="0">
                <a:solidFill>
                  <a:prstClr val="black"/>
                </a:solidFill>
              </a:rPr>
              <a:t>These problems…</a:t>
            </a:r>
          </a:p>
          <a:p>
            <a:pPr algn="ctr" fontAlgn="auto">
              <a:spcBef>
                <a:spcPct val="50000"/>
              </a:spcBef>
              <a:spcAft>
                <a:spcPts val="0"/>
              </a:spcAft>
              <a:defRPr/>
            </a:pPr>
            <a:r>
              <a:rPr lang="en-US" sz="1100" b="1" dirty="0">
                <a:solidFill>
                  <a:prstClr val="black"/>
                </a:solidFill>
              </a:rPr>
              <a:t>School performance </a:t>
            </a:r>
            <a:r>
              <a:rPr lang="en-US" sz="1050" dirty="0">
                <a:solidFill>
                  <a:prstClr val="black"/>
                </a:solidFill>
              </a:rPr>
              <a:t>(% of courses passed)</a:t>
            </a:r>
            <a:endParaRPr lang="en-US" sz="1100" dirty="0">
              <a:solidFill>
                <a:prstClr val="black"/>
              </a:solidFill>
            </a:endParaRPr>
          </a:p>
          <a:p>
            <a:pPr algn="ctr" fontAlgn="auto">
              <a:spcBef>
                <a:spcPct val="50000"/>
              </a:spcBef>
              <a:spcAft>
                <a:spcPts val="0"/>
              </a:spcAft>
              <a:defRPr/>
            </a:pPr>
            <a:r>
              <a:rPr lang="en-US" sz="1050" dirty="0">
                <a:solidFill>
                  <a:prstClr val="black"/>
                </a:solidFill>
              </a:rPr>
              <a:t>(HYS Academic)</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Youth Delinquency  </a:t>
            </a:r>
          </a:p>
          <a:p>
            <a:pPr algn="ctr" fontAlgn="auto">
              <a:spcBef>
                <a:spcPts val="0"/>
              </a:spcBef>
              <a:spcAft>
                <a:spcPts val="0"/>
              </a:spcAft>
              <a:defRPr/>
            </a:pPr>
            <a:r>
              <a:rPr lang="en-US" sz="1050" dirty="0">
                <a:solidFill>
                  <a:prstClr val="black"/>
                </a:solidFill>
              </a:rPr>
              <a:t>(either HYS Perception of Risk, or Alcohol related arrests of 10-17 year olds, depending on coalition’s strategy)</a:t>
            </a:r>
          </a:p>
          <a:p>
            <a:pPr algn="ctr" fontAlgn="auto">
              <a:spcBef>
                <a:spcPts val="0"/>
              </a:spcBef>
              <a:spcAft>
                <a:spcPts val="0"/>
              </a:spcAft>
              <a:defRPr/>
            </a:pPr>
            <a:endParaRPr lang="en-US" sz="1100" b="1" dirty="0">
              <a:solidFill>
                <a:prstClr val="black"/>
              </a:solidFill>
            </a:endParaRPr>
          </a:p>
          <a:p>
            <a:pPr algn="ctr" fontAlgn="auto">
              <a:spcBef>
                <a:spcPts val="0"/>
              </a:spcBef>
              <a:spcAft>
                <a:spcPts val="0"/>
              </a:spcAft>
              <a:defRPr/>
            </a:pPr>
            <a:r>
              <a:rPr lang="en-US" sz="1100" b="1" dirty="0">
                <a:solidFill>
                  <a:prstClr val="black"/>
                </a:solidFill>
              </a:rPr>
              <a:t>Mental Health</a:t>
            </a:r>
          </a:p>
          <a:p>
            <a:pPr algn="ctr" fontAlgn="auto">
              <a:spcBef>
                <a:spcPts val="0"/>
              </a:spcBef>
              <a:spcAft>
                <a:spcPts val="0"/>
              </a:spcAft>
              <a:defRPr/>
            </a:pPr>
            <a:r>
              <a:rPr lang="en-US" sz="1050" dirty="0">
                <a:solidFill>
                  <a:prstClr val="black"/>
                </a:solidFill>
              </a:rPr>
              <a:t>(HYS depression)</a:t>
            </a:r>
          </a:p>
        </p:txBody>
      </p:sp>
      <p:grpSp>
        <p:nvGrpSpPr>
          <p:cNvPr id="2" name="Group 57"/>
          <p:cNvGrpSpPr/>
          <p:nvPr/>
        </p:nvGrpSpPr>
        <p:grpSpPr>
          <a:xfrm>
            <a:off x="109100" y="1448557"/>
            <a:ext cx="8946453" cy="255661"/>
            <a:chOff x="109100" y="1448557"/>
            <a:chExt cx="8946453" cy="255661"/>
          </a:xfrm>
        </p:grpSpPr>
        <p:sp>
          <p:nvSpPr>
            <p:cNvPr id="21" name="Line 16"/>
            <p:cNvSpPr>
              <a:spLocks noChangeShapeType="1"/>
            </p:cNvSpPr>
            <p:nvPr/>
          </p:nvSpPr>
          <p:spPr bwMode="auto">
            <a:xfrm>
              <a:off x="6045654" y="1595864"/>
              <a:ext cx="3009899" cy="0"/>
            </a:xfrm>
            <a:prstGeom prst="line">
              <a:avLst/>
            </a:prstGeom>
            <a:noFill/>
            <a:ln w="38100">
              <a:solidFill>
                <a:schemeClr val="tx1"/>
              </a:solidFill>
              <a:round/>
              <a:headEnd type="oval" w="med" len="med"/>
              <a:tailEnd type="oval" w="med" len="med"/>
            </a:ln>
          </p:spPr>
          <p:txBody>
            <a:bodyPr wrap="square">
              <a:spAutoFit/>
            </a:bodyPr>
            <a:lstStyle/>
            <a:p>
              <a:endParaRPr lang="en-US" dirty="0">
                <a:solidFill>
                  <a:prstClr val="black"/>
                </a:solidFill>
              </a:endParaRPr>
            </a:p>
          </p:txBody>
        </p:sp>
        <p:sp>
          <p:nvSpPr>
            <p:cNvPr id="25" name="TextBox 24"/>
            <p:cNvSpPr txBox="1"/>
            <p:nvPr/>
          </p:nvSpPr>
          <p:spPr>
            <a:xfrm>
              <a:off x="7318526" y="1450302"/>
              <a:ext cx="552449" cy="253916"/>
            </a:xfrm>
            <a:prstGeom prst="rect">
              <a:avLst/>
            </a:prstGeom>
            <a:solidFill>
              <a:schemeClr val="bg1"/>
            </a:solidFill>
          </p:spPr>
          <p:txBody>
            <a:bodyPr wrap="square" rtlCol="0">
              <a:spAutoFit/>
            </a:bodyPr>
            <a:lstStyle/>
            <a:p>
              <a:pPr algn="ctr"/>
              <a:r>
                <a:rPr lang="en-US" sz="1050" dirty="0" smtClean="0">
                  <a:solidFill>
                    <a:prstClr val="black"/>
                  </a:solidFill>
                </a:rPr>
                <a:t>Action</a:t>
              </a:r>
              <a:endParaRPr lang="en-US" sz="1050" dirty="0">
                <a:solidFill>
                  <a:prstClr val="black"/>
                </a:solidFill>
              </a:endParaRPr>
            </a:p>
          </p:txBody>
        </p:sp>
        <p:sp>
          <p:nvSpPr>
            <p:cNvPr id="20" name="Line 16"/>
            <p:cNvSpPr>
              <a:spLocks noChangeShapeType="1"/>
            </p:cNvSpPr>
            <p:nvPr/>
          </p:nvSpPr>
          <p:spPr bwMode="auto">
            <a:xfrm>
              <a:off x="109100" y="1589314"/>
              <a:ext cx="5934861" cy="5310"/>
            </a:xfrm>
            <a:prstGeom prst="line">
              <a:avLst/>
            </a:prstGeom>
            <a:noFill/>
            <a:ln w="38100">
              <a:solidFill>
                <a:schemeClr val="tx1"/>
              </a:solidFill>
              <a:round/>
              <a:headEnd type="oval" w="med" len="med"/>
              <a:tailEnd type="oval" w="med" len="med"/>
            </a:ln>
          </p:spPr>
          <p:txBody>
            <a:bodyPr wrap="square">
              <a:spAutoFit/>
            </a:bodyPr>
            <a:lstStyle/>
            <a:p>
              <a:endParaRPr lang="en-US" dirty="0">
                <a:solidFill>
                  <a:prstClr val="black"/>
                </a:solidFill>
              </a:endParaRPr>
            </a:p>
          </p:txBody>
        </p:sp>
        <p:sp>
          <p:nvSpPr>
            <p:cNvPr id="24" name="TextBox 23"/>
            <p:cNvSpPr txBox="1"/>
            <p:nvPr/>
          </p:nvSpPr>
          <p:spPr>
            <a:xfrm>
              <a:off x="2647950" y="1448557"/>
              <a:ext cx="752475" cy="253916"/>
            </a:xfrm>
            <a:prstGeom prst="rect">
              <a:avLst/>
            </a:prstGeom>
            <a:solidFill>
              <a:schemeClr val="bg1"/>
            </a:solidFill>
          </p:spPr>
          <p:txBody>
            <a:bodyPr wrap="square" rtlCol="0">
              <a:spAutoFit/>
            </a:bodyPr>
            <a:lstStyle/>
            <a:p>
              <a:pPr algn="ctr"/>
              <a:r>
                <a:rPr lang="en-US" sz="1050" dirty="0" smtClean="0">
                  <a:solidFill>
                    <a:prstClr val="black"/>
                  </a:solidFill>
                </a:rPr>
                <a:t>Outcomes</a:t>
              </a:r>
              <a:endParaRPr lang="en-US" sz="1050" dirty="0">
                <a:solidFill>
                  <a:prstClr val="black"/>
                </a:solidFill>
              </a:endParaRPr>
            </a:p>
          </p:txBody>
        </p:sp>
      </p:grpSp>
      <p:sp>
        <p:nvSpPr>
          <p:cNvPr id="5" name="TextBox 4"/>
          <p:cNvSpPr txBox="1"/>
          <p:nvPr/>
        </p:nvSpPr>
        <p:spPr>
          <a:xfrm>
            <a:off x="32657" y="1630233"/>
            <a:ext cx="1524000" cy="276999"/>
          </a:xfrm>
          <a:prstGeom prst="rect">
            <a:avLst/>
          </a:prstGeom>
          <a:noFill/>
        </p:spPr>
        <p:txBody>
          <a:bodyPr wrap="square" rtlCol="0">
            <a:spAutoFit/>
          </a:bodyPr>
          <a:lstStyle/>
          <a:p>
            <a:pPr algn="ctr"/>
            <a:r>
              <a:rPr lang="en-US" sz="1200" i="1" dirty="0" smtClean="0">
                <a:solidFill>
                  <a:prstClr val="black"/>
                </a:solidFill>
              </a:rPr>
              <a:t>What is the problem?</a:t>
            </a:r>
            <a:endParaRPr lang="en-US" sz="1200" i="1" dirty="0">
              <a:solidFill>
                <a:prstClr val="black"/>
              </a:solidFill>
            </a:endParaRPr>
          </a:p>
        </p:txBody>
      </p:sp>
      <p:sp>
        <p:nvSpPr>
          <p:cNvPr id="10" name="TextBox 9"/>
          <p:cNvSpPr txBox="1"/>
          <p:nvPr/>
        </p:nvSpPr>
        <p:spPr>
          <a:xfrm>
            <a:off x="1628732" y="1652816"/>
            <a:ext cx="1371600" cy="276999"/>
          </a:xfrm>
          <a:prstGeom prst="rect">
            <a:avLst/>
          </a:prstGeom>
          <a:noFill/>
        </p:spPr>
        <p:txBody>
          <a:bodyPr wrap="square" rtlCol="0">
            <a:spAutoFit/>
          </a:bodyPr>
          <a:lstStyle/>
          <a:p>
            <a:pPr algn="ctr"/>
            <a:r>
              <a:rPr lang="en-US" sz="1200" i="1" dirty="0" smtClean="0">
                <a:solidFill>
                  <a:prstClr val="black"/>
                </a:solidFill>
              </a:rPr>
              <a:t>Why</a:t>
            </a:r>
            <a:r>
              <a:rPr lang="en-US" sz="1050" i="1" dirty="0" smtClean="0">
                <a:solidFill>
                  <a:prstClr val="black"/>
                </a:solidFill>
              </a:rPr>
              <a:t>? </a:t>
            </a:r>
          </a:p>
        </p:txBody>
      </p:sp>
      <p:sp>
        <p:nvSpPr>
          <p:cNvPr id="15" name="TextBox 14"/>
          <p:cNvSpPr txBox="1"/>
          <p:nvPr/>
        </p:nvSpPr>
        <p:spPr>
          <a:xfrm>
            <a:off x="3302000" y="1627024"/>
            <a:ext cx="1066800" cy="276999"/>
          </a:xfrm>
          <a:prstGeom prst="rect">
            <a:avLst/>
          </a:prstGeom>
          <a:noFill/>
        </p:spPr>
        <p:txBody>
          <a:bodyPr wrap="square" rtlCol="0">
            <a:spAutoFit/>
          </a:bodyPr>
          <a:lstStyle/>
          <a:p>
            <a:pPr algn="ctr"/>
            <a:r>
              <a:rPr lang="en-US" sz="1200" i="1" dirty="0" smtClean="0">
                <a:solidFill>
                  <a:prstClr val="black"/>
                </a:solidFill>
              </a:rPr>
              <a:t>Why here?</a:t>
            </a:r>
          </a:p>
        </p:txBody>
      </p:sp>
      <p:sp>
        <p:nvSpPr>
          <p:cNvPr id="18" name="TextBox 17"/>
          <p:cNvSpPr txBox="1"/>
          <p:nvPr/>
        </p:nvSpPr>
        <p:spPr>
          <a:xfrm>
            <a:off x="4651828" y="1589314"/>
            <a:ext cx="1317171" cy="276999"/>
          </a:xfrm>
          <a:prstGeom prst="rect">
            <a:avLst/>
          </a:prstGeom>
          <a:noFill/>
        </p:spPr>
        <p:txBody>
          <a:bodyPr wrap="square" rtlCol="0">
            <a:spAutoFit/>
          </a:bodyPr>
          <a:lstStyle/>
          <a:p>
            <a:pPr algn="ctr"/>
            <a:r>
              <a:rPr lang="en-US" sz="1200" i="1" dirty="0" smtClean="0">
                <a:solidFill>
                  <a:prstClr val="black"/>
                </a:solidFill>
              </a:rPr>
              <a:t>But why here?</a:t>
            </a:r>
          </a:p>
        </p:txBody>
      </p:sp>
      <p:sp>
        <p:nvSpPr>
          <p:cNvPr id="23" name="TextBox 22"/>
          <p:cNvSpPr txBox="1"/>
          <p:nvPr/>
        </p:nvSpPr>
        <p:spPr>
          <a:xfrm>
            <a:off x="7663543" y="1587074"/>
            <a:ext cx="1371600" cy="461665"/>
          </a:xfrm>
          <a:prstGeom prst="rect">
            <a:avLst/>
          </a:prstGeom>
          <a:noFill/>
        </p:spPr>
        <p:txBody>
          <a:bodyPr wrap="square" rtlCol="0">
            <a:spAutoFit/>
          </a:bodyPr>
          <a:lstStyle/>
          <a:p>
            <a:pPr algn="ctr"/>
            <a:r>
              <a:rPr lang="en-US" sz="1200" i="1" dirty="0" smtClean="0">
                <a:solidFill>
                  <a:prstClr val="black"/>
                </a:solidFill>
              </a:rPr>
              <a:t>So what? How will we know?</a:t>
            </a:r>
          </a:p>
        </p:txBody>
      </p:sp>
      <p:sp>
        <p:nvSpPr>
          <p:cNvPr id="19" name="TextBox 18"/>
          <p:cNvSpPr txBox="1"/>
          <p:nvPr/>
        </p:nvSpPr>
        <p:spPr>
          <a:xfrm>
            <a:off x="6143171" y="1605810"/>
            <a:ext cx="1447800" cy="461665"/>
          </a:xfrm>
          <a:prstGeom prst="rect">
            <a:avLst/>
          </a:prstGeom>
          <a:noFill/>
        </p:spPr>
        <p:txBody>
          <a:bodyPr wrap="square" rtlCol="0">
            <a:spAutoFit/>
          </a:bodyPr>
          <a:lstStyle/>
          <a:p>
            <a:pPr algn="ctr"/>
            <a:r>
              <a:rPr lang="en-US" sz="1200" i="1" dirty="0" smtClean="0">
                <a:solidFill>
                  <a:prstClr val="black"/>
                </a:solidFill>
              </a:rPr>
              <a:t>What are we doing about it?</a:t>
            </a:r>
          </a:p>
        </p:txBody>
      </p:sp>
      <p:sp>
        <p:nvSpPr>
          <p:cNvPr id="26" name="Text Box 11"/>
          <p:cNvSpPr txBox="1">
            <a:spLocks noChangeArrowheads="1"/>
          </p:cNvSpPr>
          <p:nvPr/>
        </p:nvSpPr>
        <p:spPr bwMode="auto">
          <a:xfrm>
            <a:off x="1600200" y="2514600"/>
            <a:ext cx="13716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spcAft>
                <a:spcPts val="600"/>
              </a:spcAft>
              <a:defRPr/>
            </a:pPr>
            <a:r>
              <a:rPr lang="en-US" sz="1050" b="1" i="1" dirty="0" smtClean="0">
                <a:solidFill>
                  <a:prstClr val="black"/>
                </a:solidFill>
              </a:rPr>
              <a:t>These types of problems…</a:t>
            </a:r>
          </a:p>
          <a:p>
            <a:pPr algn="ctr" fontAlgn="auto">
              <a:spcBef>
                <a:spcPct val="50000"/>
              </a:spcBef>
              <a:spcAft>
                <a:spcPts val="0"/>
              </a:spcAft>
              <a:defRPr/>
            </a:pPr>
            <a:r>
              <a:rPr lang="en-US" sz="1050" b="1" dirty="0">
                <a:solidFill>
                  <a:prstClr val="black"/>
                </a:solidFill>
              </a:rPr>
              <a:t>Any Underage Drinking </a:t>
            </a:r>
          </a:p>
          <a:p>
            <a:pPr algn="ctr" fontAlgn="auto">
              <a:spcBef>
                <a:spcPts val="0"/>
              </a:spcBef>
              <a:spcAft>
                <a:spcPts val="0"/>
              </a:spcAft>
              <a:defRPr/>
            </a:pPr>
            <a:r>
              <a:rPr lang="en-US" sz="900" dirty="0">
                <a:solidFill>
                  <a:prstClr val="black"/>
                </a:solidFill>
              </a:rPr>
              <a:t>(10th grade 30-day use) </a:t>
            </a:r>
          </a:p>
          <a:p>
            <a:pPr algn="ctr" fontAlgn="auto">
              <a:spcBef>
                <a:spcPts val="0"/>
              </a:spcBef>
              <a:spcAft>
                <a:spcPts val="0"/>
              </a:spcAft>
              <a:defRPr/>
            </a:pPr>
            <a:endParaRPr lang="en-US" sz="1050" dirty="0">
              <a:solidFill>
                <a:prstClr val="black"/>
              </a:solidFill>
            </a:endParaRPr>
          </a:p>
          <a:p>
            <a:pPr algn="ctr" fontAlgn="auto">
              <a:spcBef>
                <a:spcPts val="0"/>
              </a:spcBef>
              <a:spcAft>
                <a:spcPts val="0"/>
              </a:spcAft>
              <a:defRPr/>
            </a:pPr>
            <a:r>
              <a:rPr lang="en-US" sz="1050" b="1" dirty="0">
                <a:solidFill>
                  <a:prstClr val="black"/>
                </a:solidFill>
              </a:rPr>
              <a:t>Underage  </a:t>
            </a:r>
            <a:br>
              <a:rPr lang="en-US" sz="1050" b="1" dirty="0">
                <a:solidFill>
                  <a:prstClr val="black"/>
                </a:solidFill>
              </a:rPr>
            </a:br>
            <a:r>
              <a:rPr lang="en-US" sz="1050" b="1" dirty="0">
                <a:solidFill>
                  <a:prstClr val="black"/>
                </a:solidFill>
              </a:rPr>
              <a:t>Problem and Heavy Drinking</a:t>
            </a:r>
          </a:p>
          <a:p>
            <a:pPr algn="ctr" fontAlgn="auto">
              <a:spcBef>
                <a:spcPts val="0"/>
              </a:spcBef>
              <a:spcAft>
                <a:spcPts val="0"/>
              </a:spcAft>
              <a:defRPr/>
            </a:pPr>
            <a:r>
              <a:rPr lang="en-US" sz="900" dirty="0">
                <a:solidFill>
                  <a:prstClr val="black"/>
                </a:solidFill>
              </a:rPr>
              <a:t>(10</a:t>
            </a:r>
            <a:r>
              <a:rPr lang="en-US" sz="900" baseline="30000" dirty="0">
                <a:solidFill>
                  <a:prstClr val="black"/>
                </a:solidFill>
              </a:rPr>
              <a:t>th</a:t>
            </a:r>
            <a:r>
              <a:rPr lang="en-US" sz="900" dirty="0">
                <a:solidFill>
                  <a:prstClr val="black"/>
                </a:solidFill>
              </a:rPr>
              <a:t> grade)</a:t>
            </a:r>
          </a:p>
          <a:p>
            <a:pPr algn="ctr" fontAlgn="auto">
              <a:spcBef>
                <a:spcPts val="0"/>
              </a:spcBef>
              <a:spcAft>
                <a:spcPts val="0"/>
              </a:spcAft>
              <a:defRPr/>
            </a:pPr>
            <a:endParaRPr lang="en-US" sz="1050" b="1" dirty="0">
              <a:solidFill>
                <a:prstClr val="black"/>
              </a:solidFill>
            </a:endParaRPr>
          </a:p>
          <a:p>
            <a:pPr algn="ctr">
              <a:defRPr/>
            </a:pPr>
            <a:endParaRPr lang="en-US" sz="1050" b="1" dirty="0">
              <a:solidFill>
                <a:prstClr val="black"/>
              </a:solidFill>
            </a:endParaRPr>
          </a:p>
          <a:p>
            <a:pPr algn="ctr">
              <a:defRPr/>
            </a:pPr>
            <a:endParaRPr lang="en-US" sz="1050" dirty="0">
              <a:solidFill>
                <a:prstClr val="black"/>
              </a:solidFill>
            </a:endParaRPr>
          </a:p>
        </p:txBody>
      </p:sp>
      <p:sp>
        <p:nvSpPr>
          <p:cNvPr id="27" name="Text Box 14"/>
          <p:cNvSpPr txBox="1">
            <a:spLocks noChangeArrowheads="1"/>
          </p:cNvSpPr>
          <p:nvPr/>
        </p:nvSpPr>
        <p:spPr bwMode="auto">
          <a:xfrm>
            <a:off x="3100006" y="1905000"/>
            <a:ext cx="1399032"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noAutofit/>
          </a:bodyPr>
          <a:lstStyle/>
          <a:p>
            <a:pPr>
              <a:spcAft>
                <a:spcPts val="600"/>
              </a:spcAft>
              <a:defRPr/>
            </a:pPr>
            <a:r>
              <a:rPr lang="en-US" sz="1050" b="1" i="1" dirty="0" smtClean="0">
                <a:solidFill>
                  <a:prstClr val="black"/>
                </a:solidFill>
              </a:rPr>
              <a:t>…with these common  factors…</a:t>
            </a:r>
          </a:p>
        </p:txBody>
      </p:sp>
      <p:grpSp>
        <p:nvGrpSpPr>
          <p:cNvPr id="3" name="Group 56"/>
          <p:cNvGrpSpPr/>
          <p:nvPr/>
        </p:nvGrpSpPr>
        <p:grpSpPr>
          <a:xfrm>
            <a:off x="6096000" y="2025127"/>
            <a:ext cx="1443042" cy="4385217"/>
            <a:chOff x="4668576" y="1997634"/>
            <a:chExt cx="1443042" cy="4385217"/>
          </a:xfrm>
        </p:grpSpPr>
        <p:sp>
          <p:nvSpPr>
            <p:cNvPr id="28" name="TextBox 27"/>
            <p:cNvSpPr txBox="1"/>
            <p:nvPr/>
          </p:nvSpPr>
          <p:spPr>
            <a:xfrm>
              <a:off x="4670668" y="2436027"/>
              <a:ext cx="1435241" cy="66068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a:solidFill>
                    <a:prstClr val="black"/>
                  </a:solidFill>
                </a:rPr>
                <a:t>Community engagement/Coalition development:</a:t>
              </a:r>
              <a:endParaRPr lang="en-US" sz="1000" dirty="0">
                <a:solidFill>
                  <a:prstClr val="black"/>
                </a:solidFill>
              </a:endParaRPr>
            </a:p>
            <a:p>
              <a:pPr algn="ctr" fontAlgn="auto">
                <a:spcBef>
                  <a:spcPts val="0"/>
                </a:spcBef>
                <a:spcAft>
                  <a:spcPts val="0"/>
                </a:spcAft>
                <a:defRPr/>
              </a:pPr>
              <a:r>
                <a:rPr lang="en-US" sz="1000" dirty="0" smtClean="0">
                  <a:solidFill>
                    <a:schemeClr val="tx1"/>
                  </a:solidFill>
                </a:rPr>
                <a:t>Happy People Coalition</a:t>
              </a:r>
              <a:endParaRPr lang="en-US" sz="1000" dirty="0">
                <a:solidFill>
                  <a:prstClr val="black"/>
                </a:solidFill>
              </a:endParaRPr>
            </a:p>
          </p:txBody>
        </p:sp>
        <p:sp>
          <p:nvSpPr>
            <p:cNvPr id="29" name="TextBox 28"/>
            <p:cNvSpPr txBox="1"/>
            <p:nvPr/>
          </p:nvSpPr>
          <p:spPr>
            <a:xfrm>
              <a:off x="4668576" y="4932680"/>
              <a:ext cx="1435240" cy="844061"/>
            </a:xfrm>
            <a:prstGeom prst="rect">
              <a:avLst/>
            </a:prstGeom>
            <a:ln/>
          </p:spPr>
          <p:style>
            <a:lnRef idx="1">
              <a:schemeClr val="accent3"/>
            </a:lnRef>
            <a:fillRef idx="2">
              <a:schemeClr val="accent3"/>
            </a:fillRef>
            <a:effectRef idx="1">
              <a:schemeClr val="accent3"/>
            </a:effectRef>
            <a:fontRef idx="minor">
              <a:schemeClr val="dk1"/>
            </a:fontRef>
          </p:style>
          <p:txBody>
            <a:bodyPr wrap="square">
              <a:noAutofit/>
            </a:bodyPr>
            <a:lstStyle/>
            <a:p>
              <a:pPr algn="ctr" fontAlgn="auto">
                <a:spcBef>
                  <a:spcPts val="0"/>
                </a:spcBef>
                <a:spcAft>
                  <a:spcPts val="0"/>
                </a:spcAft>
                <a:defRPr/>
              </a:pPr>
              <a:r>
                <a:rPr lang="en-US" sz="1000" b="1" dirty="0">
                  <a:solidFill>
                    <a:prstClr val="black"/>
                  </a:solidFill>
                </a:rPr>
                <a:t>School-based </a:t>
              </a:r>
              <a:r>
                <a:rPr lang="en-US" sz="1000" b="1" dirty="0" smtClean="0">
                  <a:solidFill>
                    <a:prstClr val="black"/>
                  </a:solidFill>
                </a:rPr>
                <a:t>P/I  Services:</a:t>
              </a:r>
            </a:p>
            <a:p>
              <a:pPr algn="ctr" fontAlgn="auto">
                <a:spcBef>
                  <a:spcPts val="0"/>
                </a:spcBef>
                <a:spcAft>
                  <a:spcPts val="0"/>
                </a:spcAft>
                <a:defRPr/>
              </a:pPr>
              <a:r>
                <a:rPr lang="en-US" sz="1000" dirty="0" smtClean="0">
                  <a:solidFill>
                    <a:prstClr val="black"/>
                  </a:solidFill>
                </a:rPr>
                <a:t>Student Assistance Program - </a:t>
              </a:r>
              <a:r>
                <a:rPr lang="en-US" sz="1000" dirty="0" smtClean="0">
                  <a:solidFill>
                    <a:schemeClr val="tx1"/>
                  </a:solidFill>
                </a:rPr>
                <a:t>Happy Town MS</a:t>
              </a:r>
              <a:endParaRPr lang="en-US" sz="1000" dirty="0" smtClean="0">
                <a:solidFill>
                  <a:prstClr val="black"/>
                </a:solidFill>
              </a:endParaRPr>
            </a:p>
          </p:txBody>
        </p:sp>
        <p:sp>
          <p:nvSpPr>
            <p:cNvPr id="30" name="TextBox 29"/>
            <p:cNvSpPr txBox="1"/>
            <p:nvPr/>
          </p:nvSpPr>
          <p:spPr>
            <a:xfrm>
              <a:off x="4669588" y="5828853"/>
              <a:ext cx="1435608"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1000" b="1" dirty="0" smtClean="0">
                  <a:solidFill>
                    <a:prstClr val="black"/>
                  </a:solidFill>
                </a:rPr>
                <a:t>Direct Services:</a:t>
              </a:r>
            </a:p>
            <a:p>
              <a:pPr algn="ctr" fontAlgn="auto">
                <a:spcBef>
                  <a:spcPts val="0"/>
                </a:spcBef>
                <a:spcAft>
                  <a:spcPts val="0"/>
                </a:spcAft>
                <a:buFont typeface="Arial" pitchFamily="34" charset="0"/>
                <a:buChar char="•"/>
                <a:defRPr/>
              </a:pPr>
              <a:r>
                <a:rPr lang="en-US" sz="1000" dirty="0" smtClean="0">
                  <a:solidFill>
                    <a:schemeClr val="tx1"/>
                  </a:solidFill>
                </a:rPr>
                <a:t>Guiding Good Choices</a:t>
              </a:r>
            </a:p>
            <a:p>
              <a:pPr algn="ctr" fontAlgn="auto">
                <a:spcBef>
                  <a:spcPts val="0"/>
                </a:spcBef>
                <a:spcAft>
                  <a:spcPts val="0"/>
                </a:spcAft>
                <a:buFont typeface="Arial" pitchFamily="34" charset="0"/>
                <a:buChar char="•"/>
                <a:defRPr/>
              </a:pPr>
              <a:r>
                <a:rPr lang="en-US" sz="1000" dirty="0" smtClean="0">
                  <a:solidFill>
                    <a:schemeClr val="tx1"/>
                  </a:solidFill>
                </a:rPr>
                <a:t>Life Skills Training</a:t>
              </a:r>
              <a:endParaRPr lang="en-US" sz="1000" b="1" dirty="0">
                <a:solidFill>
                  <a:prstClr val="black"/>
                </a:solidFill>
              </a:endParaRPr>
            </a:p>
          </p:txBody>
        </p:sp>
        <p:sp>
          <p:nvSpPr>
            <p:cNvPr id="32" name="TextBox 31"/>
            <p:cNvSpPr txBox="1"/>
            <p:nvPr/>
          </p:nvSpPr>
          <p:spPr>
            <a:xfrm>
              <a:off x="4676010" y="3128302"/>
              <a:ext cx="1435608" cy="65733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smtClean="0">
                  <a:solidFill>
                    <a:prstClr val="black"/>
                  </a:solidFill>
                </a:rPr>
                <a:t>Public Awareness:</a:t>
              </a:r>
            </a:p>
            <a:p>
              <a:pPr algn="ctr" fontAlgn="auto">
                <a:spcBef>
                  <a:spcPts val="0"/>
                </a:spcBef>
                <a:spcAft>
                  <a:spcPts val="0"/>
                </a:spcAft>
                <a:defRPr/>
              </a:pPr>
              <a:r>
                <a:rPr lang="en-US" sz="1000" dirty="0" smtClean="0">
                  <a:solidFill>
                    <a:schemeClr val="tx1"/>
                  </a:solidFill>
                </a:rPr>
                <a:t>Media Advocacy for more or improved enforcement</a:t>
              </a:r>
              <a:endParaRPr lang="en-US" sz="1000" dirty="0">
                <a:solidFill>
                  <a:prstClr val="black"/>
                </a:solidFill>
              </a:endParaRPr>
            </a:p>
          </p:txBody>
        </p:sp>
        <p:sp>
          <p:nvSpPr>
            <p:cNvPr id="33" name="TextBox 32"/>
            <p:cNvSpPr txBox="1"/>
            <p:nvPr/>
          </p:nvSpPr>
          <p:spPr>
            <a:xfrm>
              <a:off x="4669472" y="3819678"/>
              <a:ext cx="1432050" cy="878818"/>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1000" b="1" dirty="0" smtClean="0">
                  <a:solidFill>
                    <a:prstClr val="black"/>
                  </a:solidFill>
                </a:rPr>
                <a:t>Environmental Strategies: </a:t>
              </a:r>
            </a:p>
            <a:p>
              <a:pPr algn="ctr" fontAlgn="auto">
                <a:spcBef>
                  <a:spcPts val="0"/>
                </a:spcBef>
                <a:spcAft>
                  <a:spcPts val="0"/>
                </a:spcAft>
                <a:buFont typeface="Arial" pitchFamily="34" charset="0"/>
                <a:buChar char="•"/>
                <a:defRPr/>
              </a:pPr>
              <a:r>
                <a:rPr lang="en-US" sz="1000" dirty="0" smtClean="0">
                  <a:solidFill>
                    <a:schemeClr val="tx1"/>
                  </a:solidFill>
                </a:rPr>
                <a:t>Enforcement Roundtable</a:t>
              </a:r>
            </a:p>
            <a:p>
              <a:pPr algn="ctr" fontAlgn="auto">
                <a:spcBef>
                  <a:spcPts val="0"/>
                </a:spcBef>
                <a:spcAft>
                  <a:spcPts val="0"/>
                </a:spcAft>
                <a:buFont typeface="Arial" pitchFamily="34" charset="0"/>
                <a:buChar char="•"/>
                <a:defRPr/>
              </a:pPr>
              <a:r>
                <a:rPr lang="en-US" sz="1000" dirty="0" smtClean="0">
                  <a:solidFill>
                    <a:schemeClr val="tx1"/>
                  </a:solidFill>
                </a:rPr>
                <a:t>Party Patrol</a:t>
              </a:r>
            </a:p>
          </p:txBody>
        </p:sp>
        <p:sp>
          <p:nvSpPr>
            <p:cNvPr id="34" name="TextBox 33"/>
            <p:cNvSpPr txBox="1"/>
            <p:nvPr/>
          </p:nvSpPr>
          <p:spPr>
            <a:xfrm>
              <a:off x="4670484" y="1997634"/>
              <a:ext cx="1435608" cy="3810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spcAft>
                  <a:spcPts val="600"/>
                </a:spcAft>
                <a:defRPr/>
              </a:pPr>
              <a:r>
                <a:rPr lang="en-US" sz="1050" b="1" i="1" dirty="0" smtClean="0">
                  <a:solidFill>
                    <a:prstClr val="black"/>
                  </a:solidFill>
                </a:rPr>
                <a:t>…can be addressed thru these strategies…</a:t>
              </a:r>
            </a:p>
          </p:txBody>
        </p:sp>
      </p:grpSp>
      <p:sp>
        <p:nvSpPr>
          <p:cNvPr id="49" name="Rectangle 23"/>
          <p:cNvSpPr>
            <a:spLocks noChangeArrowheads="1"/>
          </p:cNvSpPr>
          <p:nvPr/>
        </p:nvSpPr>
        <p:spPr bwMode="auto">
          <a:xfrm>
            <a:off x="0" y="0"/>
            <a:ext cx="9144000" cy="461665"/>
          </a:xfrm>
          <a:prstGeom prst="rect">
            <a:avLst/>
          </a:prstGeom>
          <a:noFill/>
          <a:ln w="9525">
            <a:noFill/>
            <a:miter lim="800000"/>
            <a:headEnd/>
            <a:tailEnd/>
          </a:ln>
        </p:spPr>
        <p:txBody>
          <a:bodyPr wrap="square">
            <a:spAutoFit/>
          </a:bodyPr>
          <a:lstStyle/>
          <a:p>
            <a:pPr algn="ctr" eaLnBrk="0" hangingPunct="0">
              <a:defRPr/>
            </a:pPr>
            <a:r>
              <a:rPr lang="en-US" sz="2400" b="1" dirty="0" smtClean="0">
                <a:solidFill>
                  <a:prstClr val="black"/>
                </a:solidFill>
                <a:latin typeface="Calibri" pitchFamily="34" charset="0"/>
              </a:rPr>
              <a:t>[SAMPLE] </a:t>
            </a:r>
            <a:r>
              <a:rPr lang="en-US" sz="2400" b="1" dirty="0">
                <a:solidFill>
                  <a:prstClr val="black"/>
                </a:solidFill>
                <a:latin typeface="Calibri" pitchFamily="34" charset="0"/>
              </a:rPr>
              <a:t>Coalition </a:t>
            </a:r>
            <a:r>
              <a:rPr lang="en-US" sz="2400" b="1" dirty="0" smtClean="0">
                <a:solidFill>
                  <a:prstClr val="black"/>
                </a:solidFill>
              </a:rPr>
              <a:t>Logic Model</a:t>
            </a:r>
            <a:endParaRPr lang="en-US" sz="2400" b="1" i="1" dirty="0">
              <a:solidFill>
                <a:srgbClr val="FF0000"/>
              </a:solidFill>
            </a:endParaRPr>
          </a:p>
        </p:txBody>
      </p:sp>
      <p:sp>
        <p:nvSpPr>
          <p:cNvPr id="59" name="Left Brace 58"/>
          <p:cNvSpPr/>
          <p:nvPr/>
        </p:nvSpPr>
        <p:spPr>
          <a:xfrm>
            <a:off x="2971800" y="2209800"/>
            <a:ext cx="131445" cy="41148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61" name="Left Brace 60"/>
          <p:cNvSpPr/>
          <p:nvPr/>
        </p:nvSpPr>
        <p:spPr>
          <a:xfrm>
            <a:off x="1484555" y="2613211"/>
            <a:ext cx="122032" cy="2743200"/>
          </a:xfrm>
          <a:prstGeom prst="leftBrace">
            <a:avLst>
              <a:gd name="adj1" fmla="val 8333"/>
              <a:gd name="adj2" fmla="val 38735"/>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56" name="Text Box 9"/>
          <p:cNvSpPr txBox="1">
            <a:spLocks noChangeArrowheads="1"/>
          </p:cNvSpPr>
          <p:nvPr/>
        </p:nvSpPr>
        <p:spPr bwMode="auto">
          <a:xfrm>
            <a:off x="3101816" y="3282687"/>
            <a:ext cx="1395413"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Alcohol Availability:  </a:t>
            </a:r>
            <a:r>
              <a:rPr lang="en-US" sz="900" dirty="0" smtClean="0">
                <a:solidFill>
                  <a:prstClr val="black"/>
                </a:solidFill>
              </a:rPr>
              <a:t>Social </a:t>
            </a:r>
            <a:r>
              <a:rPr lang="en-US" sz="900" dirty="0">
                <a:solidFill>
                  <a:prstClr val="black"/>
                </a:solidFill>
              </a:rPr>
              <a:t>Access </a:t>
            </a:r>
            <a:endParaRPr lang="en-US" sz="1000" dirty="0">
              <a:solidFill>
                <a:prstClr val="black"/>
              </a:solidFill>
            </a:endParaRPr>
          </a:p>
          <a:p>
            <a:pPr algn="ctr" fontAlgn="auto">
              <a:spcBef>
                <a:spcPct val="50000"/>
              </a:spcBef>
              <a:spcAft>
                <a:spcPts val="0"/>
              </a:spcAft>
              <a:defRPr/>
            </a:pPr>
            <a:r>
              <a:rPr lang="en-US" sz="1000" b="1" dirty="0" smtClean="0">
                <a:solidFill>
                  <a:prstClr val="black"/>
                </a:solidFill>
              </a:rPr>
              <a:t>Alcohol </a:t>
            </a:r>
            <a:r>
              <a:rPr lang="en-US" sz="1000" b="1" dirty="0">
                <a:solidFill>
                  <a:prstClr val="black"/>
                </a:solidFill>
              </a:rPr>
              <a:t>Laws: </a:t>
            </a:r>
            <a:r>
              <a:rPr lang="en-US" sz="900" dirty="0" smtClean="0">
                <a:solidFill>
                  <a:schemeClr val="tx1"/>
                </a:solidFill>
              </a:rPr>
              <a:t>Enforcement; Youth Perception</a:t>
            </a:r>
            <a:endParaRPr lang="en-US" sz="1000" dirty="0">
              <a:solidFill>
                <a:prstClr val="black"/>
              </a:solidFill>
            </a:endParaRPr>
          </a:p>
        </p:txBody>
      </p:sp>
      <p:sp>
        <p:nvSpPr>
          <p:cNvPr id="57" name="Text Box 14"/>
          <p:cNvSpPr txBox="1">
            <a:spLocks noChangeArrowheads="1"/>
          </p:cNvSpPr>
          <p:nvPr/>
        </p:nvSpPr>
        <p:spPr bwMode="auto">
          <a:xfrm>
            <a:off x="3099435" y="2544700"/>
            <a:ext cx="1400175"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Community </a:t>
            </a:r>
            <a:r>
              <a:rPr lang="en-US" sz="1000" b="1" dirty="0" smtClean="0">
                <a:solidFill>
                  <a:prstClr val="black"/>
                </a:solidFill>
              </a:rPr>
              <a:t>Disorganization/ Community Connectedness</a:t>
            </a:r>
            <a:endParaRPr lang="en-US" sz="1000" b="1" dirty="0">
              <a:solidFill>
                <a:prstClr val="black"/>
              </a:solidFill>
            </a:endParaRPr>
          </a:p>
        </p:txBody>
      </p:sp>
      <p:sp>
        <p:nvSpPr>
          <p:cNvPr id="58" name="Text Box 17"/>
          <p:cNvSpPr txBox="1">
            <a:spLocks noChangeArrowheads="1"/>
          </p:cNvSpPr>
          <p:nvPr/>
        </p:nvSpPr>
        <p:spPr bwMode="auto">
          <a:xfrm>
            <a:off x="3101816" y="4242462"/>
            <a:ext cx="1395413" cy="70788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smtClean="0">
                <a:solidFill>
                  <a:schemeClr val="tx1"/>
                </a:solidFill>
              </a:rPr>
              <a:t>School Bonding</a:t>
            </a:r>
          </a:p>
          <a:p>
            <a:pPr algn="ctr" fontAlgn="auto">
              <a:spcBef>
                <a:spcPct val="50000"/>
              </a:spcBef>
              <a:spcAft>
                <a:spcPts val="0"/>
              </a:spcAft>
              <a:defRPr/>
            </a:pPr>
            <a:r>
              <a:rPr lang="en-US" sz="1000" b="1" dirty="0" smtClean="0">
                <a:solidFill>
                  <a:schemeClr val="tx1"/>
                </a:solidFill>
              </a:rPr>
              <a:t>Social Skills</a:t>
            </a:r>
          </a:p>
          <a:p>
            <a:pPr algn="ctr" fontAlgn="auto">
              <a:spcBef>
                <a:spcPct val="50000"/>
              </a:spcBef>
              <a:spcAft>
                <a:spcPts val="0"/>
              </a:spcAft>
              <a:defRPr/>
            </a:pPr>
            <a:r>
              <a:rPr lang="en-US" sz="1000" b="1" dirty="0" smtClean="0">
                <a:solidFill>
                  <a:schemeClr val="tx1"/>
                </a:solidFill>
              </a:rPr>
              <a:t>Friends who Use</a:t>
            </a:r>
            <a:endParaRPr lang="en-US" sz="1000" b="1" dirty="0">
              <a:solidFill>
                <a:schemeClr val="tx1"/>
              </a:solidFill>
            </a:endParaRPr>
          </a:p>
        </p:txBody>
      </p:sp>
      <p:sp>
        <p:nvSpPr>
          <p:cNvPr id="62" name="Text Box 19"/>
          <p:cNvSpPr txBox="1">
            <a:spLocks noChangeArrowheads="1"/>
          </p:cNvSpPr>
          <p:nvPr/>
        </p:nvSpPr>
        <p:spPr bwMode="auto">
          <a:xfrm>
            <a:off x="3102429" y="5011303"/>
            <a:ext cx="1395413" cy="140038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ct val="50000"/>
              </a:spcBef>
              <a:spcAft>
                <a:spcPts val="0"/>
              </a:spcAft>
              <a:defRPr/>
            </a:pPr>
            <a:r>
              <a:rPr lang="en-US" sz="1000" b="1" dirty="0">
                <a:solidFill>
                  <a:prstClr val="black"/>
                </a:solidFill>
              </a:rPr>
              <a:t>Risk &amp; Protective Factors</a:t>
            </a:r>
            <a:r>
              <a:rPr lang="en-US" sz="1000" b="1" dirty="0" smtClean="0">
                <a:solidFill>
                  <a:prstClr val="black"/>
                </a:solidFill>
              </a:rPr>
              <a:t>:</a:t>
            </a:r>
          </a:p>
          <a:p>
            <a:pPr algn="ctr" fontAlgn="auto">
              <a:spcBef>
                <a:spcPct val="50000"/>
              </a:spcBef>
              <a:spcAft>
                <a:spcPts val="0"/>
              </a:spcAft>
              <a:buFont typeface="Arial" pitchFamily="34" charset="0"/>
              <a:buChar char="•"/>
              <a:defRPr/>
            </a:pPr>
            <a:r>
              <a:rPr lang="en-US" sz="1000" dirty="0" smtClean="0">
                <a:solidFill>
                  <a:schemeClr val="tx1"/>
                </a:solidFill>
              </a:rPr>
              <a:t>Poor Family Management</a:t>
            </a:r>
          </a:p>
          <a:p>
            <a:pPr algn="ctr" fontAlgn="auto">
              <a:spcBef>
                <a:spcPct val="50000"/>
              </a:spcBef>
              <a:spcAft>
                <a:spcPts val="0"/>
              </a:spcAft>
              <a:buFont typeface="Arial" pitchFamily="34" charset="0"/>
              <a:buChar char="•"/>
              <a:defRPr/>
            </a:pPr>
            <a:r>
              <a:rPr lang="en-US" sz="1000" dirty="0" smtClean="0">
                <a:solidFill>
                  <a:schemeClr val="tx1"/>
                </a:solidFill>
              </a:rPr>
              <a:t>Favorable Attitudes towards Drug Use</a:t>
            </a:r>
          </a:p>
          <a:p>
            <a:pPr algn="ctr" fontAlgn="auto">
              <a:spcBef>
                <a:spcPct val="50000"/>
              </a:spcBef>
              <a:spcAft>
                <a:spcPts val="0"/>
              </a:spcAft>
              <a:buFont typeface="Arial" pitchFamily="34" charset="0"/>
              <a:buChar char="•"/>
              <a:defRPr/>
            </a:pPr>
            <a:r>
              <a:rPr lang="en-US" sz="1000" dirty="0" smtClean="0">
                <a:solidFill>
                  <a:schemeClr val="tx1"/>
                </a:solidFill>
              </a:rPr>
              <a:t>Intentions to Use</a:t>
            </a:r>
          </a:p>
        </p:txBody>
      </p:sp>
      <p:sp>
        <p:nvSpPr>
          <p:cNvPr id="69" name="TextBox 68"/>
          <p:cNvSpPr txBox="1"/>
          <p:nvPr/>
        </p:nvSpPr>
        <p:spPr>
          <a:xfrm>
            <a:off x="4600268" y="1826942"/>
            <a:ext cx="1371600" cy="358697"/>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b="1" i="1" dirty="0" smtClean="0">
                <a:solidFill>
                  <a:prstClr val="black"/>
                </a:solidFill>
              </a:rPr>
              <a:t>…specifically in our community…</a:t>
            </a:r>
            <a:endParaRPr lang="en-US" sz="1000" b="1" i="1" dirty="0">
              <a:solidFill>
                <a:prstClr val="black"/>
              </a:solidFill>
            </a:endParaRPr>
          </a:p>
        </p:txBody>
      </p:sp>
      <p:grpSp>
        <p:nvGrpSpPr>
          <p:cNvPr id="11" name="Group 69"/>
          <p:cNvGrpSpPr/>
          <p:nvPr/>
        </p:nvGrpSpPr>
        <p:grpSpPr>
          <a:xfrm>
            <a:off x="101470" y="438886"/>
            <a:ext cx="8941353" cy="999875"/>
            <a:chOff x="101470" y="438886"/>
            <a:chExt cx="8941353" cy="999875"/>
          </a:xfrm>
        </p:grpSpPr>
        <p:sp>
          <p:nvSpPr>
            <p:cNvPr id="4" name="Text Box 4"/>
            <p:cNvSpPr txBox="1">
              <a:spLocks noChangeArrowheads="1"/>
            </p:cNvSpPr>
            <p:nvPr/>
          </p:nvSpPr>
          <p:spPr bwMode="auto">
            <a:xfrm>
              <a:off x="101470" y="442611"/>
              <a:ext cx="1424701" cy="9924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smtClean="0">
                  <a:solidFill>
                    <a:prstClr val="white"/>
                  </a:solidFill>
                </a:rPr>
                <a:t>Long-Term Outcome</a:t>
              </a:r>
            </a:p>
            <a:p>
              <a:pPr algn="ctr">
                <a:defRPr/>
              </a:pPr>
              <a:r>
                <a:rPr lang="en-US" sz="1400" b="1" dirty="0" smtClean="0">
                  <a:solidFill>
                    <a:prstClr val="white"/>
                  </a:solidFill>
                </a:rPr>
                <a:t>Consequences</a:t>
              </a:r>
            </a:p>
          </p:txBody>
        </p:sp>
        <p:sp>
          <p:nvSpPr>
            <p:cNvPr id="13" name="Text Box 20"/>
            <p:cNvSpPr txBox="1">
              <a:spLocks noChangeArrowheads="1"/>
            </p:cNvSpPr>
            <p:nvPr/>
          </p:nvSpPr>
          <p:spPr bwMode="auto">
            <a:xfrm>
              <a:off x="3118705" y="439320"/>
              <a:ext cx="1395747" cy="99900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a:spcBef>
                  <a:spcPct val="50000"/>
                </a:spcBef>
                <a:defRPr/>
              </a:pPr>
              <a:r>
                <a:rPr lang="en-US" sz="1400" b="1" dirty="0">
                  <a:solidFill>
                    <a:prstClr val="white"/>
                  </a:solidFill>
                </a:rPr>
                <a:t>Intervening</a:t>
              </a:r>
              <a:r>
                <a:rPr lang="en-US" sz="1100" b="1" dirty="0">
                  <a:solidFill>
                    <a:prstClr val="white"/>
                  </a:solidFill>
                </a:rPr>
                <a:t> </a:t>
              </a:r>
              <a:r>
                <a:rPr lang="en-US" sz="1400" b="1" dirty="0">
                  <a:solidFill>
                    <a:prstClr val="white"/>
                  </a:solidFill>
                </a:rPr>
                <a:t>Variables</a:t>
              </a:r>
              <a:r>
                <a:rPr lang="en-US" sz="1100" b="1" dirty="0">
                  <a:solidFill>
                    <a:prstClr val="white"/>
                  </a:solidFill>
                </a:rPr>
                <a:t> </a:t>
              </a:r>
            </a:p>
            <a:p>
              <a:pPr algn="ctr">
                <a:spcBef>
                  <a:spcPct val="50000"/>
                </a:spcBef>
                <a:defRPr/>
              </a:pPr>
              <a:r>
                <a:rPr lang="en-US" sz="1050" b="1" dirty="0" smtClean="0">
                  <a:solidFill>
                    <a:prstClr val="white"/>
                  </a:solidFill>
                </a:rPr>
                <a:t>(Risk/Protective </a:t>
              </a:r>
              <a:r>
                <a:rPr lang="en-US" sz="1050" b="1" dirty="0">
                  <a:solidFill>
                    <a:prstClr val="white"/>
                  </a:solidFill>
                </a:rPr>
                <a:t>Factors</a:t>
              </a:r>
              <a:r>
                <a:rPr lang="en-US" sz="1050" b="1" dirty="0" smtClean="0">
                  <a:solidFill>
                    <a:prstClr val="white"/>
                  </a:solidFill>
                </a:rPr>
                <a:t>)</a:t>
              </a:r>
              <a:endParaRPr lang="en-US" sz="1050" b="1" dirty="0">
                <a:solidFill>
                  <a:prstClr val="white"/>
                </a:solidFill>
              </a:endParaRPr>
            </a:p>
          </p:txBody>
        </p:sp>
        <p:sp>
          <p:nvSpPr>
            <p:cNvPr id="22" name="Text Box 6"/>
            <p:cNvSpPr txBox="1">
              <a:spLocks noChangeArrowheads="1"/>
            </p:cNvSpPr>
            <p:nvPr/>
          </p:nvSpPr>
          <p:spPr bwMode="auto">
            <a:xfrm>
              <a:off x="7662079" y="440475"/>
              <a:ext cx="1380744" cy="996696"/>
            </a:xfrm>
            <a:prstGeom prst="rect">
              <a:avLst/>
            </a:prstGeom>
            <a:solidFill>
              <a:schemeClr val="tx1">
                <a:lumMod val="65000"/>
                <a:lumOff val="35000"/>
              </a:schemeClr>
            </a:solidFill>
            <a:ln>
              <a:headEnd/>
              <a:tailEnd/>
            </a:ln>
          </p:spPr>
          <p:style>
            <a:lnRef idx="0">
              <a:schemeClr val="dk1"/>
            </a:lnRef>
            <a:fillRef idx="3">
              <a:schemeClr val="dk1"/>
            </a:fillRef>
            <a:effectRef idx="3">
              <a:schemeClr val="dk1"/>
            </a:effectRef>
            <a:fontRef idx="minor">
              <a:schemeClr val="lt1"/>
            </a:fontRef>
          </p:style>
          <p:txBody>
            <a:bodyPr anchor="ctr"/>
            <a:lstStyle/>
            <a:p>
              <a:pPr algn="ctr">
                <a:defRPr/>
              </a:pPr>
              <a:endParaRPr lang="en-US" sz="1400" b="1" dirty="0" smtClean="0">
                <a:solidFill>
                  <a:prstClr val="white"/>
                </a:solidFill>
              </a:endParaRPr>
            </a:p>
            <a:p>
              <a:pPr algn="ctr">
                <a:defRPr/>
              </a:pPr>
              <a:endParaRPr lang="en-US" sz="1400" b="1" dirty="0" smtClean="0">
                <a:solidFill>
                  <a:prstClr val="white"/>
                </a:solidFill>
              </a:endParaRPr>
            </a:p>
            <a:p>
              <a:pPr algn="ctr">
                <a:defRPr/>
              </a:pPr>
              <a:r>
                <a:rPr lang="en-US" sz="1400" b="1" dirty="0" smtClean="0">
                  <a:solidFill>
                    <a:prstClr val="white"/>
                  </a:solidFill>
                </a:rPr>
                <a:t>Evaluation Plan</a:t>
              </a:r>
            </a:p>
            <a:p>
              <a:pPr algn="ctr">
                <a:defRPr/>
              </a:pPr>
              <a:endParaRPr lang="en-US" sz="1400" b="1" dirty="0">
                <a:solidFill>
                  <a:prstClr val="white"/>
                </a:solidFill>
              </a:endParaRPr>
            </a:p>
            <a:p>
              <a:pPr algn="ctr">
                <a:defRPr/>
              </a:pPr>
              <a:endParaRPr lang="en-US" sz="1400" b="1" dirty="0" smtClean="0">
                <a:solidFill>
                  <a:prstClr val="white"/>
                </a:solidFill>
              </a:endParaRPr>
            </a:p>
            <a:p>
              <a:pPr algn="ctr">
                <a:defRPr/>
              </a:pPr>
              <a:endParaRPr lang="en-US" sz="1400" b="1" dirty="0">
                <a:solidFill>
                  <a:prstClr val="white"/>
                </a:solidFill>
              </a:endParaRPr>
            </a:p>
          </p:txBody>
        </p:sp>
        <p:sp>
          <p:nvSpPr>
            <p:cNvPr id="9" name="Text Box 5"/>
            <p:cNvSpPr txBox="1">
              <a:spLocks noChangeArrowheads="1"/>
            </p:cNvSpPr>
            <p:nvPr/>
          </p:nvSpPr>
          <p:spPr bwMode="auto">
            <a:xfrm>
              <a:off x="1636597" y="438886"/>
              <a:ext cx="1371682" cy="9998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1400" b="1" dirty="0" smtClean="0">
                  <a:solidFill>
                    <a:prstClr val="white"/>
                  </a:solidFill>
                </a:rPr>
                <a:t>Behavioral Health Problems</a:t>
              </a:r>
            </a:p>
            <a:p>
              <a:pPr algn="ctr">
                <a:defRPr/>
              </a:pPr>
              <a:r>
                <a:rPr lang="en-US" sz="1050" b="1" dirty="0" smtClean="0">
                  <a:solidFill>
                    <a:prstClr val="white"/>
                  </a:solidFill>
                </a:rPr>
                <a:t>(Consumption)</a:t>
              </a:r>
            </a:p>
          </p:txBody>
        </p:sp>
        <p:sp>
          <p:nvSpPr>
            <p:cNvPr id="17" name="Text Box 6"/>
            <p:cNvSpPr txBox="1">
              <a:spLocks noChangeArrowheads="1"/>
            </p:cNvSpPr>
            <p:nvPr/>
          </p:nvSpPr>
          <p:spPr bwMode="auto">
            <a:xfrm>
              <a:off x="6134336" y="440475"/>
              <a:ext cx="1417320" cy="99669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Strategies &amp;</a:t>
              </a:r>
            </a:p>
            <a:p>
              <a:pPr algn="ctr" fontAlgn="auto">
                <a:spcBef>
                  <a:spcPts val="0"/>
                </a:spcBef>
                <a:spcAft>
                  <a:spcPts val="0"/>
                </a:spcAft>
                <a:defRPr/>
              </a:pPr>
              <a:r>
                <a:rPr lang="en-US" sz="1400" b="1" dirty="0">
                  <a:solidFill>
                    <a:prstClr val="white"/>
                  </a:solidFill>
                </a:rPr>
                <a:t>Local Implementation</a:t>
              </a:r>
            </a:p>
          </p:txBody>
        </p:sp>
        <p:cxnSp>
          <p:nvCxnSpPr>
            <p:cNvPr id="51" name="Straight Arrow Connector 50"/>
            <p:cNvCxnSpPr/>
            <p:nvPr/>
          </p:nvCxnSpPr>
          <p:spPr>
            <a:xfrm>
              <a:off x="1347555" y="1228485"/>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32352"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380211" y="1250001"/>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Text Box 6"/>
            <p:cNvSpPr txBox="1">
              <a:spLocks noChangeArrowheads="1"/>
            </p:cNvSpPr>
            <p:nvPr/>
          </p:nvSpPr>
          <p:spPr bwMode="auto">
            <a:xfrm>
              <a:off x="4624878" y="440475"/>
              <a:ext cx="1399032" cy="996696"/>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n-US" sz="1400" b="1" dirty="0">
                  <a:solidFill>
                    <a:prstClr val="white"/>
                  </a:solidFill>
                </a:rPr>
                <a:t>Local Conditions and Contributing </a:t>
              </a:r>
              <a:r>
                <a:rPr lang="en-US" sz="1400" b="1" dirty="0" smtClean="0">
                  <a:solidFill>
                    <a:prstClr val="white"/>
                  </a:solidFill>
                </a:rPr>
                <a:t>Factors </a:t>
              </a:r>
            </a:p>
          </p:txBody>
        </p:sp>
        <p:cxnSp>
          <p:nvCxnSpPr>
            <p:cNvPr id="54" name="Straight Arrow Connector 53"/>
            <p:cNvCxnSpPr/>
            <p:nvPr/>
          </p:nvCxnSpPr>
          <p:spPr>
            <a:xfrm>
              <a:off x="5841707" y="1271516"/>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3765" y="1260759"/>
              <a:ext cx="431800" cy="1588"/>
            </a:xfrm>
            <a:prstGeom prst="straightConnector1">
              <a:avLst/>
            </a:prstGeom>
            <a:ln w="50800">
              <a:solidFill>
                <a:schemeClr val="bg2">
                  <a:lumMod val="90000"/>
                </a:schemeClr>
              </a:solidFill>
              <a:miter lim="800000"/>
              <a:headEnd type="triangle" w="med" len="sm"/>
              <a:tailEnd type="triangle" w="med"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7876391" y="6629400"/>
            <a:ext cx="990600" cy="228600"/>
          </a:xfrm>
          <a:prstGeom prst="rect">
            <a:avLst/>
          </a:prstGeom>
          <a:solidFill>
            <a:schemeClr val="bg1"/>
          </a:solidFill>
        </p:spPr>
        <p:txBody>
          <a:bodyPr wrap="square" rtlCol="0">
            <a:spAutoFit/>
          </a:bodyPr>
          <a:lstStyle/>
          <a:p>
            <a:pPr algn="ctr"/>
            <a:r>
              <a:rPr lang="en-US" sz="900" dirty="0" smtClean="0">
                <a:solidFill>
                  <a:prstClr val="black"/>
                </a:solidFill>
              </a:rPr>
              <a:t>Reporting/Eval</a:t>
            </a:r>
            <a:endParaRPr lang="en-US" sz="900" dirty="0">
              <a:solidFill>
                <a:prstClr val="black"/>
              </a:solidFill>
            </a:endParaRPr>
          </a:p>
        </p:txBody>
      </p:sp>
      <p:sp>
        <p:nvSpPr>
          <p:cNvPr id="75" name="TextBox 74"/>
          <p:cNvSpPr txBox="1"/>
          <p:nvPr/>
        </p:nvSpPr>
        <p:spPr>
          <a:xfrm>
            <a:off x="6228840" y="6614894"/>
            <a:ext cx="1219199" cy="230832"/>
          </a:xfrm>
          <a:prstGeom prst="rect">
            <a:avLst/>
          </a:prstGeom>
          <a:solidFill>
            <a:schemeClr val="bg1"/>
          </a:solidFill>
        </p:spPr>
        <p:txBody>
          <a:bodyPr wrap="square" rtlCol="0">
            <a:spAutoFit/>
          </a:bodyPr>
          <a:lstStyle/>
          <a:p>
            <a:pPr algn="ctr"/>
            <a:r>
              <a:rPr lang="en-US" sz="900" dirty="0" smtClean="0">
                <a:solidFill>
                  <a:prstClr val="black"/>
                </a:solidFill>
              </a:rPr>
              <a:t>Plan/Implementation</a:t>
            </a:r>
            <a:endParaRPr lang="en-US" sz="900" dirty="0">
              <a:solidFill>
                <a:prstClr val="black"/>
              </a:solidFill>
            </a:endParaRPr>
          </a:p>
        </p:txBody>
      </p:sp>
      <p:sp>
        <p:nvSpPr>
          <p:cNvPr id="77" name="TextBox 76"/>
          <p:cNvSpPr txBox="1"/>
          <p:nvPr/>
        </p:nvSpPr>
        <p:spPr>
          <a:xfrm>
            <a:off x="3200400" y="6627168"/>
            <a:ext cx="1142999" cy="230832"/>
          </a:xfrm>
          <a:prstGeom prst="rect">
            <a:avLst/>
          </a:prstGeom>
          <a:solidFill>
            <a:schemeClr val="bg1"/>
          </a:solidFill>
        </p:spPr>
        <p:txBody>
          <a:bodyPr wrap="square" rtlCol="0">
            <a:spAutoFit/>
          </a:bodyPr>
          <a:lstStyle/>
          <a:p>
            <a:pPr algn="ctr"/>
            <a:r>
              <a:rPr lang="en-US" sz="900" dirty="0" smtClean="0">
                <a:solidFill>
                  <a:prstClr val="black"/>
                </a:solidFill>
              </a:rPr>
              <a:t>Local Assessment</a:t>
            </a:r>
            <a:endParaRPr lang="en-US" sz="900" dirty="0">
              <a:solidFill>
                <a:prstClr val="black"/>
              </a:solidFill>
            </a:endParaRPr>
          </a:p>
        </p:txBody>
      </p:sp>
      <p:sp>
        <p:nvSpPr>
          <p:cNvPr id="81" name="Line 16"/>
          <p:cNvSpPr>
            <a:spLocks noChangeShapeType="1"/>
          </p:cNvSpPr>
          <p:nvPr/>
        </p:nvSpPr>
        <p:spPr bwMode="auto">
          <a:xfrm flipV="1">
            <a:off x="97732" y="6646127"/>
            <a:ext cx="4362756" cy="13540"/>
          </a:xfrm>
          <a:prstGeom prst="line">
            <a:avLst/>
          </a:prstGeom>
          <a:noFill/>
          <a:ln w="38100">
            <a:gradFill flip="none" rotWithShape="1">
              <a:gsLst>
                <a:gs pos="29000">
                  <a:schemeClr val="tx1"/>
                </a:gs>
                <a:gs pos="50000">
                  <a:schemeClr val="accent1">
                    <a:tint val="44500"/>
                    <a:satMod val="160000"/>
                  </a:schemeClr>
                </a:gs>
                <a:gs pos="100000">
                  <a:schemeClr val="accent1">
                    <a:tint val="23500"/>
                    <a:satMod val="160000"/>
                  </a:schemeClr>
                </a:gs>
              </a:gsLst>
              <a:lin ang="0" scaled="1"/>
              <a:tileRect/>
            </a:gradFill>
            <a:round/>
            <a:headEnd type="oval" w="med" len="med"/>
            <a:tailEnd type="oval" w="med" len="med"/>
          </a:ln>
        </p:spPr>
        <p:txBody>
          <a:bodyPr wrap="square">
            <a:spAutoFit/>
          </a:bodyPr>
          <a:lstStyle/>
          <a:p>
            <a:endParaRPr lang="en-US" dirty="0">
              <a:solidFill>
                <a:prstClr val="black"/>
              </a:solidFill>
            </a:endParaRPr>
          </a:p>
        </p:txBody>
      </p:sp>
      <p:sp>
        <p:nvSpPr>
          <p:cNvPr id="85" name="TextBox 84"/>
          <p:cNvSpPr txBox="1"/>
          <p:nvPr/>
        </p:nvSpPr>
        <p:spPr>
          <a:xfrm>
            <a:off x="299720" y="6537960"/>
            <a:ext cx="1142999" cy="230832"/>
          </a:xfrm>
          <a:prstGeom prst="rect">
            <a:avLst/>
          </a:prstGeom>
          <a:solidFill>
            <a:schemeClr val="bg1"/>
          </a:solidFill>
        </p:spPr>
        <p:txBody>
          <a:bodyPr wrap="square" rtlCol="0">
            <a:spAutoFit/>
          </a:bodyPr>
          <a:lstStyle/>
          <a:p>
            <a:pPr algn="ctr"/>
            <a:r>
              <a:rPr lang="en-US" sz="900" dirty="0" smtClean="0">
                <a:solidFill>
                  <a:prstClr val="black"/>
                </a:solidFill>
              </a:rPr>
              <a:t>State Assessment</a:t>
            </a:r>
            <a:endParaRPr lang="en-US" sz="900" dirty="0">
              <a:solidFill>
                <a:prstClr val="black"/>
              </a:solidFill>
            </a:endParaRPr>
          </a:p>
        </p:txBody>
      </p:sp>
      <p:grpSp>
        <p:nvGrpSpPr>
          <p:cNvPr id="31" name="Group 91"/>
          <p:cNvGrpSpPr/>
          <p:nvPr/>
        </p:nvGrpSpPr>
        <p:grpSpPr>
          <a:xfrm>
            <a:off x="7651246" y="2041747"/>
            <a:ext cx="1390650" cy="4531298"/>
            <a:chOff x="7651246" y="2041747"/>
            <a:chExt cx="1390650" cy="4531298"/>
          </a:xfrm>
        </p:grpSpPr>
        <p:sp>
          <p:nvSpPr>
            <p:cNvPr id="46" name="TextBox 45"/>
            <p:cNvSpPr txBox="1"/>
            <p:nvPr/>
          </p:nvSpPr>
          <p:spPr>
            <a:xfrm>
              <a:off x="7656009" y="2041747"/>
              <a:ext cx="1381125" cy="553998"/>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sz="1000" b="1" i="1" dirty="0" smtClean="0">
                  <a:solidFill>
                    <a:prstClr val="black"/>
                  </a:solidFill>
                </a:rPr>
                <a:t>…and we will use these tools to measure our impact…</a:t>
              </a:r>
            </a:p>
          </p:txBody>
        </p:sp>
        <p:sp>
          <p:nvSpPr>
            <p:cNvPr id="87" name="TextBox 86"/>
            <p:cNvSpPr txBox="1"/>
            <p:nvPr/>
          </p:nvSpPr>
          <p:spPr>
            <a:xfrm>
              <a:off x="7651246" y="5865159"/>
              <a:ext cx="1390650" cy="70788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Direct Services:  </a:t>
              </a:r>
              <a:r>
                <a:rPr lang="en-US" sz="1000" dirty="0">
                  <a:solidFill>
                    <a:schemeClr val="tx1"/>
                  </a:solidFill>
                </a:rPr>
                <a:t>Assigned Program pre/post and  process measures; </a:t>
              </a:r>
              <a:r>
                <a:rPr lang="en-US" sz="1000" dirty="0" smtClean="0">
                  <a:solidFill>
                    <a:schemeClr val="tx1"/>
                  </a:solidFill>
                </a:rPr>
                <a:t>HYS</a:t>
              </a:r>
              <a:endParaRPr lang="en-US" sz="1000" b="1" dirty="0">
                <a:solidFill>
                  <a:schemeClr val="tx1"/>
                </a:solidFill>
              </a:endParaRPr>
            </a:p>
          </p:txBody>
        </p:sp>
        <p:sp>
          <p:nvSpPr>
            <p:cNvPr id="88" name="TextBox 87"/>
            <p:cNvSpPr txBox="1"/>
            <p:nvPr/>
          </p:nvSpPr>
          <p:spPr>
            <a:xfrm>
              <a:off x="7656009" y="5214353"/>
              <a:ext cx="1381125" cy="538609"/>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Prevention/ Intervention  Services: </a:t>
              </a:r>
              <a:r>
                <a:rPr lang="en-US" sz="900" dirty="0" smtClean="0">
                  <a:solidFill>
                    <a:schemeClr val="tx1"/>
                  </a:solidFill>
                </a:rPr>
                <a:t>pre/post</a:t>
              </a:r>
              <a:endParaRPr lang="en-US" sz="1000" b="1" dirty="0">
                <a:solidFill>
                  <a:schemeClr val="tx1"/>
                </a:solidFill>
              </a:endParaRPr>
            </a:p>
          </p:txBody>
        </p:sp>
        <p:sp>
          <p:nvSpPr>
            <p:cNvPr id="89" name="TextBox 88"/>
            <p:cNvSpPr txBox="1"/>
            <p:nvPr/>
          </p:nvSpPr>
          <p:spPr>
            <a:xfrm>
              <a:off x="7660771" y="2707941"/>
              <a:ext cx="1371600" cy="96949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prstClr val="black"/>
                  </a:solidFill>
                </a:rPr>
                <a:t>Community engagement/Coalition development </a:t>
              </a:r>
              <a:r>
                <a:rPr lang="en-US" sz="1000" b="1" dirty="0" smtClean="0">
                  <a:solidFill>
                    <a:schemeClr val="tx1"/>
                  </a:solidFill>
                </a:rPr>
                <a:t>: </a:t>
              </a:r>
              <a:endParaRPr lang="en-US" sz="1000" b="1" dirty="0">
                <a:solidFill>
                  <a:schemeClr val="tx1"/>
                </a:solidFill>
              </a:endParaRPr>
            </a:p>
            <a:p>
              <a:pPr algn="ctr" fontAlgn="auto">
                <a:spcBef>
                  <a:spcPts val="0"/>
                </a:spcBef>
                <a:spcAft>
                  <a:spcPts val="0"/>
                </a:spcAft>
                <a:defRPr/>
              </a:pPr>
              <a:r>
                <a:rPr lang="en-US" sz="900" dirty="0">
                  <a:solidFill>
                    <a:schemeClr val="tx1"/>
                  </a:solidFill>
                </a:rPr>
                <a:t>Annual Coalition Survey</a:t>
              </a:r>
            </a:p>
            <a:p>
              <a:pPr algn="ctr" fontAlgn="auto">
                <a:spcBef>
                  <a:spcPts val="0"/>
                </a:spcBef>
                <a:spcAft>
                  <a:spcPts val="0"/>
                </a:spcAft>
                <a:defRPr/>
              </a:pPr>
              <a:r>
                <a:rPr lang="en-US" sz="900" dirty="0"/>
                <a:t>Sustainability </a:t>
              </a:r>
              <a:r>
                <a:rPr lang="en-US" sz="900" dirty="0" smtClean="0"/>
                <a:t>Documentation</a:t>
              </a:r>
            </a:p>
          </p:txBody>
        </p:sp>
        <p:sp>
          <p:nvSpPr>
            <p:cNvPr id="90" name="TextBox 89"/>
            <p:cNvSpPr txBox="1"/>
            <p:nvPr/>
          </p:nvSpPr>
          <p:spPr>
            <a:xfrm>
              <a:off x="7656009" y="4425049"/>
              <a:ext cx="1381125" cy="677108"/>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Environmental Strategies:</a:t>
              </a:r>
            </a:p>
            <a:p>
              <a:pPr algn="ctr" fontAlgn="auto">
                <a:spcBef>
                  <a:spcPts val="0"/>
                </a:spcBef>
                <a:spcAft>
                  <a:spcPts val="0"/>
                </a:spcAft>
                <a:defRPr/>
              </a:pPr>
              <a:r>
                <a:rPr lang="en-US" sz="900" dirty="0">
                  <a:solidFill>
                    <a:prstClr val="black"/>
                  </a:solidFill>
                </a:rPr>
                <a:t>Process measures </a:t>
              </a:r>
              <a:r>
                <a:rPr lang="en-US" sz="900" dirty="0" smtClean="0">
                  <a:solidFill>
                    <a:prstClr val="black"/>
                  </a:solidFill>
                </a:rPr>
                <a:t>Community Survey</a:t>
              </a:r>
              <a:r>
                <a:rPr lang="en-US" sz="900" dirty="0">
                  <a:solidFill>
                    <a:prstClr val="black"/>
                  </a:solidFill>
                </a:rPr>
                <a:t>; HYS</a:t>
              </a:r>
            </a:p>
          </p:txBody>
        </p:sp>
        <p:sp>
          <p:nvSpPr>
            <p:cNvPr id="91" name="TextBox 90"/>
            <p:cNvSpPr txBox="1"/>
            <p:nvPr/>
          </p:nvSpPr>
          <p:spPr>
            <a:xfrm>
              <a:off x="7656009" y="3789633"/>
              <a:ext cx="1381125" cy="523220"/>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1000" b="1" dirty="0">
                  <a:solidFill>
                    <a:schemeClr val="tx1"/>
                  </a:solidFill>
                </a:rPr>
                <a:t>Public Awareness: </a:t>
              </a:r>
            </a:p>
            <a:p>
              <a:pPr algn="ctr">
                <a:defRPr/>
              </a:pPr>
              <a:r>
                <a:rPr lang="en-US" sz="900" dirty="0"/>
                <a:t>Process measures </a:t>
              </a:r>
              <a:r>
                <a:rPr lang="en-US" sz="900" dirty="0" smtClean="0"/>
                <a:t>Community Survey</a:t>
              </a:r>
              <a:endParaRPr lang="en-US" sz="900" dirty="0"/>
            </a:p>
          </p:txBody>
        </p:sp>
      </p:grpSp>
      <p:sp>
        <p:nvSpPr>
          <p:cNvPr id="123" name="Left Brace 122"/>
          <p:cNvSpPr/>
          <p:nvPr/>
        </p:nvSpPr>
        <p:spPr>
          <a:xfrm flipH="1">
            <a:off x="5953991" y="2992582"/>
            <a:ext cx="142009" cy="1122218"/>
          </a:xfrm>
          <a:prstGeom prst="leftBrace">
            <a:avLst>
              <a:gd name="adj1" fmla="val 8333"/>
              <a:gd name="adj2" fmla="val 88008"/>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124" name="Straight Arrow Connector 123"/>
          <p:cNvCxnSpPr/>
          <p:nvPr/>
        </p:nvCxnSpPr>
        <p:spPr>
          <a:xfrm rot="10800000">
            <a:off x="7467600" y="28956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10800000">
            <a:off x="7476671" y="4649789"/>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7467600" y="3733800"/>
            <a:ext cx="228600" cy="1524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10800000">
            <a:off x="7464014" y="5314278"/>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a:off x="7453256" y="6250193"/>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4579490" y="2226528"/>
            <a:ext cx="1399419" cy="4480033"/>
            <a:chOff x="4579490" y="2226528"/>
            <a:chExt cx="1399419" cy="4480033"/>
          </a:xfrm>
        </p:grpSpPr>
        <p:sp>
          <p:nvSpPr>
            <p:cNvPr id="80" name="TextBox 79"/>
            <p:cNvSpPr txBox="1"/>
            <p:nvPr/>
          </p:nvSpPr>
          <p:spPr>
            <a:xfrm>
              <a:off x="4594299" y="2787249"/>
              <a:ext cx="1374198" cy="376003"/>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Low enforcement in public locations</a:t>
              </a:r>
              <a:endParaRPr lang="en-US" sz="1000" dirty="0">
                <a:solidFill>
                  <a:prstClr val="black"/>
                </a:solidFill>
              </a:endParaRPr>
            </a:p>
          </p:txBody>
        </p:sp>
        <p:sp>
          <p:nvSpPr>
            <p:cNvPr id="82" name="TextBox 81"/>
            <p:cNvSpPr txBox="1"/>
            <p:nvPr/>
          </p:nvSpPr>
          <p:spPr>
            <a:xfrm>
              <a:off x="4594300" y="4972526"/>
              <a:ext cx="1384608" cy="520901"/>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Lack of consistent and clear consequences at home.</a:t>
              </a:r>
              <a:endParaRPr lang="en-US" sz="1000" dirty="0">
                <a:solidFill>
                  <a:prstClr val="black"/>
                </a:solidFill>
              </a:endParaRPr>
            </a:p>
          </p:txBody>
        </p:sp>
        <p:sp>
          <p:nvSpPr>
            <p:cNvPr id="83" name="TextBox 82"/>
            <p:cNvSpPr txBox="1"/>
            <p:nvPr/>
          </p:nvSpPr>
          <p:spPr>
            <a:xfrm>
              <a:off x="4594301" y="5527744"/>
              <a:ext cx="1384608" cy="506227"/>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Youth think they would be viewed as “cool” if they drink</a:t>
              </a:r>
              <a:endParaRPr lang="en-US" sz="1000" dirty="0">
                <a:solidFill>
                  <a:prstClr val="black"/>
                </a:solidFill>
              </a:endParaRPr>
            </a:p>
          </p:txBody>
        </p:sp>
        <p:sp>
          <p:nvSpPr>
            <p:cNvPr id="84" name="TextBox 83"/>
            <p:cNvSpPr txBox="1"/>
            <p:nvPr/>
          </p:nvSpPr>
          <p:spPr>
            <a:xfrm>
              <a:off x="4596158" y="3754621"/>
              <a:ext cx="1374198" cy="499979"/>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950" dirty="0" smtClean="0">
                  <a:solidFill>
                    <a:prstClr val="black"/>
                  </a:solidFill>
                </a:rPr>
                <a:t>Limited communication b/t enforcement and judiciary.</a:t>
              </a:r>
              <a:endParaRPr lang="en-US" sz="950" dirty="0">
                <a:solidFill>
                  <a:prstClr val="black"/>
                </a:solidFill>
              </a:endParaRPr>
            </a:p>
          </p:txBody>
        </p:sp>
        <p:sp>
          <p:nvSpPr>
            <p:cNvPr id="86" name="TextBox 85"/>
            <p:cNvSpPr txBox="1"/>
            <p:nvPr/>
          </p:nvSpPr>
          <p:spPr>
            <a:xfrm>
              <a:off x="4594299" y="3197569"/>
              <a:ext cx="1374198" cy="522735"/>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Inconsistent consequences for offenders.</a:t>
              </a:r>
              <a:endParaRPr lang="en-US" sz="1000" dirty="0">
                <a:solidFill>
                  <a:prstClr val="black"/>
                </a:solidFill>
              </a:endParaRPr>
            </a:p>
          </p:txBody>
        </p:sp>
        <p:sp>
          <p:nvSpPr>
            <p:cNvPr id="92" name="TextBox 91"/>
            <p:cNvSpPr txBox="1"/>
            <p:nvPr/>
          </p:nvSpPr>
          <p:spPr>
            <a:xfrm>
              <a:off x="4579490" y="6068291"/>
              <a:ext cx="1384608" cy="638270"/>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1000" dirty="0" smtClean="0">
                  <a:solidFill>
                    <a:prstClr val="black"/>
                  </a:solidFill>
                </a:rPr>
                <a:t>Youth exposure to favorable alcohol messages from their peers.</a:t>
              </a:r>
              <a:endParaRPr lang="en-US" sz="1000" dirty="0">
                <a:solidFill>
                  <a:prstClr val="black"/>
                </a:solidFill>
              </a:endParaRPr>
            </a:p>
          </p:txBody>
        </p:sp>
        <p:sp>
          <p:nvSpPr>
            <p:cNvPr id="98" name="TextBox 97"/>
            <p:cNvSpPr txBox="1"/>
            <p:nvPr/>
          </p:nvSpPr>
          <p:spPr>
            <a:xfrm>
              <a:off x="4594300" y="2226528"/>
              <a:ext cx="1374198" cy="526404"/>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a:defRPr/>
              </a:pPr>
              <a:r>
                <a:rPr lang="en-US" sz="1000" dirty="0" smtClean="0">
                  <a:solidFill>
                    <a:prstClr val="black"/>
                  </a:solidFill>
                </a:rPr>
                <a:t>Engaging parents and youth with providers in local decisions. </a:t>
              </a:r>
            </a:p>
          </p:txBody>
        </p:sp>
        <p:sp>
          <p:nvSpPr>
            <p:cNvPr id="101" name="TextBox 100"/>
            <p:cNvSpPr txBox="1"/>
            <p:nvPr/>
          </p:nvSpPr>
          <p:spPr>
            <a:xfrm>
              <a:off x="4594299" y="4288917"/>
              <a:ext cx="1374198" cy="649292"/>
            </a:xfrm>
            <a:prstGeom prst="rect">
              <a:avLst/>
            </a:prstGeom>
          </p:spPr>
          <p:style>
            <a:lnRef idx="1">
              <a:schemeClr val="accent6"/>
            </a:lnRef>
            <a:fillRef idx="2">
              <a:schemeClr val="accent6"/>
            </a:fillRef>
            <a:effectRef idx="1">
              <a:schemeClr val="accent6"/>
            </a:effectRef>
            <a:fontRef idx="minor">
              <a:schemeClr val="dk1"/>
            </a:fontRef>
          </p:style>
          <p:txBody>
            <a:bodyPr/>
            <a:lstStyle/>
            <a:p>
              <a:pPr algn="ctr" fontAlgn="auto">
                <a:spcBef>
                  <a:spcPts val="0"/>
                </a:spcBef>
                <a:spcAft>
                  <a:spcPts val="0"/>
                </a:spcAft>
                <a:defRPr/>
              </a:pPr>
              <a:r>
                <a:rPr lang="en-US" sz="950" dirty="0" smtClean="0">
                  <a:solidFill>
                    <a:prstClr val="black"/>
                  </a:solidFill>
                </a:rPr>
                <a:t>Kids who are not performing at school tend to be those with substance use issues   </a:t>
              </a:r>
              <a:endParaRPr lang="en-US" sz="950" dirty="0">
                <a:solidFill>
                  <a:prstClr val="black"/>
                </a:solidFill>
              </a:endParaRPr>
            </a:p>
          </p:txBody>
        </p:sp>
      </p:grpSp>
      <p:sp>
        <p:nvSpPr>
          <p:cNvPr id="103" name="Left Brace 102"/>
          <p:cNvSpPr/>
          <p:nvPr/>
        </p:nvSpPr>
        <p:spPr>
          <a:xfrm>
            <a:off x="4495800" y="30480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95" name="Straight Arrow Connector 94"/>
          <p:cNvCxnSpPr/>
          <p:nvPr/>
        </p:nvCxnSpPr>
        <p:spPr>
          <a:xfrm rot="10800000">
            <a:off x="4419600" y="46482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4267200" y="5259388"/>
            <a:ext cx="381000" cy="227012"/>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05" name="Left Brace 104"/>
          <p:cNvSpPr/>
          <p:nvPr/>
        </p:nvSpPr>
        <p:spPr>
          <a:xfrm>
            <a:off x="4495800" y="5638800"/>
            <a:ext cx="114300"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06" name="Left Brace 105"/>
          <p:cNvSpPr/>
          <p:nvPr/>
        </p:nvSpPr>
        <p:spPr>
          <a:xfrm flipH="1">
            <a:off x="5943600" y="5638800"/>
            <a:ext cx="152512" cy="1009650"/>
          </a:xfrm>
          <a:prstGeom prst="leftBrace">
            <a:avLst>
              <a:gd name="adj1" fmla="val 8333"/>
              <a:gd name="adj2" fmla="val 47979"/>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99" name="Straight Arrow Connector 98"/>
          <p:cNvCxnSpPr/>
          <p:nvPr/>
        </p:nvCxnSpPr>
        <p:spPr>
          <a:xfrm flipH="1" flipV="1">
            <a:off x="5943600" y="5257800"/>
            <a:ext cx="228600" cy="7620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10800000">
            <a:off x="5908958" y="2603511"/>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flipV="1">
            <a:off x="5867400" y="3048000"/>
            <a:ext cx="304800" cy="2286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5943600" y="4648200"/>
            <a:ext cx="304800" cy="609600"/>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a:off x="4419600" y="2667000"/>
            <a:ext cx="228600" cy="1588"/>
          </a:xfrm>
          <a:prstGeom prst="straightConnector1">
            <a:avLst/>
          </a:prstGeom>
          <a:ln w="15875">
            <a:solidFill>
              <a:srgbClr val="C00000"/>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69848" y="1421780"/>
            <a:ext cx="760144" cy="215444"/>
          </a:xfrm>
          <a:prstGeom prst="rect">
            <a:avLst/>
          </a:prstGeom>
        </p:spPr>
        <p:txBody>
          <a:bodyPr wrap="none">
            <a:spAutoFit/>
          </a:bodyPr>
          <a:lstStyle/>
          <a:p>
            <a:pPr algn="ctr">
              <a:defRPr/>
            </a:pPr>
            <a:r>
              <a:rPr lang="en-US" sz="800" b="1" dirty="0" smtClean="0"/>
              <a:t>(10-15 years) </a:t>
            </a:r>
            <a:endParaRPr lang="en-US" sz="800" b="1" dirty="0"/>
          </a:p>
        </p:txBody>
      </p:sp>
      <p:sp>
        <p:nvSpPr>
          <p:cNvPr id="116" name="Rectangle 115"/>
          <p:cNvSpPr/>
          <p:nvPr/>
        </p:nvSpPr>
        <p:spPr>
          <a:xfrm>
            <a:off x="1921355" y="1423638"/>
            <a:ext cx="708848" cy="215444"/>
          </a:xfrm>
          <a:prstGeom prst="rect">
            <a:avLst/>
          </a:prstGeom>
        </p:spPr>
        <p:txBody>
          <a:bodyPr wrap="none">
            <a:spAutoFit/>
          </a:bodyPr>
          <a:lstStyle/>
          <a:p>
            <a:pPr algn="ctr">
              <a:defRPr/>
            </a:pPr>
            <a:r>
              <a:rPr lang="en-US" sz="800" b="1" dirty="0" smtClean="0"/>
              <a:t>(5-10 years) </a:t>
            </a:r>
            <a:endParaRPr lang="en-US" sz="800" b="1" dirty="0"/>
          </a:p>
        </p:txBody>
      </p:sp>
      <p:sp>
        <p:nvSpPr>
          <p:cNvPr id="117" name="Rectangle 116"/>
          <p:cNvSpPr/>
          <p:nvPr/>
        </p:nvSpPr>
        <p:spPr>
          <a:xfrm>
            <a:off x="3452417" y="1414345"/>
            <a:ext cx="657552" cy="215444"/>
          </a:xfrm>
          <a:prstGeom prst="rect">
            <a:avLst/>
          </a:prstGeom>
        </p:spPr>
        <p:txBody>
          <a:bodyPr wrap="none">
            <a:spAutoFit/>
          </a:bodyPr>
          <a:lstStyle/>
          <a:p>
            <a:pPr algn="ctr">
              <a:defRPr/>
            </a:pPr>
            <a:r>
              <a:rPr lang="en-US" sz="800" b="1" dirty="0" smtClean="0"/>
              <a:t>(2-5 years) </a:t>
            </a:r>
            <a:endParaRPr lang="en-US" sz="800" b="1" dirty="0"/>
          </a:p>
        </p:txBody>
      </p:sp>
      <p:sp>
        <p:nvSpPr>
          <p:cNvPr id="118" name="Rectangle 117"/>
          <p:cNvSpPr/>
          <p:nvPr/>
        </p:nvSpPr>
        <p:spPr>
          <a:xfrm>
            <a:off x="4773092" y="1418062"/>
            <a:ext cx="1067921" cy="215444"/>
          </a:xfrm>
          <a:prstGeom prst="rect">
            <a:avLst/>
          </a:prstGeom>
        </p:spPr>
        <p:txBody>
          <a:bodyPr wrap="none">
            <a:spAutoFit/>
          </a:bodyPr>
          <a:lstStyle/>
          <a:p>
            <a:pPr algn="ctr">
              <a:defRPr/>
            </a:pPr>
            <a:r>
              <a:rPr lang="en-US" sz="800" b="1" dirty="0" smtClean="0"/>
              <a:t>(6 months – 2 years) </a:t>
            </a:r>
            <a:endParaRPr lang="en-US" sz="800" b="1" dirty="0"/>
          </a:p>
        </p:txBody>
      </p:sp>
      <p:sp>
        <p:nvSpPr>
          <p:cNvPr id="12" name="Rectangle 11"/>
          <p:cNvSpPr/>
          <p:nvPr/>
        </p:nvSpPr>
        <p:spPr>
          <a:xfrm>
            <a:off x="3076530" y="461665"/>
            <a:ext cx="3019470" cy="630712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1762692" y="650244"/>
            <a:ext cx="1245587" cy="57982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454" y="623904"/>
            <a:ext cx="13541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47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33333E-6 2.39417E-6 L 3.33333E-6 0.76081 " pathEditMode="relative" rAng="0" ptsTypes="AA">
                                      <p:cBhvr>
                                        <p:cTn id="11" dur="2000" fill="hold"/>
                                        <p:tgtEl>
                                          <p:spTgt spid="16"/>
                                        </p:tgtEl>
                                        <p:attrNameLst>
                                          <p:attrName>ppt_x</p:attrName>
                                          <p:attrName>ppt_y</p:attrName>
                                        </p:attrNameLst>
                                      </p:cBhvr>
                                      <p:rCtr x="0" y="38029"/>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2.77778E-6 4.28638E-6 L -0.00452 0.75827 " pathEditMode="relative" rAng="0" ptsTypes="AA">
                                      <p:cBhvr>
                                        <p:cTn id="15" dur="2000" fill="hold"/>
                                        <p:tgtEl>
                                          <p:spTgt spid="8194"/>
                                        </p:tgtEl>
                                        <p:attrNameLst>
                                          <p:attrName>ppt_x</p:attrName>
                                          <p:attrName>ppt_y</p:attrName>
                                        </p:attrNameLst>
                                      </p:cBhvr>
                                      <p:rCtr x="-226" y="379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Determine the best program fit	</a:t>
            </a:r>
            <a:endParaRPr lang="en-US" dirty="0"/>
          </a:p>
        </p:txBody>
      </p:sp>
      <p:sp>
        <p:nvSpPr>
          <p:cNvPr id="3" name="Content Placeholder 2"/>
          <p:cNvSpPr>
            <a:spLocks noGrp="1"/>
          </p:cNvSpPr>
          <p:nvPr>
            <p:ph idx="1"/>
          </p:nvPr>
        </p:nvSpPr>
        <p:spPr/>
        <p:txBody>
          <a:bodyPr>
            <a:normAutofit/>
          </a:bodyPr>
          <a:lstStyle/>
          <a:p>
            <a:r>
              <a:rPr lang="en-US" dirty="0" smtClean="0"/>
              <a:t>Using a strategy selection workgroup is a good idea to save time as large group.</a:t>
            </a:r>
          </a:p>
          <a:p>
            <a:r>
              <a:rPr lang="en-US" dirty="0" smtClean="0"/>
              <a:t>Narrow your search for programs using search considerations or tag key words,</a:t>
            </a:r>
          </a:p>
          <a:p>
            <a:r>
              <a:rPr lang="en-US" dirty="0"/>
              <a:t>R</a:t>
            </a:r>
            <a:r>
              <a:rPr lang="en-US" dirty="0" smtClean="0"/>
              <a:t>eview Program/Strategy description PDFs for programs that are shown to have outcomes on your intervening </a:t>
            </a:r>
            <a:r>
              <a:rPr lang="en-US" dirty="0"/>
              <a:t>variables</a:t>
            </a:r>
            <a:r>
              <a:rPr lang="en-US" dirty="0" smtClean="0"/>
              <a:t> and </a:t>
            </a:r>
            <a:r>
              <a:rPr lang="en-US" dirty="0"/>
              <a:t>address your local </a:t>
            </a:r>
            <a:r>
              <a:rPr lang="en-US" dirty="0" smtClean="0"/>
              <a:t>conditions. </a:t>
            </a:r>
          </a:p>
          <a:p>
            <a:pPr marL="0" indent="0">
              <a:buNone/>
            </a:pPr>
            <a:endParaRPr lang="en-US" dirty="0" smtClean="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32</a:t>
            </a:fld>
            <a:endParaRPr lang="en-US" dirty="0"/>
          </a:p>
        </p:txBody>
      </p:sp>
    </p:spTree>
    <p:extLst>
      <p:ext uri="{BB962C8B-B14F-4D97-AF65-F5344CB8AC3E}">
        <p14:creationId xmlns:p14="http://schemas.microsoft.com/office/powerpoint/2010/main" val="224100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bring back to coalition</a:t>
            </a:r>
            <a:endParaRPr lang="en-US" dirty="0"/>
          </a:p>
        </p:txBody>
      </p:sp>
      <p:sp>
        <p:nvSpPr>
          <p:cNvPr id="3" name="Content Placeholder 2"/>
          <p:cNvSpPr>
            <a:spLocks noGrp="1"/>
          </p:cNvSpPr>
          <p:nvPr>
            <p:ph idx="1"/>
          </p:nvPr>
        </p:nvSpPr>
        <p:spPr>
          <a:xfrm>
            <a:off x="457200" y="1676400"/>
            <a:ext cx="8229600" cy="4449763"/>
          </a:xfrm>
        </p:spPr>
        <p:txBody>
          <a:bodyPr>
            <a:normAutofit fontScale="92500" lnSpcReduction="20000"/>
          </a:bodyPr>
          <a:lstStyle/>
          <a:p>
            <a:r>
              <a:rPr lang="en-US" dirty="0" smtClean="0"/>
              <a:t>Identify programs that meet your needs.</a:t>
            </a:r>
          </a:p>
          <a:p>
            <a:r>
              <a:rPr lang="en-US" dirty="0" smtClean="0"/>
              <a:t>Identify programs found to be effective among the races and ethnicities you will be serving.</a:t>
            </a:r>
          </a:p>
          <a:p>
            <a:r>
              <a:rPr lang="en-US" dirty="0" smtClean="0"/>
              <a:t>Quality of study for outcomes.</a:t>
            </a:r>
          </a:p>
          <a:p>
            <a:r>
              <a:rPr lang="en-US" dirty="0" smtClean="0"/>
              <a:t>Identify costs of program, training, coalition capacity and replication/adaptation abilities.</a:t>
            </a:r>
          </a:p>
          <a:p>
            <a:r>
              <a:rPr lang="en-US" dirty="0"/>
              <a:t>Identify a workgroup member to report back to the full coalition.</a:t>
            </a:r>
          </a:p>
          <a:p>
            <a:pPr marL="342900" marR="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Provide options of a few strategies for each local condition prioritized.</a:t>
            </a:r>
          </a:p>
          <a:p>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33</a:t>
            </a:fld>
            <a:endParaRPr lang="en-US" dirty="0"/>
          </a:p>
        </p:txBody>
      </p:sp>
      <p:sp>
        <p:nvSpPr>
          <p:cNvPr id="7" name="TextBox 6"/>
          <p:cNvSpPr txBox="1"/>
          <p:nvPr/>
        </p:nvSpPr>
        <p:spPr>
          <a:xfrm rot="20702436">
            <a:off x="838200" y="1871246"/>
            <a:ext cx="6629400" cy="2062103"/>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marL="0" lvl="1" algn="ctr"/>
            <a:r>
              <a:rPr lang="en-US" sz="3200" dirty="0">
                <a:effectLst>
                  <a:outerShdw blurRad="38100" dist="38100" dir="2700000" algn="tl">
                    <a:srgbClr val="000000">
                      <a:alpha val="43137"/>
                    </a:srgbClr>
                  </a:outerShdw>
                </a:effectLst>
              </a:rPr>
              <a:t>What are some ways that you prioritized strategy selection with the coalition?</a:t>
            </a:r>
          </a:p>
          <a:p>
            <a:endParaRPr lang="en-US" sz="3200" dirty="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05661">
            <a:off x="2038586" y="3250706"/>
            <a:ext cx="12319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51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wipe(down)">
                                      <p:cBhvr>
                                        <p:cTn id="1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
            </a:r>
            <a:br>
              <a:rPr lang="en-US" dirty="0"/>
            </a:br>
            <a:r>
              <a:rPr lang="en-US" dirty="0" smtClean="0"/>
              <a:t>Today we covered…</a:t>
            </a:r>
            <a:r>
              <a:rPr lang="en-US" dirty="0"/>
              <a:t/>
            </a:r>
            <a:br>
              <a:rPr lang="en-US" dirty="0"/>
            </a:br>
            <a:endParaRPr lang="en-US" dirty="0"/>
          </a:p>
        </p:txBody>
      </p:sp>
      <p:sp>
        <p:nvSpPr>
          <p:cNvPr id="5" name="Content Placeholder 4"/>
          <p:cNvSpPr>
            <a:spLocks noGrp="1"/>
          </p:cNvSpPr>
          <p:nvPr>
            <p:ph idx="1"/>
          </p:nvPr>
        </p:nvSpPr>
        <p:spPr/>
        <p:txBody>
          <a:bodyPr>
            <a:normAutofit fontScale="92500"/>
          </a:bodyPr>
          <a:lstStyle/>
          <a:p>
            <a:r>
              <a:rPr lang="en-US" dirty="0" smtClean="0"/>
              <a:t>The value of EBPs.</a:t>
            </a:r>
          </a:p>
          <a:p>
            <a:r>
              <a:rPr lang="en-US" dirty="0" smtClean="0"/>
              <a:t>The various databases and definitions.</a:t>
            </a:r>
            <a:endParaRPr lang="en-US" dirty="0"/>
          </a:p>
          <a:p>
            <a:r>
              <a:rPr lang="en-US" dirty="0" smtClean="0"/>
              <a:t>DBHR’s current Substance Abuse Prevention criteria.</a:t>
            </a:r>
          </a:p>
          <a:p>
            <a:r>
              <a:rPr lang="en-US" dirty="0" smtClean="0"/>
              <a:t>Where to find the current DBHR Prevention EBP list.</a:t>
            </a:r>
          </a:p>
          <a:p>
            <a:r>
              <a:rPr lang="en-US" dirty="0" smtClean="0"/>
              <a:t>How to search for programs to match your needs.</a:t>
            </a:r>
          </a:p>
          <a:p>
            <a:r>
              <a:rPr lang="en-US" dirty="0" smtClean="0"/>
              <a:t>How to determine the best fit program.</a:t>
            </a:r>
          </a:p>
          <a:p>
            <a:endParaRPr lang="en-US" dirty="0" smtClean="0"/>
          </a:p>
        </p:txBody>
      </p:sp>
      <p:sp>
        <p:nvSpPr>
          <p:cNvPr id="6" name="Date Placeholder 5"/>
          <p:cNvSpPr>
            <a:spLocks noGrp="1"/>
          </p:cNvSpPr>
          <p:nvPr>
            <p:ph type="dt" sz="half" idx="10"/>
          </p:nvPr>
        </p:nvSpPr>
        <p:spPr/>
        <p:txBody>
          <a:bodyPr/>
          <a:lstStyle/>
          <a:p>
            <a:fld id="{E6B37018-CEB3-4E6B-AF2E-451AD3D03F0B}" type="datetime1">
              <a:rPr lang="en-US" smtClean="0"/>
              <a:t>3/25/2015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0C183989-D380-BB4B-8033-B2C050FE378C}" type="slidenum">
              <a:rPr lang="en-US" smtClean="0"/>
              <a:t>34</a:t>
            </a:fld>
            <a:endParaRPr lang="en-US" dirty="0"/>
          </a:p>
        </p:txBody>
      </p:sp>
    </p:spTree>
    <p:extLst>
      <p:ext uri="{BB962C8B-B14F-4D97-AF65-F5344CB8AC3E}">
        <p14:creationId xmlns:p14="http://schemas.microsoft.com/office/powerpoint/2010/main" val="252147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35</a:t>
            </a:fld>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64530"/>
            <a:ext cx="3715563" cy="38879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95800" y="1981200"/>
            <a:ext cx="4343400" cy="252376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Thank you. </a:t>
            </a:r>
          </a:p>
          <a:p>
            <a:endParaRPr lang="en-US" dirty="0"/>
          </a:p>
          <a:p>
            <a:r>
              <a:rPr lang="en-US" dirty="0" smtClean="0"/>
              <a:t>Julia Havens,</a:t>
            </a:r>
          </a:p>
          <a:p>
            <a:r>
              <a:rPr lang="en-US" dirty="0" smtClean="0"/>
              <a:t>Prevention Systems Development Manager </a:t>
            </a:r>
          </a:p>
          <a:p>
            <a:r>
              <a:rPr lang="en-US" dirty="0" smtClean="0"/>
              <a:t>Division of Behavioral Health &amp; Recovery</a:t>
            </a:r>
          </a:p>
          <a:p>
            <a:endParaRPr lang="en-US" dirty="0"/>
          </a:p>
          <a:p>
            <a:r>
              <a:rPr lang="en-US" dirty="0">
                <a:hlinkClick r:id="rId3"/>
              </a:rPr>
              <a:t>j</a:t>
            </a:r>
            <a:r>
              <a:rPr lang="en-US" dirty="0" smtClean="0">
                <a:hlinkClick r:id="rId3"/>
              </a:rPr>
              <a:t>ulia.havens@dshs.wa.gov</a:t>
            </a:r>
            <a:endParaRPr lang="en-US" dirty="0"/>
          </a:p>
          <a:p>
            <a:r>
              <a:rPr lang="en-US" dirty="0" smtClean="0"/>
              <a:t>509.220.4752</a:t>
            </a:r>
            <a:endParaRPr lang="en-US" dirty="0"/>
          </a:p>
        </p:txBody>
      </p:sp>
      <p:pic>
        <p:nvPicPr>
          <p:cNvPr id="10242" name="Picture 2" descr="C:\Users\greesjr\AppData\Local\Microsoft\Windows\Temporary Internet Files\Content.IE5\7NUP76Y0\1-1232472255xXi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11848">
            <a:off x="1019681" y="4514353"/>
            <a:ext cx="2129943" cy="1419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06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Resources</a:t>
            </a:r>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36</a:t>
            </a:fld>
            <a:endParaRPr lang="en-US" dirty="0"/>
          </a:p>
        </p:txBody>
      </p:sp>
      <p:sp>
        <p:nvSpPr>
          <p:cNvPr id="7" name="Footer Placeholder 4"/>
          <p:cNvSpPr>
            <a:spLocks noGrp="1"/>
          </p:cNvSpPr>
          <p:nvPr>
            <p:ph idx="1"/>
          </p:nvPr>
        </p:nvSpPr>
        <p:spPr/>
        <p:txBody>
          <a:bodyPr>
            <a:normAutofit/>
          </a:bodyPr>
          <a:lstStyle/>
          <a:p>
            <a:r>
              <a:rPr lang="en-US" sz="2800" dirty="0" smtClean="0">
                <a:hlinkClick r:id="rId2"/>
              </a:rPr>
              <a:t>www.blueprintsprograms.com</a:t>
            </a:r>
            <a:r>
              <a:rPr lang="en-US" sz="2800" dirty="0" smtClean="0"/>
              <a:t> </a:t>
            </a:r>
            <a:endParaRPr lang="en-US" sz="2800" dirty="0"/>
          </a:p>
          <a:p>
            <a:r>
              <a:rPr lang="en-US" sz="2800" dirty="0">
                <a:hlinkClick r:id="rId3"/>
              </a:rPr>
              <a:t>www.nrepp.samhsa.gov</a:t>
            </a:r>
            <a:r>
              <a:rPr lang="en-US" sz="2800" dirty="0" smtClean="0">
                <a:hlinkClick r:id="rId3"/>
              </a:rPr>
              <a:t>/</a:t>
            </a:r>
            <a:r>
              <a:rPr lang="en-US" sz="2800" dirty="0" smtClean="0"/>
              <a:t> </a:t>
            </a:r>
            <a:endParaRPr lang="en-US" sz="2800" dirty="0" smtClean="0"/>
          </a:p>
          <a:p>
            <a:r>
              <a:rPr lang="en-US" sz="2800" dirty="0" smtClean="0">
                <a:hlinkClick r:id="rId4"/>
              </a:rPr>
              <a:t>www.crimesolutions.gov/</a:t>
            </a:r>
            <a:endParaRPr lang="en-US" sz="2800" dirty="0" smtClean="0"/>
          </a:p>
          <a:p>
            <a:r>
              <a:rPr lang="en-US" sz="2800" dirty="0" smtClean="0">
                <a:hlinkClick r:id="rId5"/>
              </a:rPr>
              <a:t>www.theathenaforum.org/learning_library/ebp</a:t>
            </a:r>
            <a:endParaRPr lang="en-US" sz="2800" dirty="0" smtClean="0"/>
          </a:p>
          <a:p>
            <a:r>
              <a:rPr lang="en-US" sz="2800" dirty="0">
                <a:hlinkClick r:id="rId6"/>
              </a:rPr>
              <a:t>http://</a:t>
            </a:r>
            <a:r>
              <a:rPr lang="en-US" sz="2800" dirty="0" smtClean="0">
                <a:hlinkClick r:id="rId6"/>
              </a:rPr>
              <a:t>www.wsipp.wa.gov/Reports</a:t>
            </a:r>
            <a:r>
              <a:rPr lang="en-US" sz="2800" dirty="0" smtClean="0"/>
              <a:t> </a:t>
            </a:r>
            <a:endParaRPr lang="en-US" sz="2800" dirty="0"/>
          </a:p>
          <a:p>
            <a:r>
              <a:rPr lang="en-US" sz="2800" dirty="0" smtClean="0"/>
              <a:t>RCW </a:t>
            </a:r>
            <a:r>
              <a:rPr lang="en-US" sz="2800" dirty="0"/>
              <a:t>71.24.025</a:t>
            </a:r>
          </a:p>
          <a:p>
            <a:r>
              <a:rPr lang="en-US" dirty="0">
                <a:hlinkClick r:id="rId7"/>
              </a:rPr>
              <a:t>http://www.communitiesthatcare.net</a:t>
            </a:r>
            <a:r>
              <a:rPr lang="en-US" dirty="0" smtClean="0">
                <a:hlinkClick r:id="rId7"/>
              </a:rPr>
              <a:t>/</a:t>
            </a:r>
            <a:r>
              <a:rPr lang="en-US" dirty="0" smtClean="0"/>
              <a:t> </a:t>
            </a:r>
            <a:endParaRPr lang="en-US" dirty="0"/>
          </a:p>
          <a:p>
            <a:endParaRPr lang="en-US" dirty="0"/>
          </a:p>
        </p:txBody>
      </p:sp>
    </p:spTree>
    <p:extLst>
      <p:ext uri="{BB962C8B-B14F-4D97-AF65-F5344CB8AC3E}">
        <p14:creationId xmlns:p14="http://schemas.microsoft.com/office/powerpoint/2010/main" val="3728351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Before we get started</a:t>
            </a:r>
            <a:endParaRPr lang="en-US"/>
          </a:p>
        </p:txBody>
      </p:sp>
      <p:sp>
        <p:nvSpPr>
          <p:cNvPr id="3" name="Content Placeholder 2"/>
          <p:cNvSpPr>
            <a:spLocks noGrp="1"/>
          </p:cNvSpPr>
          <p:nvPr>
            <p:ph idx="1"/>
          </p:nvPr>
        </p:nvSpPr>
        <p:spPr/>
        <p:txBody>
          <a:bodyPr/>
          <a:lstStyle/>
          <a:p>
            <a:r>
              <a:rPr lang="en-US" smtClean="0"/>
              <a:t>Poll</a:t>
            </a:r>
            <a:endParaRPr lang="en-US"/>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4</a:t>
            </a:fld>
            <a:endParaRPr lang="en-US" dirty="0"/>
          </a:p>
        </p:txBody>
      </p:sp>
    </p:spTree>
    <p:extLst>
      <p:ext uri="{BB962C8B-B14F-4D97-AF65-F5344CB8AC3E}">
        <p14:creationId xmlns:p14="http://schemas.microsoft.com/office/powerpoint/2010/main" val="1423617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Value of tested &amp; effective </a:t>
            </a:r>
            <a:r>
              <a:rPr lang="en-US" sz="3600" dirty="0"/>
              <a:t>p</a:t>
            </a:r>
            <a:r>
              <a:rPr lang="en-US" sz="3600" dirty="0" smtClean="0"/>
              <a:t>rograms </a:t>
            </a:r>
            <a:endParaRPr lang="en-US" sz="3600"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r>
              <a:rPr lang="en-US" dirty="0" smtClean="0"/>
              <a:t>www.crimesolutions.gov</a:t>
            </a:r>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5</a:t>
            </a:fld>
            <a:endParaRPr lang="en-US" dirty="0"/>
          </a:p>
        </p:txBody>
      </p:sp>
      <p:graphicFrame>
        <p:nvGraphicFramePr>
          <p:cNvPr id="7" name="Diagram 6"/>
          <p:cNvGraphicFramePr/>
          <p:nvPr>
            <p:extLst>
              <p:ext uri="{D42A27DB-BD31-4B8C-83A1-F6EECF244321}">
                <p14:modId xmlns:p14="http://schemas.microsoft.com/office/powerpoint/2010/main" val="1396690378"/>
              </p:ext>
            </p:extLst>
          </p:nvPr>
        </p:nvGraphicFramePr>
        <p:xfrm>
          <a:off x="1219200" y="1752600"/>
          <a:ext cx="6629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429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r>
              <a:rPr lang="en-US" dirty="0"/>
              <a:t>www.blueprintsprograms.com</a:t>
            </a:r>
          </a:p>
        </p:txBody>
      </p:sp>
      <p:sp>
        <p:nvSpPr>
          <p:cNvPr id="6" name="Slide Number Placeholder 5"/>
          <p:cNvSpPr>
            <a:spLocks noGrp="1"/>
          </p:cNvSpPr>
          <p:nvPr>
            <p:ph type="sldNum" sz="quarter" idx="12"/>
          </p:nvPr>
        </p:nvSpPr>
        <p:spPr/>
        <p:txBody>
          <a:bodyPr/>
          <a:lstStyle/>
          <a:p>
            <a:fld id="{0C183989-D380-BB4B-8033-B2C050FE378C}" type="slidenum">
              <a:rPr lang="en-US" smtClean="0"/>
              <a:t>6</a:t>
            </a:fld>
            <a:endParaRPr lang="en-US" dirty="0"/>
          </a:p>
        </p:txBody>
      </p:sp>
      <p:pic>
        <p:nvPicPr>
          <p:cNvPr id="614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74114"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53" y="3505200"/>
            <a:ext cx="75438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415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barn(inVertical)">
                                      <p:cBhvr>
                                        <p:cTn id="14"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Variety in definitions and lists</a:t>
            </a:r>
            <a:endParaRPr lang="en-US" dirty="0"/>
          </a:p>
        </p:txBody>
      </p:sp>
      <p:sp>
        <p:nvSpPr>
          <p:cNvPr id="3" name="Content Placeholder 2"/>
          <p:cNvSpPr>
            <a:spLocks noGrp="1"/>
          </p:cNvSpPr>
          <p:nvPr>
            <p:ph idx="1"/>
          </p:nvPr>
        </p:nvSpPr>
        <p:spPr/>
        <p:txBody>
          <a:bodyPr/>
          <a:lstStyle/>
          <a:p>
            <a:r>
              <a:rPr lang="en-US" dirty="0" smtClean="0"/>
              <a:t>Multiple websites categorize programs as “evidence-based.” </a:t>
            </a:r>
          </a:p>
          <a:p>
            <a:pPr lvl="1"/>
            <a:r>
              <a:rPr lang="en-US" dirty="0" smtClean="0"/>
              <a:t>SAMHSA’s National Registry of Evidence-based Programs and Practices (NREPP). </a:t>
            </a:r>
          </a:p>
          <a:p>
            <a:pPr lvl="1"/>
            <a:r>
              <a:rPr lang="en-US" dirty="0" smtClean="0"/>
              <a:t>Blueprints for Healthy Youth Development.</a:t>
            </a:r>
          </a:p>
          <a:p>
            <a:pPr lvl="1"/>
            <a:r>
              <a:rPr lang="en-US" dirty="0" smtClean="0"/>
              <a:t>Crime Solutions </a:t>
            </a:r>
          </a:p>
          <a:p>
            <a:pPr lvl="1"/>
            <a:r>
              <a:rPr lang="en-US" dirty="0" smtClean="0"/>
              <a:t>Department of Education </a:t>
            </a:r>
          </a:p>
          <a:p>
            <a:pPr lvl="1"/>
            <a:r>
              <a:rPr lang="en-US" dirty="0" smtClean="0"/>
              <a:t>Others? </a:t>
            </a:r>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t>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167" y="5104234"/>
            <a:ext cx="590550" cy="647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5167" y="404327"/>
            <a:ext cx="3569833" cy="6278563"/>
          </a:xfrm>
          <a:prstGeom prst="rect">
            <a:avLst/>
          </a:prstGeom>
          <a:gradFill>
            <a:gsLst>
              <a:gs pos="6000">
                <a:schemeClr val="accent3">
                  <a:lumMod val="40000"/>
                  <a:lumOff val="60000"/>
                </a:schemeClr>
              </a:gs>
              <a:gs pos="50000">
                <a:srgbClr val="9CB86E"/>
              </a:gs>
              <a:gs pos="100000">
                <a:srgbClr val="156B13"/>
              </a:gs>
            </a:gsLst>
            <a:lin ang="5400000" scaled="0"/>
          </a:gradFill>
          <a:ln>
            <a:noFill/>
          </a:ln>
          <a:effectLst/>
        </p:spPr>
      </p:pic>
    </p:spTree>
    <p:extLst>
      <p:ext uri="{BB962C8B-B14F-4D97-AF65-F5344CB8AC3E}">
        <p14:creationId xmlns:p14="http://schemas.microsoft.com/office/powerpoint/2010/main" val="301871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NREPP Evidence-based criteria </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C52A98F9-7865-4852-86F8-D4B4254B4371}" type="datetime1">
              <a:rPr lang="en-US" smtClean="0"/>
              <a:t>3/25/2015</a:t>
            </a:fld>
            <a:endParaRPr lang="en-US" dirty="0"/>
          </a:p>
        </p:txBody>
      </p:sp>
      <p:sp>
        <p:nvSpPr>
          <p:cNvPr id="5" name="Footer Placeholder 4"/>
          <p:cNvSpPr>
            <a:spLocks noGrp="1"/>
          </p:cNvSpPr>
          <p:nvPr>
            <p:ph type="ftr" sz="quarter" idx="11"/>
          </p:nvPr>
        </p:nvSpPr>
        <p:spPr/>
        <p:txBody>
          <a:bodyPr/>
          <a:lstStyle/>
          <a:p>
            <a:r>
              <a:rPr lang="en-US" dirty="0" smtClean="0"/>
              <a:t>www.nrepp.samhsa.gov</a:t>
            </a:r>
            <a:r>
              <a:rPr lang="en-US" dirty="0"/>
              <a:t>/</a:t>
            </a:r>
          </a:p>
        </p:txBody>
      </p:sp>
      <p:sp>
        <p:nvSpPr>
          <p:cNvPr id="6" name="Slide Number Placeholder 5"/>
          <p:cNvSpPr>
            <a:spLocks noGrp="1"/>
          </p:cNvSpPr>
          <p:nvPr>
            <p:ph type="sldNum" sz="quarter" idx="12"/>
          </p:nvPr>
        </p:nvSpPr>
        <p:spPr/>
        <p:txBody>
          <a:bodyPr/>
          <a:lstStyle/>
          <a:p>
            <a:fld id="{0C183989-D380-BB4B-8033-B2C050FE378C}" type="slidenum">
              <a:rPr lang="en-US" smtClean="0"/>
              <a:t>8</a:t>
            </a:fld>
            <a:endParaRPr lang="en-US" dirty="0"/>
          </a:p>
        </p:txBody>
      </p:sp>
      <p:graphicFrame>
        <p:nvGraphicFramePr>
          <p:cNvPr id="7" name="Diagram 6"/>
          <p:cNvGraphicFramePr/>
          <p:nvPr>
            <p:extLst>
              <p:ext uri="{D42A27DB-BD31-4B8C-83A1-F6EECF244321}">
                <p14:modId xmlns:p14="http://schemas.microsoft.com/office/powerpoint/2010/main" val="2080598195"/>
              </p:ext>
            </p:extLst>
          </p:nvPr>
        </p:nvGraphicFramePr>
        <p:xfrm>
          <a:off x="457200" y="1752600"/>
          <a:ext cx="82296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1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graphicEl>
                                              <a:dgm id="{816234D1-883E-42AE-96FB-C55DB75DDC14}"/>
                                            </p:graphicEl>
                                          </p:spTgt>
                                        </p:tgtEl>
                                        <p:attrNameLst>
                                          <p:attrName>style.visibility</p:attrName>
                                        </p:attrNameLst>
                                      </p:cBhvr>
                                      <p:to>
                                        <p:strVal val="visible"/>
                                      </p:to>
                                    </p:set>
                                    <p:anim calcmode="lin" valueType="num">
                                      <p:cBhvr>
                                        <p:cTn id="7" dur="1000" fill="hold"/>
                                        <p:tgtEl>
                                          <p:spTgt spid="7">
                                            <p:graphicEl>
                                              <a:dgm id="{816234D1-883E-42AE-96FB-C55DB75DDC14}"/>
                                            </p:graphicEl>
                                          </p:spTgt>
                                        </p:tgtEl>
                                        <p:attrNameLst>
                                          <p:attrName>ppt_w</p:attrName>
                                        </p:attrNameLst>
                                      </p:cBhvr>
                                      <p:tavLst>
                                        <p:tav tm="0">
                                          <p:val>
                                            <p:fltVal val="0"/>
                                          </p:val>
                                        </p:tav>
                                        <p:tav tm="100000">
                                          <p:val>
                                            <p:strVal val="#ppt_w"/>
                                          </p:val>
                                        </p:tav>
                                      </p:tavLst>
                                    </p:anim>
                                    <p:anim calcmode="lin" valueType="num">
                                      <p:cBhvr>
                                        <p:cTn id="8" dur="1000" fill="hold"/>
                                        <p:tgtEl>
                                          <p:spTgt spid="7">
                                            <p:graphicEl>
                                              <a:dgm id="{816234D1-883E-42AE-96FB-C55DB75DDC14}"/>
                                            </p:graphicEl>
                                          </p:spTgt>
                                        </p:tgtEl>
                                        <p:attrNameLst>
                                          <p:attrName>ppt_h</p:attrName>
                                        </p:attrNameLst>
                                      </p:cBhvr>
                                      <p:tavLst>
                                        <p:tav tm="0">
                                          <p:val>
                                            <p:fltVal val="0"/>
                                          </p:val>
                                        </p:tav>
                                        <p:tav tm="100000">
                                          <p:val>
                                            <p:strVal val="#ppt_h"/>
                                          </p:val>
                                        </p:tav>
                                      </p:tavLst>
                                    </p:anim>
                                    <p:anim calcmode="lin" valueType="num">
                                      <p:cBhvr>
                                        <p:cTn id="9" dur="1000" fill="hold"/>
                                        <p:tgtEl>
                                          <p:spTgt spid="7">
                                            <p:graphicEl>
                                              <a:dgm id="{816234D1-883E-42AE-96FB-C55DB75DDC14}"/>
                                            </p:graphicEl>
                                          </p:spTgt>
                                        </p:tgtEl>
                                        <p:attrNameLst>
                                          <p:attrName>style.rotation</p:attrName>
                                        </p:attrNameLst>
                                      </p:cBhvr>
                                      <p:tavLst>
                                        <p:tav tm="0">
                                          <p:val>
                                            <p:fltVal val="90"/>
                                          </p:val>
                                        </p:tav>
                                        <p:tav tm="100000">
                                          <p:val>
                                            <p:fltVal val="0"/>
                                          </p:val>
                                        </p:tav>
                                      </p:tavLst>
                                    </p:anim>
                                    <p:animEffect transition="in" filter="fade">
                                      <p:cBhvr>
                                        <p:cTn id="10" dur="1000"/>
                                        <p:tgtEl>
                                          <p:spTgt spid="7">
                                            <p:graphicEl>
                                              <a:dgm id="{816234D1-883E-42AE-96FB-C55DB75DDC1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graphicEl>
                                              <a:dgm id="{F954122E-D312-4729-9EE2-3DD318F8360A}"/>
                                            </p:graphicEl>
                                          </p:spTgt>
                                        </p:tgtEl>
                                        <p:attrNameLst>
                                          <p:attrName>style.visibility</p:attrName>
                                        </p:attrNameLst>
                                      </p:cBhvr>
                                      <p:to>
                                        <p:strVal val="visible"/>
                                      </p:to>
                                    </p:set>
                                    <p:anim calcmode="lin" valueType="num">
                                      <p:cBhvr>
                                        <p:cTn id="15" dur="1000" fill="hold"/>
                                        <p:tgtEl>
                                          <p:spTgt spid="7">
                                            <p:graphicEl>
                                              <a:dgm id="{F954122E-D312-4729-9EE2-3DD318F8360A}"/>
                                            </p:graphicEl>
                                          </p:spTgt>
                                        </p:tgtEl>
                                        <p:attrNameLst>
                                          <p:attrName>ppt_w</p:attrName>
                                        </p:attrNameLst>
                                      </p:cBhvr>
                                      <p:tavLst>
                                        <p:tav tm="0">
                                          <p:val>
                                            <p:fltVal val="0"/>
                                          </p:val>
                                        </p:tav>
                                        <p:tav tm="100000">
                                          <p:val>
                                            <p:strVal val="#ppt_w"/>
                                          </p:val>
                                        </p:tav>
                                      </p:tavLst>
                                    </p:anim>
                                    <p:anim calcmode="lin" valueType="num">
                                      <p:cBhvr>
                                        <p:cTn id="16" dur="1000" fill="hold"/>
                                        <p:tgtEl>
                                          <p:spTgt spid="7">
                                            <p:graphicEl>
                                              <a:dgm id="{F954122E-D312-4729-9EE2-3DD318F8360A}"/>
                                            </p:graphicEl>
                                          </p:spTgt>
                                        </p:tgtEl>
                                        <p:attrNameLst>
                                          <p:attrName>ppt_h</p:attrName>
                                        </p:attrNameLst>
                                      </p:cBhvr>
                                      <p:tavLst>
                                        <p:tav tm="0">
                                          <p:val>
                                            <p:fltVal val="0"/>
                                          </p:val>
                                        </p:tav>
                                        <p:tav tm="100000">
                                          <p:val>
                                            <p:strVal val="#ppt_h"/>
                                          </p:val>
                                        </p:tav>
                                      </p:tavLst>
                                    </p:anim>
                                    <p:anim calcmode="lin" valueType="num">
                                      <p:cBhvr>
                                        <p:cTn id="17" dur="1000" fill="hold"/>
                                        <p:tgtEl>
                                          <p:spTgt spid="7">
                                            <p:graphicEl>
                                              <a:dgm id="{F954122E-D312-4729-9EE2-3DD318F8360A}"/>
                                            </p:graphicEl>
                                          </p:spTgt>
                                        </p:tgtEl>
                                        <p:attrNameLst>
                                          <p:attrName>style.rotation</p:attrName>
                                        </p:attrNameLst>
                                      </p:cBhvr>
                                      <p:tavLst>
                                        <p:tav tm="0">
                                          <p:val>
                                            <p:fltVal val="90"/>
                                          </p:val>
                                        </p:tav>
                                        <p:tav tm="100000">
                                          <p:val>
                                            <p:fltVal val="0"/>
                                          </p:val>
                                        </p:tav>
                                      </p:tavLst>
                                    </p:anim>
                                    <p:animEffect transition="in" filter="fade">
                                      <p:cBhvr>
                                        <p:cTn id="18" dur="1000"/>
                                        <p:tgtEl>
                                          <p:spTgt spid="7">
                                            <p:graphicEl>
                                              <a:dgm id="{F954122E-D312-4729-9EE2-3DD318F8360A}"/>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graphicEl>
                                              <a:dgm id="{AD2384DA-8D50-4FE2-815E-CFED461F85C6}"/>
                                            </p:graphicEl>
                                          </p:spTgt>
                                        </p:tgtEl>
                                        <p:attrNameLst>
                                          <p:attrName>style.visibility</p:attrName>
                                        </p:attrNameLst>
                                      </p:cBhvr>
                                      <p:to>
                                        <p:strVal val="visible"/>
                                      </p:to>
                                    </p:set>
                                    <p:anim calcmode="lin" valueType="num">
                                      <p:cBhvr>
                                        <p:cTn id="21" dur="1000" fill="hold"/>
                                        <p:tgtEl>
                                          <p:spTgt spid="7">
                                            <p:graphicEl>
                                              <a:dgm id="{AD2384DA-8D50-4FE2-815E-CFED461F85C6}"/>
                                            </p:graphicEl>
                                          </p:spTgt>
                                        </p:tgtEl>
                                        <p:attrNameLst>
                                          <p:attrName>ppt_w</p:attrName>
                                        </p:attrNameLst>
                                      </p:cBhvr>
                                      <p:tavLst>
                                        <p:tav tm="0">
                                          <p:val>
                                            <p:fltVal val="0"/>
                                          </p:val>
                                        </p:tav>
                                        <p:tav tm="100000">
                                          <p:val>
                                            <p:strVal val="#ppt_w"/>
                                          </p:val>
                                        </p:tav>
                                      </p:tavLst>
                                    </p:anim>
                                    <p:anim calcmode="lin" valueType="num">
                                      <p:cBhvr>
                                        <p:cTn id="22" dur="1000" fill="hold"/>
                                        <p:tgtEl>
                                          <p:spTgt spid="7">
                                            <p:graphicEl>
                                              <a:dgm id="{AD2384DA-8D50-4FE2-815E-CFED461F85C6}"/>
                                            </p:graphicEl>
                                          </p:spTgt>
                                        </p:tgtEl>
                                        <p:attrNameLst>
                                          <p:attrName>ppt_h</p:attrName>
                                        </p:attrNameLst>
                                      </p:cBhvr>
                                      <p:tavLst>
                                        <p:tav tm="0">
                                          <p:val>
                                            <p:fltVal val="0"/>
                                          </p:val>
                                        </p:tav>
                                        <p:tav tm="100000">
                                          <p:val>
                                            <p:strVal val="#ppt_h"/>
                                          </p:val>
                                        </p:tav>
                                      </p:tavLst>
                                    </p:anim>
                                    <p:anim calcmode="lin" valueType="num">
                                      <p:cBhvr>
                                        <p:cTn id="23" dur="1000" fill="hold"/>
                                        <p:tgtEl>
                                          <p:spTgt spid="7">
                                            <p:graphicEl>
                                              <a:dgm id="{AD2384DA-8D50-4FE2-815E-CFED461F85C6}"/>
                                            </p:graphicEl>
                                          </p:spTgt>
                                        </p:tgtEl>
                                        <p:attrNameLst>
                                          <p:attrName>style.rotation</p:attrName>
                                        </p:attrNameLst>
                                      </p:cBhvr>
                                      <p:tavLst>
                                        <p:tav tm="0">
                                          <p:val>
                                            <p:fltVal val="90"/>
                                          </p:val>
                                        </p:tav>
                                        <p:tav tm="100000">
                                          <p:val>
                                            <p:fltVal val="0"/>
                                          </p:val>
                                        </p:tav>
                                      </p:tavLst>
                                    </p:anim>
                                    <p:animEffect transition="in" filter="fade">
                                      <p:cBhvr>
                                        <p:cTn id="24" dur="1000"/>
                                        <p:tgtEl>
                                          <p:spTgt spid="7">
                                            <p:graphicEl>
                                              <a:dgm id="{AD2384DA-8D50-4FE2-815E-CFED461F85C6}"/>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graphicEl>
                                              <a:dgm id="{FEE5DE82-DEF1-4A46-A462-7F745EDF1362}"/>
                                            </p:graphicEl>
                                          </p:spTgt>
                                        </p:tgtEl>
                                        <p:attrNameLst>
                                          <p:attrName>style.visibility</p:attrName>
                                        </p:attrNameLst>
                                      </p:cBhvr>
                                      <p:to>
                                        <p:strVal val="visible"/>
                                      </p:to>
                                    </p:set>
                                    <p:anim calcmode="lin" valueType="num">
                                      <p:cBhvr>
                                        <p:cTn id="29" dur="1000" fill="hold"/>
                                        <p:tgtEl>
                                          <p:spTgt spid="7">
                                            <p:graphicEl>
                                              <a:dgm id="{FEE5DE82-DEF1-4A46-A462-7F745EDF1362}"/>
                                            </p:graphicEl>
                                          </p:spTgt>
                                        </p:tgtEl>
                                        <p:attrNameLst>
                                          <p:attrName>ppt_w</p:attrName>
                                        </p:attrNameLst>
                                      </p:cBhvr>
                                      <p:tavLst>
                                        <p:tav tm="0">
                                          <p:val>
                                            <p:fltVal val="0"/>
                                          </p:val>
                                        </p:tav>
                                        <p:tav tm="100000">
                                          <p:val>
                                            <p:strVal val="#ppt_w"/>
                                          </p:val>
                                        </p:tav>
                                      </p:tavLst>
                                    </p:anim>
                                    <p:anim calcmode="lin" valueType="num">
                                      <p:cBhvr>
                                        <p:cTn id="30" dur="1000" fill="hold"/>
                                        <p:tgtEl>
                                          <p:spTgt spid="7">
                                            <p:graphicEl>
                                              <a:dgm id="{FEE5DE82-DEF1-4A46-A462-7F745EDF1362}"/>
                                            </p:graphicEl>
                                          </p:spTgt>
                                        </p:tgtEl>
                                        <p:attrNameLst>
                                          <p:attrName>ppt_h</p:attrName>
                                        </p:attrNameLst>
                                      </p:cBhvr>
                                      <p:tavLst>
                                        <p:tav tm="0">
                                          <p:val>
                                            <p:fltVal val="0"/>
                                          </p:val>
                                        </p:tav>
                                        <p:tav tm="100000">
                                          <p:val>
                                            <p:strVal val="#ppt_h"/>
                                          </p:val>
                                        </p:tav>
                                      </p:tavLst>
                                    </p:anim>
                                    <p:anim calcmode="lin" valueType="num">
                                      <p:cBhvr>
                                        <p:cTn id="31" dur="1000" fill="hold"/>
                                        <p:tgtEl>
                                          <p:spTgt spid="7">
                                            <p:graphicEl>
                                              <a:dgm id="{FEE5DE82-DEF1-4A46-A462-7F745EDF1362}"/>
                                            </p:graphicEl>
                                          </p:spTgt>
                                        </p:tgtEl>
                                        <p:attrNameLst>
                                          <p:attrName>style.rotation</p:attrName>
                                        </p:attrNameLst>
                                      </p:cBhvr>
                                      <p:tavLst>
                                        <p:tav tm="0">
                                          <p:val>
                                            <p:fltVal val="90"/>
                                          </p:val>
                                        </p:tav>
                                        <p:tav tm="100000">
                                          <p:val>
                                            <p:fltVal val="0"/>
                                          </p:val>
                                        </p:tav>
                                      </p:tavLst>
                                    </p:anim>
                                    <p:animEffect transition="in" filter="fade">
                                      <p:cBhvr>
                                        <p:cTn id="32" dur="1000"/>
                                        <p:tgtEl>
                                          <p:spTgt spid="7">
                                            <p:graphicEl>
                                              <a:dgm id="{FEE5DE82-DEF1-4A46-A462-7F745EDF1362}"/>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7">
                                            <p:graphicEl>
                                              <a:dgm id="{6219DE1B-C6D8-454A-9647-5CF4B74205B6}"/>
                                            </p:graphicEl>
                                          </p:spTgt>
                                        </p:tgtEl>
                                        <p:attrNameLst>
                                          <p:attrName>style.visibility</p:attrName>
                                        </p:attrNameLst>
                                      </p:cBhvr>
                                      <p:to>
                                        <p:strVal val="visible"/>
                                      </p:to>
                                    </p:set>
                                    <p:anim calcmode="lin" valueType="num">
                                      <p:cBhvr>
                                        <p:cTn id="35" dur="1000" fill="hold"/>
                                        <p:tgtEl>
                                          <p:spTgt spid="7">
                                            <p:graphicEl>
                                              <a:dgm id="{6219DE1B-C6D8-454A-9647-5CF4B74205B6}"/>
                                            </p:graphicEl>
                                          </p:spTgt>
                                        </p:tgtEl>
                                        <p:attrNameLst>
                                          <p:attrName>ppt_w</p:attrName>
                                        </p:attrNameLst>
                                      </p:cBhvr>
                                      <p:tavLst>
                                        <p:tav tm="0">
                                          <p:val>
                                            <p:fltVal val="0"/>
                                          </p:val>
                                        </p:tav>
                                        <p:tav tm="100000">
                                          <p:val>
                                            <p:strVal val="#ppt_w"/>
                                          </p:val>
                                        </p:tav>
                                      </p:tavLst>
                                    </p:anim>
                                    <p:anim calcmode="lin" valueType="num">
                                      <p:cBhvr>
                                        <p:cTn id="36" dur="1000" fill="hold"/>
                                        <p:tgtEl>
                                          <p:spTgt spid="7">
                                            <p:graphicEl>
                                              <a:dgm id="{6219DE1B-C6D8-454A-9647-5CF4B74205B6}"/>
                                            </p:graphicEl>
                                          </p:spTgt>
                                        </p:tgtEl>
                                        <p:attrNameLst>
                                          <p:attrName>ppt_h</p:attrName>
                                        </p:attrNameLst>
                                      </p:cBhvr>
                                      <p:tavLst>
                                        <p:tav tm="0">
                                          <p:val>
                                            <p:fltVal val="0"/>
                                          </p:val>
                                        </p:tav>
                                        <p:tav tm="100000">
                                          <p:val>
                                            <p:strVal val="#ppt_h"/>
                                          </p:val>
                                        </p:tav>
                                      </p:tavLst>
                                    </p:anim>
                                    <p:anim calcmode="lin" valueType="num">
                                      <p:cBhvr>
                                        <p:cTn id="37" dur="1000" fill="hold"/>
                                        <p:tgtEl>
                                          <p:spTgt spid="7">
                                            <p:graphicEl>
                                              <a:dgm id="{6219DE1B-C6D8-454A-9647-5CF4B74205B6}"/>
                                            </p:graphicEl>
                                          </p:spTgt>
                                        </p:tgtEl>
                                        <p:attrNameLst>
                                          <p:attrName>style.rotation</p:attrName>
                                        </p:attrNameLst>
                                      </p:cBhvr>
                                      <p:tavLst>
                                        <p:tav tm="0">
                                          <p:val>
                                            <p:fltVal val="90"/>
                                          </p:val>
                                        </p:tav>
                                        <p:tav tm="100000">
                                          <p:val>
                                            <p:fltVal val="0"/>
                                          </p:val>
                                        </p:tav>
                                      </p:tavLst>
                                    </p:anim>
                                    <p:animEffect transition="in" filter="fade">
                                      <p:cBhvr>
                                        <p:cTn id="38" dur="1000"/>
                                        <p:tgtEl>
                                          <p:spTgt spid="7">
                                            <p:graphicEl>
                                              <a:dgm id="{6219DE1B-C6D8-454A-9647-5CF4B74205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NREPP review criteria summary</a:t>
            </a:r>
            <a:endParaRPr lang="en-US" dirty="0"/>
          </a:p>
        </p:txBody>
      </p:sp>
      <p:sp>
        <p:nvSpPr>
          <p:cNvPr id="3" name="Content Placeholder 2"/>
          <p:cNvSpPr>
            <a:spLocks noGrp="1"/>
          </p:cNvSpPr>
          <p:nvPr>
            <p:ph idx="1"/>
          </p:nvPr>
        </p:nvSpPr>
        <p:spPr/>
        <p:txBody>
          <a:bodyPr>
            <a:noAutofit/>
          </a:bodyPr>
          <a:lstStyle/>
          <a:p>
            <a:pPr>
              <a:buFont typeface="+mj-lt"/>
              <a:buAutoNum type="arabicPeriod"/>
            </a:pPr>
            <a:r>
              <a:rPr lang="en-US" sz="2000" dirty="0"/>
              <a:t>P</a:t>
            </a:r>
            <a:r>
              <a:rPr lang="en-US" sz="2000" dirty="0" smtClean="0"/>
              <a:t>ositive behavioral outcomes in mental health or substance abuse among individuals, communities, or populations. Significant differences between groups over time must be demonstrated for each outcome.</a:t>
            </a:r>
          </a:p>
          <a:p>
            <a:pPr>
              <a:buFont typeface="+mj-lt"/>
              <a:buAutoNum type="arabicPeriod"/>
            </a:pPr>
            <a:r>
              <a:rPr lang="en-US" sz="2000" dirty="0"/>
              <a:t>O</a:t>
            </a:r>
            <a:r>
              <a:rPr lang="en-US" sz="2000" dirty="0" smtClean="0"/>
              <a:t>utcome(s) has been demonstrated in at least one study using an experimental or quasi-experimental design. </a:t>
            </a:r>
          </a:p>
          <a:p>
            <a:pPr lvl="1"/>
            <a:r>
              <a:rPr lang="en-US" sz="1600" dirty="0" smtClean="0"/>
              <a:t>Studies with single-group, pretest/posttest designs do not meet this requirement.</a:t>
            </a:r>
          </a:p>
          <a:p>
            <a:pPr>
              <a:buFont typeface="+mj-lt"/>
              <a:buAutoNum type="arabicPeriod"/>
            </a:pPr>
            <a:r>
              <a:rPr lang="en-US" sz="2000" dirty="0"/>
              <a:t>S</a:t>
            </a:r>
            <a:r>
              <a:rPr lang="en-US" sz="2000" dirty="0" smtClean="0"/>
              <a:t>tudies published in a peer-reviewed journal / professional publication or comprehensive evaluation report. </a:t>
            </a:r>
          </a:p>
          <a:p>
            <a:pPr>
              <a:buFont typeface="+mj-lt"/>
              <a:buAutoNum type="arabicPeriod"/>
            </a:pPr>
            <a:r>
              <a:rPr lang="en-US" sz="2000" dirty="0" smtClean="0"/>
              <a:t>Implementation materials, training and support resources, and quality assurance procedures available.</a:t>
            </a:r>
          </a:p>
          <a:p>
            <a:endParaRPr lang="en-US" sz="2000" dirty="0"/>
          </a:p>
        </p:txBody>
      </p:sp>
      <p:sp>
        <p:nvSpPr>
          <p:cNvPr id="4" name="Date Placeholder 3"/>
          <p:cNvSpPr>
            <a:spLocks noGrp="1"/>
          </p:cNvSpPr>
          <p:nvPr>
            <p:ph type="dt" sz="half" idx="10"/>
          </p:nvPr>
        </p:nvSpPr>
        <p:spPr/>
        <p:txBody>
          <a:bodyPr/>
          <a:lstStyle/>
          <a:p>
            <a:fld id="{C52A98F9-7865-4852-86F8-D4B4254B4371}" type="datetime1">
              <a:rPr lang="en-US" smtClean="0"/>
              <a:pPr/>
              <a:t>3/25/2015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183989-D380-BB4B-8033-B2C050FE378C}" type="slidenum">
              <a:rPr lang="en-US" smtClean="0"/>
              <a:pPr/>
              <a:t>9</a:t>
            </a:fld>
            <a:endParaRPr lang="en-US" dirty="0"/>
          </a:p>
        </p:txBody>
      </p:sp>
    </p:spTree>
    <p:extLst>
      <p:ext uri="{BB962C8B-B14F-4D97-AF65-F5344CB8AC3E}">
        <p14:creationId xmlns:p14="http://schemas.microsoft.com/office/powerpoint/2010/main" val="3679425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SHS template 4 KQ (for bui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A62E08E656474895DA97CDF70F1339" ma:contentTypeVersion="0" ma:contentTypeDescription="Create a new document." ma:contentTypeScope="" ma:versionID="dda92aefae0c346ed8fec2d66fc083a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F6989F6-F345-4890-BB66-6B17CF458B8D}">
  <ds:schemaRefs>
    <ds:schemaRef ds:uri="http://schemas.microsoft.com/sharepoint/v3/contenttype/forms"/>
  </ds:schemaRefs>
</ds:datastoreItem>
</file>

<file path=customXml/itemProps2.xml><?xml version="1.0" encoding="utf-8"?>
<ds:datastoreItem xmlns:ds="http://schemas.openxmlformats.org/officeDocument/2006/customXml" ds:itemID="{BB9DCE48-AD7C-4552-8F91-C601A600A994}">
  <ds:schemaRefs>
    <ds:schemaRef ds:uri="http://purl.org/dc/dcmitype/"/>
    <ds:schemaRef ds:uri="http://purl.org/dc/term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881FA3A8-9C97-45DE-97BE-F76AF0035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438</TotalTime>
  <Words>2885</Words>
  <Application>Microsoft Office PowerPoint</Application>
  <PresentationFormat>On-screen Show (4:3)</PresentationFormat>
  <Paragraphs>491</Paragraphs>
  <Slides>36</Slides>
  <Notes>9</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DSHS template 4 KQ (for build)</vt:lpstr>
      <vt:lpstr>Custom Design</vt:lpstr>
      <vt:lpstr>Evidence-based Practices </vt:lpstr>
      <vt:lpstr> What we will cover today… </vt:lpstr>
      <vt:lpstr>What we aren’t reviewing today…</vt:lpstr>
      <vt:lpstr>Before we get started</vt:lpstr>
      <vt:lpstr>Value of tested &amp; effective programs </vt:lpstr>
      <vt:lpstr>PowerPoint Presentation</vt:lpstr>
      <vt:lpstr>Variety in definitions and lists</vt:lpstr>
      <vt:lpstr>NREPP Evidence-based criteria </vt:lpstr>
      <vt:lpstr>NREPP review criteria summary</vt:lpstr>
      <vt:lpstr>Definition of study designs</vt:lpstr>
      <vt:lpstr>Quality of Research (QOR)</vt:lpstr>
      <vt:lpstr>Blueprints criteria</vt:lpstr>
      <vt:lpstr>Promising and model programs</vt:lpstr>
      <vt:lpstr>Crime Solutions criteria for review</vt:lpstr>
      <vt:lpstr>Crime Solutions rating matrix</vt:lpstr>
      <vt:lpstr>Washington State Institute for Public Policy (WSIPP) Inventory criteria summaries</vt:lpstr>
      <vt:lpstr>Washington State Institute for Public Policy (WSIPP) Inventory criteria summaries</vt:lpstr>
      <vt:lpstr>Washington State Institute for Public Policy (WSIPP) Inventory criteria summaries</vt:lpstr>
      <vt:lpstr>Questions?</vt:lpstr>
      <vt:lpstr> Learning objectives… </vt:lpstr>
      <vt:lpstr>DBHR’s Prevention EBP criteria</vt:lpstr>
      <vt:lpstr> Learning objectives… </vt:lpstr>
      <vt:lpstr>Excellence in Prevention (EIP) Strategy List</vt:lpstr>
      <vt:lpstr>Where is the EIP on Athena?</vt:lpstr>
      <vt:lpstr> Learning objectives… </vt:lpstr>
      <vt:lpstr>PowerPoint Presentation</vt:lpstr>
      <vt:lpstr>Narrow your search</vt:lpstr>
      <vt:lpstr>Learn about the program</vt:lpstr>
      <vt:lpstr>Save your search results</vt:lpstr>
      <vt:lpstr> Learning objectives… </vt:lpstr>
      <vt:lpstr>PowerPoint Presentation</vt:lpstr>
      <vt:lpstr>Determine the best program fit </vt:lpstr>
      <vt:lpstr>What to bring back to coalition</vt:lpstr>
      <vt:lpstr> Today we covered… </vt:lpstr>
      <vt:lpstr>Questions?</vt:lpstr>
      <vt:lpstr>Content Resources</vt:lpstr>
    </vt:vector>
  </TitlesOfParts>
  <Company>DSHS / Exec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Greeson, Julia  (DSHS/DBHR)</dc:creator>
  <cp:lastModifiedBy>greesjr</cp:lastModifiedBy>
  <cp:revision>48</cp:revision>
  <dcterms:created xsi:type="dcterms:W3CDTF">2014-10-14T06:18:11Z</dcterms:created>
  <dcterms:modified xsi:type="dcterms:W3CDTF">2015-03-25T17:25:43Z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0x01010021A62E08E656474895DA97CDF70F1339</vt:lpwstr>
  </property>
</Properties>
</file>