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92"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837CE2-B96D-4088-AAE4-314B1E57CBCE}">
          <p14:sldIdLst>
            <p14:sldId id="292"/>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Lst>
        </p14:section>
        <p14:section name="Untitled Section" id="{002CF90B-2E41-4051-8BD3-4935D910D7A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8" d="100"/>
          <a:sy n="118" d="100"/>
        </p:scale>
        <p:origin x="-1434" y="1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165596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370616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1329421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006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52736"/>
          </a:xfrm>
        </p:spPr>
        <p:txBody>
          <a:bodyPr/>
          <a:lstStyle>
            <a:lvl1pPr>
              <a:defRPr b="1">
                <a:latin typeface="Arial" pitchFamily="34" charset="0"/>
                <a:cs typeface="Arial" pitchFamily="34" charset="0"/>
              </a:defRPr>
            </a:lvl1pPr>
          </a:lstStyle>
          <a:p>
            <a:r>
              <a:rPr lang="en-US" altLang="ko-KR" dirty="0" smtClean="0"/>
              <a:t> Click to edit Master title style</a:t>
            </a:r>
            <a:endParaRPr lang="ko-KR" altLang="en-US" dirty="0"/>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18621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6802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Date Placeholder 4"/>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6890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ko-KR"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7" name="Date Placeholder 6"/>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ko-KR"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05850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778"/>
            <a:ext cx="9144000" cy="1052736"/>
          </a:xfrm>
        </p:spPr>
        <p:txBody>
          <a:bodyPr/>
          <a:lstStyle/>
          <a:p>
            <a:r>
              <a:rPr lang="en-US" altLang="ko-KR" smtClean="0"/>
              <a:t>Click to edit Master title style</a:t>
            </a:r>
            <a:endParaRPr lang="ko-KR" altLang="en-US"/>
          </a:p>
        </p:txBody>
      </p:sp>
      <p:sp>
        <p:nvSpPr>
          <p:cNvPr id="3" name="Date Placeholder 2"/>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ko-KR"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22015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ko-KR"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121755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smtClean="0"/>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772956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280331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smtClean="0"/>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ko-KR"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8504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350792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ko-KR" smtClean="0"/>
              <a:t>Click to edit Master title style</a:t>
            </a:r>
            <a:endParaRPr lang="ko-KR"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10"/>
          </p:nvPr>
        </p:nvSpPr>
        <p:spPr/>
        <p:txBody>
          <a:bodyPr/>
          <a:lstStyle/>
          <a:p>
            <a:fld id="{D2E587EC-4A3E-4030-BABC-5E0C0236501C}" type="datetimeFigureOut">
              <a:rPr lang="ko-KR" altLang="en-US" smtClean="0">
                <a:solidFill>
                  <a:prstClr val="black">
                    <a:tint val="75000"/>
                  </a:prstClr>
                </a:solidFill>
              </a:rPr>
              <a:pPr/>
              <a:t>2015-08-25</a:t>
            </a:fld>
            <a:endParaRPr lang="ko-KR"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ko-KR"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4B9519-C8B1-4E82-966F-744A36AA8BB2}"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417649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3181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825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120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0865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067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5354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333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1017743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7038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25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9560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8264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901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6808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3869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4291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4157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599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796763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190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24014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0979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4705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417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328665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3211776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119154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1868975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F7ADD-7868-4D07-BCC4-06D4D33443DC}" type="datetimeFigureOut">
              <a:rPr lang="en-US" smtClean="0"/>
              <a:t>8/25/2015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33C973-A209-4859-9C8F-BCB1F203EA9C}" type="slidenum">
              <a:rPr lang="en-US" smtClean="0"/>
              <a:t>‹#›</a:t>
            </a:fld>
            <a:endParaRPr lang="en-US" dirty="0"/>
          </a:p>
        </p:txBody>
      </p:sp>
    </p:spTree>
    <p:extLst>
      <p:ext uri="{BB962C8B-B14F-4D97-AF65-F5344CB8AC3E}">
        <p14:creationId xmlns:p14="http://schemas.microsoft.com/office/powerpoint/2010/main" val="4233918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F7ADD-7868-4D07-BCC4-06D4D33443DC}" type="datetimeFigureOut">
              <a:rPr lang="en-US" smtClean="0"/>
              <a:t>8/25/2015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3C973-A209-4859-9C8F-BCB1F203EA9C}" type="slidenum">
              <a:rPr lang="en-US" smtClean="0"/>
              <a:t>‹#›</a:t>
            </a:fld>
            <a:endParaRPr lang="en-US" dirty="0"/>
          </a:p>
        </p:txBody>
      </p:sp>
    </p:spTree>
    <p:extLst>
      <p:ext uri="{BB962C8B-B14F-4D97-AF65-F5344CB8AC3E}">
        <p14:creationId xmlns:p14="http://schemas.microsoft.com/office/powerpoint/2010/main" val="404882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6778"/>
            <a:ext cx="9144000" cy="1052736"/>
          </a:xfrm>
          <a:prstGeom prst="rect">
            <a:avLst/>
          </a:prstGeom>
        </p:spPr>
        <p:txBody>
          <a:bodyPr vert="horz" lIns="91440" tIns="45720" rIns="91440" bIns="45720" rtlCol="0" anchor="ctr">
            <a:noAutofit/>
          </a:bodyPr>
          <a:lstStyle/>
          <a:p>
            <a:r>
              <a:rPr lang="en-US" altLang="ko-KR" dirty="0" smtClean="0"/>
              <a:t> Click to edit Master title</a:t>
            </a:r>
            <a:endParaRPr lang="ko-KR" alt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ko-K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D2E587EC-4A3E-4030-BABC-5E0C0236501C}" type="datetimeFigureOut">
              <a:rPr lang="ko-KR" altLang="en-US" smtClean="0">
                <a:solidFill>
                  <a:prstClr val="black">
                    <a:tint val="75000"/>
                  </a:prstClr>
                </a:solidFill>
              </a:rPr>
              <a:pPr latinLnBrk="1"/>
              <a:t>2015-08-25</a:t>
            </a:fld>
            <a:endParaRPr lang="ko-KR"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6F4B9519-C8B1-4E82-966F-744A36AA8BB2}" type="slidenum">
              <a:rPr lang="ko-KR" altLang="en-US" smtClean="0">
                <a:solidFill>
                  <a:prstClr val="black">
                    <a:tint val="75000"/>
                  </a:prstClr>
                </a:solidFill>
              </a:rPr>
              <a:pPr latinLnBrk="1"/>
              <a:t>‹#›</a:t>
            </a:fld>
            <a:endParaRPr lang="ko-KR" altLang="en-US">
              <a:solidFill>
                <a:prstClr val="black">
                  <a:tint val="75000"/>
                </a:prstClr>
              </a:solidFill>
            </a:endParaRPr>
          </a:p>
        </p:txBody>
      </p:sp>
    </p:spTree>
    <p:extLst>
      <p:ext uri="{BB962C8B-B14F-4D97-AF65-F5344CB8AC3E}">
        <p14:creationId xmlns:p14="http://schemas.microsoft.com/office/powerpoint/2010/main" val="2465358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A5E35-9B49-4A17-B1AF-99C91945F606}"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FB3AB-8E73-40F1-B2C4-DEAACBF1E72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0249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9F7A8-75F7-438A-9909-9153061F0F15}" type="datetimeFigureOut">
              <a:rPr lang="en-US" smtClean="0">
                <a:solidFill>
                  <a:prstClr val="black">
                    <a:tint val="75000"/>
                  </a:prstClr>
                </a:solidFill>
              </a:rPr>
              <a:pPr/>
              <a:t>8/25/2015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15CE1-165E-4897-A936-A18E5829BA1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64428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hyperlink" Target="mailto:wweber@co.grays-harbor.wa.us" TargetMode="Externa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hyperlink" Target="mailto:BenJ@co.mason.wa.us" TargetMode="Externa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hyperlink" Target="mailto:jennifer.dorsett.sac@gmail.com"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hyperlink" Target="http://www.free-powerpoint-templates-design.com/free-powerpoint-templates-design"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609600"/>
            <a:ext cx="7772400" cy="1470025"/>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Partnership for Success</a:t>
            </a:r>
            <a:br>
              <a:rPr lang="en-US" dirty="0" smtClean="0"/>
            </a:br>
            <a:r>
              <a:rPr lang="en-US" dirty="0"/>
              <a:t>Secure Medicine Take-Back </a:t>
            </a:r>
            <a:r>
              <a:rPr lang="en-US" dirty="0" smtClean="0"/>
              <a:t>Projects</a:t>
            </a:r>
            <a:br>
              <a:rPr lang="en-US" dirty="0" smtClean="0"/>
            </a:br>
            <a:r>
              <a:rPr lang="en-US" dirty="0"/>
              <a:t>CPWI Presentation August 26, 2015</a:t>
            </a:r>
            <a:br>
              <a:rPr lang="en-US" dirty="0"/>
            </a:br>
            <a:r>
              <a:rPr lang="en-US" dirty="0"/>
              <a:t/>
            </a:r>
            <a:br>
              <a:rPr lang="en-US" dirty="0"/>
            </a:br>
            <a:r>
              <a:rPr lang="en-US" dirty="0" smtClean="0"/>
              <a:t/>
            </a:r>
            <a:br>
              <a:rPr lang="en-US" dirty="0" smtClean="0"/>
            </a:br>
            <a:endParaRPr lang="en-US" dirty="0"/>
          </a:p>
        </p:txBody>
      </p:sp>
      <p:sp>
        <p:nvSpPr>
          <p:cNvPr id="6" name="Subtitle 5"/>
          <p:cNvSpPr>
            <a:spLocks noGrp="1"/>
          </p:cNvSpPr>
          <p:nvPr>
            <p:ph type="subTitle" idx="1"/>
          </p:nvPr>
        </p:nvSpPr>
        <p:spPr>
          <a:xfrm>
            <a:off x="1371600" y="3048000"/>
            <a:ext cx="6400800" cy="3581400"/>
          </a:xfrm>
        </p:spPr>
        <p:txBody>
          <a:bodyPr>
            <a:normAutofit/>
          </a:bodyPr>
          <a:lstStyle/>
          <a:p>
            <a:r>
              <a:rPr lang="en-US" dirty="0" smtClean="0"/>
              <a:t>Ferndale – Amy Hockenberry</a:t>
            </a:r>
          </a:p>
          <a:p>
            <a:r>
              <a:rPr lang="en-US" dirty="0" smtClean="0"/>
              <a:t>Republic – Janine Koffel</a:t>
            </a:r>
          </a:p>
          <a:p>
            <a:r>
              <a:rPr lang="en-US" dirty="0" smtClean="0"/>
              <a:t>Hoquiam – Wilma Weber</a:t>
            </a:r>
          </a:p>
          <a:p>
            <a:r>
              <a:rPr lang="en-US" dirty="0" smtClean="0"/>
              <a:t>Shelton – Ben Johnson</a:t>
            </a:r>
          </a:p>
          <a:p>
            <a:r>
              <a:rPr lang="en-US" dirty="0" smtClean="0"/>
              <a:t>Prosser – Jennifer Dorsett</a:t>
            </a:r>
            <a:endParaRPr lang="en-US" dirty="0"/>
          </a:p>
        </p:txBody>
      </p:sp>
    </p:spTree>
    <p:extLst>
      <p:ext uri="{BB962C8B-B14F-4D97-AF65-F5344CB8AC3E}">
        <p14:creationId xmlns:p14="http://schemas.microsoft.com/office/powerpoint/2010/main" val="389440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tx1">
                    <a:lumMod val="75000"/>
                    <a:lumOff val="25000"/>
                  </a:schemeClr>
                </a:solidFill>
                <a:ea typeface="Arial Unicode MS" pitchFamily="50" charset="-127"/>
              </a:rPr>
              <a:t> </a:t>
            </a:r>
            <a:r>
              <a:rPr lang="en-US" altLang="ko-KR" sz="4400" dirty="0" smtClean="0">
                <a:solidFill>
                  <a:srgbClr val="0000FF"/>
                </a:solidFill>
                <a:ea typeface="Arial Unicode MS" pitchFamily="50" charset="-127"/>
              </a:rPr>
              <a:t>Educational Materials</a:t>
            </a:r>
            <a:endParaRPr lang="ko-KR" altLang="en-US" sz="4400" dirty="0">
              <a:solidFill>
                <a:srgbClr val="0000FF"/>
              </a:solidFill>
              <a:ea typeface="Arial Unicode MS" pitchFamily="50" charset="-127"/>
            </a:endParaRPr>
          </a:p>
        </p:txBody>
      </p:sp>
      <p:sp>
        <p:nvSpPr>
          <p:cNvPr id="3" name="Content Placeholder 2"/>
          <p:cNvSpPr>
            <a:spLocks noGrp="1"/>
          </p:cNvSpPr>
          <p:nvPr>
            <p:ph idx="1"/>
          </p:nvPr>
        </p:nvSpPr>
        <p:spPr>
          <a:xfrm>
            <a:off x="395536" y="1340768"/>
            <a:ext cx="8229600" cy="2880320"/>
          </a:xfrm>
        </p:spPr>
        <p:txBody>
          <a:bodyPr>
            <a:normAutofit/>
          </a:bodyPr>
          <a:lstStyle/>
          <a:p>
            <a:r>
              <a:rPr lang="en-US" altLang="ko-KR" sz="4000" dirty="0" smtClean="0">
                <a:solidFill>
                  <a:schemeClr val="tx1">
                    <a:lumMod val="75000"/>
                    <a:lumOff val="25000"/>
                  </a:schemeClr>
                </a:solidFill>
                <a:latin typeface="Arial" pitchFamily="34" charset="0"/>
                <a:cs typeface="Arial" pitchFamily="34" charset="0"/>
              </a:rPr>
              <a:t>Count It! Lock It! Drop It!</a:t>
            </a:r>
            <a:endParaRPr lang="en-US" altLang="ko-KR" sz="4000" dirty="0">
              <a:solidFill>
                <a:schemeClr val="tx1">
                  <a:lumMod val="75000"/>
                  <a:lumOff val="25000"/>
                </a:schemeClr>
              </a:solidFill>
              <a:latin typeface="Arial" pitchFamily="34" charset="0"/>
              <a:cs typeface="Arial" pitchFamily="34" charset="0"/>
            </a:endParaRPr>
          </a:p>
          <a:p>
            <a:pPr>
              <a:buFont typeface="Wingdings" pitchFamily="2" charset="2"/>
              <a:buChar char="ü"/>
            </a:pPr>
            <a:r>
              <a:rPr lang="en-US" altLang="ko-KR" sz="2200" dirty="0" smtClean="0">
                <a:solidFill>
                  <a:schemeClr val="tx1">
                    <a:lumMod val="50000"/>
                    <a:lumOff val="50000"/>
                  </a:schemeClr>
                </a:solidFill>
                <a:latin typeface="Arial" pitchFamily="34" charset="0"/>
                <a:cs typeface="Arial" pitchFamily="34" charset="0"/>
              </a:rPr>
              <a:t>Rx Drug Workgroup approved purchase of media campaign materials including:</a:t>
            </a:r>
          </a:p>
          <a:p>
            <a:pPr lvl="1">
              <a:spcAft>
                <a:spcPts val="600"/>
              </a:spcAft>
              <a:buFont typeface="Wingdings" pitchFamily="2" charset="2"/>
              <a:buChar char="ü"/>
            </a:pPr>
            <a:r>
              <a:rPr lang="en-US" altLang="ko-KR" sz="1800" dirty="0" smtClean="0">
                <a:solidFill>
                  <a:schemeClr val="tx1">
                    <a:lumMod val="50000"/>
                    <a:lumOff val="50000"/>
                  </a:schemeClr>
                </a:solidFill>
                <a:latin typeface="Arial" pitchFamily="34" charset="0"/>
                <a:cs typeface="Arial" pitchFamily="34" charset="0"/>
              </a:rPr>
              <a:t>Are your meds secure? Sticky note used by Republic Drug Store</a:t>
            </a:r>
          </a:p>
          <a:p>
            <a:pPr lvl="1">
              <a:spcAft>
                <a:spcPts val="600"/>
              </a:spcAft>
              <a:buFont typeface="Wingdings" pitchFamily="2" charset="2"/>
              <a:buChar char="ü"/>
            </a:pPr>
            <a:r>
              <a:rPr lang="en-US" altLang="ko-KR" sz="1800" dirty="0" smtClean="0">
                <a:solidFill>
                  <a:schemeClr val="tx1">
                    <a:lumMod val="50000"/>
                    <a:lumOff val="50000"/>
                  </a:schemeClr>
                </a:solidFill>
                <a:latin typeface="Arial" pitchFamily="34" charset="0"/>
                <a:cs typeface="Arial" pitchFamily="34" charset="0"/>
              </a:rPr>
              <a:t>Count It! Lock It! Drop It! Window cling distributed to 60 businesses</a:t>
            </a:r>
          </a:p>
          <a:p>
            <a:pPr lvl="1">
              <a:spcAft>
                <a:spcPts val="600"/>
              </a:spcAft>
              <a:buFont typeface="Wingdings" pitchFamily="2" charset="2"/>
              <a:buChar char="ü"/>
            </a:pPr>
            <a:r>
              <a:rPr lang="en-US" altLang="ko-KR" sz="1800" dirty="0" smtClean="0">
                <a:solidFill>
                  <a:schemeClr val="tx1">
                    <a:lumMod val="50000"/>
                    <a:lumOff val="50000"/>
                  </a:schemeClr>
                </a:solidFill>
                <a:latin typeface="Arial" pitchFamily="34" charset="0"/>
                <a:cs typeface="Arial" pitchFamily="34" charset="0"/>
              </a:rPr>
              <a:t>Count It! Business cards with drop-box location and operation hours</a:t>
            </a:r>
            <a:endParaRPr lang="en-US" altLang="ko-KR" sz="1800" dirty="0">
              <a:solidFill>
                <a:schemeClr val="tx1">
                  <a:lumMod val="65000"/>
                  <a:lumOff val="35000"/>
                </a:schemeClr>
              </a:solidFill>
              <a:latin typeface="Arial" pitchFamily="34" charset="0"/>
              <a:cs typeface="Arial" pitchFamily="34" charset="0"/>
            </a:endParaRPr>
          </a:p>
          <a:p>
            <a:pPr marL="457200" lvl="1" indent="0">
              <a:buNone/>
            </a:pPr>
            <a:endParaRPr lang="en-US" altLang="ko-KR" sz="1800" dirty="0" smtClean="0">
              <a:solidFill>
                <a:schemeClr val="tx1">
                  <a:lumMod val="50000"/>
                  <a:lumOff val="50000"/>
                </a:schemeClr>
              </a:solidFill>
              <a:latin typeface="Arial" pitchFamily="34" charset="0"/>
              <a:cs typeface="Arial"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010" y="4581128"/>
            <a:ext cx="4467225" cy="20288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8848966"/>
      </p:ext>
    </p:extLst>
  </p:cSld>
  <p:clrMapOvr>
    <a:masterClrMapping/>
  </p:clrMapOvr>
  <mc:AlternateContent xmlns:mc="http://schemas.openxmlformats.org/markup-compatibility/2006" xmlns:p14="http://schemas.microsoft.com/office/powerpoint/2010/main">
    <mc:Choice Requires="p14">
      <p:transition spd="slow" p14:dur="2000" advTm="29778"/>
    </mc:Choice>
    <mc:Fallback xmlns="">
      <p:transition spd="slow" advTm="2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1527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650" y="3328311"/>
            <a:ext cx="29813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990600"/>
            <a:ext cx="3260586" cy="407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1630057"/>
      </p:ext>
    </p:extLst>
  </p:cSld>
  <p:clrMapOvr>
    <a:masterClrMapping/>
  </p:clrMapOvr>
  <mc:AlternateContent xmlns:mc="http://schemas.openxmlformats.org/markup-compatibility/2006" xmlns:p14="http://schemas.microsoft.com/office/powerpoint/2010/main">
    <mc:Choice Requires="p14">
      <p:transition spd="slow" p14:dur="2000" advTm="9161"/>
    </mc:Choice>
    <mc:Fallback xmlns="">
      <p:transition spd="slow" advTm="9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tx1">
                    <a:lumMod val="75000"/>
                    <a:lumOff val="25000"/>
                  </a:schemeClr>
                </a:solidFill>
                <a:ea typeface="Arial Unicode MS" pitchFamily="50" charset="-127"/>
              </a:rPr>
              <a:t> </a:t>
            </a:r>
            <a:r>
              <a:rPr lang="en-US" altLang="ko-KR" sz="4400" dirty="0" smtClean="0">
                <a:solidFill>
                  <a:srgbClr val="0000FF"/>
                </a:solidFill>
                <a:ea typeface="Arial Unicode MS" pitchFamily="50" charset="-127"/>
              </a:rPr>
              <a:t>Educational Materials</a:t>
            </a:r>
            <a:endParaRPr lang="ko-KR" altLang="en-US" sz="4400" dirty="0">
              <a:solidFill>
                <a:srgbClr val="0000FF"/>
              </a:solidFill>
              <a:ea typeface="Arial Unicode MS" pitchFamily="50" charset="-127"/>
            </a:endParaRPr>
          </a:p>
        </p:txBody>
      </p:sp>
      <p:sp>
        <p:nvSpPr>
          <p:cNvPr id="5" name="Content Placeholder 2"/>
          <p:cNvSpPr txBox="1">
            <a:spLocks/>
          </p:cNvSpPr>
          <p:nvPr/>
        </p:nvSpPr>
        <p:spPr>
          <a:xfrm>
            <a:off x="467544" y="1628800"/>
            <a:ext cx="8229600" cy="3816424"/>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4000" dirty="0" smtClean="0">
                <a:solidFill>
                  <a:prstClr val="black">
                    <a:lumMod val="75000"/>
                    <a:lumOff val="25000"/>
                  </a:prstClr>
                </a:solidFill>
                <a:latin typeface="Arial" pitchFamily="34" charset="0"/>
                <a:cs typeface="Arial" pitchFamily="34" charset="0"/>
              </a:rPr>
              <a:t>Opioid Overdose brochure</a:t>
            </a:r>
          </a:p>
          <a:p>
            <a:pPr>
              <a:spcAft>
                <a:spcPts val="600"/>
              </a:spcAft>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Customized trifold, double-sided educational brochure detailing symptoms of opiate overdose, naloxone treatment, and opiate overdose risks</a:t>
            </a:r>
          </a:p>
          <a:p>
            <a:pPr>
              <a:spcAft>
                <a:spcPts val="600"/>
              </a:spcAft>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Continuously distributed with Drop It! business cards or Good Samaritan Law business cards</a:t>
            </a:r>
          </a:p>
          <a:p>
            <a:pPr>
              <a:spcAft>
                <a:spcPts val="600"/>
              </a:spcAft>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Provided to Ferry County Emergency Medical Services District #1 for distribution as appropriate</a:t>
            </a:r>
            <a:endParaRPr lang="en-US" altLang="ko-KR" sz="1800" dirty="0" smtClean="0">
              <a:solidFill>
                <a:prstClr val="black">
                  <a:lumMod val="65000"/>
                  <a:lumOff val="35000"/>
                </a:prstClr>
              </a:solidFill>
              <a:latin typeface="Arial" pitchFamily="34" charset="0"/>
              <a:cs typeface="Arial" pitchFamily="34" charset="0"/>
            </a:endParaRPr>
          </a:p>
          <a:p>
            <a:pPr marL="457200" lvl="1" indent="0">
              <a:buFont typeface="Arial" pitchFamily="34" charset="0"/>
              <a:buNone/>
            </a:pPr>
            <a:endParaRPr lang="en-US" altLang="ko-KR" sz="1800" dirty="0" smtClean="0">
              <a:solidFill>
                <a:prstClr val="black">
                  <a:lumMod val="50000"/>
                  <a:lumOff val="50000"/>
                </a:prstClr>
              </a:solidFill>
              <a:latin typeface="Arial" pitchFamily="34" charset="0"/>
              <a:cs typeface="Arial"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1266784"/>
      </p:ext>
    </p:extLst>
  </p:cSld>
  <p:clrMapOvr>
    <a:masterClrMapping/>
  </p:clrMapOvr>
  <mc:AlternateContent xmlns:mc="http://schemas.openxmlformats.org/markup-compatibility/2006" xmlns:p14="http://schemas.microsoft.com/office/powerpoint/2010/main">
    <mc:Choice Requires="p14">
      <p:transition spd="slow" p14:dur="2000" advTm="11472"/>
    </mc:Choice>
    <mc:Fallback xmlns="">
      <p:transition spd="slow" advTm="1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44329"/>
            <a:ext cx="3423250" cy="489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418646" y="1991112"/>
            <a:ext cx="5706648" cy="2531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269134" y="2015738"/>
            <a:ext cx="5706648" cy="2413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190388"/>
      </p:ext>
    </p:extLst>
  </p:cSld>
  <p:clrMapOvr>
    <a:masterClrMapping/>
  </p:clrMapOvr>
  <mc:AlternateContent xmlns:mc="http://schemas.openxmlformats.org/markup-compatibility/2006" xmlns:p14="http://schemas.microsoft.com/office/powerpoint/2010/main">
    <mc:Choice Requires="p14">
      <p:transition spd="slow" p14:dur="2000" advTm="14129"/>
    </mc:Choice>
    <mc:Fallback xmlns="">
      <p:transition spd="slow" advTm="1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6778"/>
            <a:ext cx="8964488" cy="1052736"/>
          </a:xfrm>
        </p:spPr>
        <p:txBody>
          <a:bodyPr/>
          <a:lstStyle/>
          <a:p>
            <a:r>
              <a:rPr lang="en-US" dirty="0" smtClean="0">
                <a:solidFill>
                  <a:srgbClr val="0000FF"/>
                </a:solidFill>
              </a:rPr>
              <a:t>On the Horizon</a:t>
            </a:r>
            <a:endParaRPr lang="en-US" dirty="0">
              <a:solidFill>
                <a:srgbClr val="0000FF"/>
              </a:solidFill>
            </a:endParaRPr>
          </a:p>
        </p:txBody>
      </p:sp>
      <p:sp>
        <p:nvSpPr>
          <p:cNvPr id="4" name="Content Placeholder 2"/>
          <p:cNvSpPr txBox="1">
            <a:spLocks noGrp="1"/>
          </p:cNvSpPr>
          <p:nvPr>
            <p:ph idx="1"/>
          </p:nvPr>
        </p:nvSpPr>
        <p:spPr>
          <a:xfrm>
            <a:off x="467544" y="1268760"/>
            <a:ext cx="8229600" cy="4525963"/>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4000" dirty="0" smtClean="0">
                <a:solidFill>
                  <a:schemeClr val="tx1">
                    <a:lumMod val="75000"/>
                    <a:lumOff val="25000"/>
                  </a:schemeClr>
                </a:solidFill>
                <a:latin typeface="Arial" pitchFamily="34" charset="0"/>
                <a:cs typeface="Arial" pitchFamily="34" charset="0"/>
              </a:rPr>
              <a:t>August, 2015</a:t>
            </a:r>
          </a:p>
          <a:p>
            <a:pPr>
              <a:spcAft>
                <a:spcPts val="600"/>
              </a:spcAft>
              <a:buFont typeface="Wingdings" pitchFamily="2" charset="2"/>
              <a:buChar char="ü"/>
            </a:pPr>
            <a:r>
              <a:rPr lang="en-US" altLang="ko-KR" sz="2200" dirty="0" smtClean="0">
                <a:solidFill>
                  <a:schemeClr val="tx1">
                    <a:lumMod val="50000"/>
                    <a:lumOff val="50000"/>
                  </a:schemeClr>
                </a:solidFill>
                <a:latin typeface="Arial" pitchFamily="34" charset="0"/>
                <a:cs typeface="Arial" pitchFamily="34" charset="0"/>
              </a:rPr>
              <a:t>Continued work by the Rx Drug workgroup to explore the provision of Narcan training for county EMS personnel</a:t>
            </a:r>
          </a:p>
          <a:p>
            <a:pPr>
              <a:spcAft>
                <a:spcPts val="600"/>
              </a:spcAft>
              <a:buFont typeface="Wingdings" pitchFamily="2" charset="2"/>
              <a:buChar char="ü"/>
            </a:pPr>
            <a:r>
              <a:rPr lang="en-US" altLang="ko-KR" sz="2200" dirty="0" smtClean="0">
                <a:solidFill>
                  <a:schemeClr val="tx1">
                    <a:lumMod val="50000"/>
                    <a:lumOff val="50000"/>
                  </a:schemeClr>
                </a:solidFill>
                <a:latin typeface="Arial" pitchFamily="34" charset="0"/>
                <a:cs typeface="Arial" pitchFamily="34" charset="0"/>
              </a:rPr>
              <a:t>Technical assistance to the Ferry County Hospital District #1 for the establishment of a protocol for an opiate overdose response utilizing Narcan</a:t>
            </a:r>
          </a:p>
          <a:p>
            <a:pPr>
              <a:spcAft>
                <a:spcPts val="600"/>
              </a:spcAft>
              <a:buFont typeface="Wingdings" pitchFamily="2" charset="2"/>
              <a:buChar char="ü"/>
            </a:pPr>
            <a:r>
              <a:rPr lang="en-US" altLang="ko-KR" sz="2200" dirty="0" smtClean="0">
                <a:solidFill>
                  <a:schemeClr val="tx1">
                    <a:lumMod val="50000"/>
                    <a:lumOff val="50000"/>
                  </a:schemeClr>
                </a:solidFill>
                <a:latin typeface="Arial" pitchFamily="34" charset="0"/>
                <a:cs typeface="Arial" pitchFamily="34" charset="0"/>
              </a:rPr>
              <a:t>Explore need for formal Disposal of Narcotics policy for County Coroners and/or Ferry County Sheriff Deputies </a:t>
            </a:r>
          </a:p>
          <a:p>
            <a:pPr>
              <a:spcAft>
                <a:spcPts val="600"/>
              </a:spcAft>
              <a:buFont typeface="Wingdings" pitchFamily="2" charset="2"/>
              <a:buChar char="ü"/>
            </a:pPr>
            <a:r>
              <a:rPr lang="en-US" altLang="ko-KR" sz="2200" dirty="0" smtClean="0">
                <a:solidFill>
                  <a:schemeClr val="tx1">
                    <a:lumMod val="50000"/>
                    <a:lumOff val="50000"/>
                  </a:schemeClr>
                </a:solidFill>
                <a:latin typeface="Arial" pitchFamily="34" charset="0"/>
                <a:cs typeface="Arial" pitchFamily="34" charset="0"/>
              </a:rPr>
              <a:t>Partner with the Ferry County Sheriff to promote and conduct the National DEA drug-take back day</a:t>
            </a:r>
            <a:endParaRPr lang="ko-KR" altLang="en-US" sz="2200" dirty="0">
              <a:solidFill>
                <a:schemeClr val="tx1">
                  <a:lumMod val="65000"/>
                  <a:lumOff val="35000"/>
                </a:schemeClr>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38035160"/>
      </p:ext>
    </p:extLst>
  </p:cSld>
  <p:clrMapOvr>
    <a:masterClrMapping/>
  </p:clrMapOvr>
  <mc:AlternateContent xmlns:mc="http://schemas.openxmlformats.org/markup-compatibility/2006" xmlns:p14="http://schemas.microsoft.com/office/powerpoint/2010/main">
    <mc:Choice Requires="p14">
      <p:transition spd="slow" p14:dur="2000" advTm="30245"/>
    </mc:Choice>
    <mc:Fallback xmlns="">
      <p:transition spd="slow" advTm="30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7313" y="2636912"/>
            <a:ext cx="3841111" cy="1846659"/>
          </a:xfrm>
          <a:prstGeom prst="rect">
            <a:avLst/>
          </a:prstGeom>
          <a:noFill/>
        </p:spPr>
        <p:txBody>
          <a:bodyPr wrap="square" rtlCol="0">
            <a:spAutoFit/>
          </a:bodyPr>
          <a:lstStyle/>
          <a:p>
            <a:pPr latinLnBrk="1">
              <a:spcBef>
                <a:spcPts val="600"/>
              </a:spcBef>
              <a:spcAft>
                <a:spcPts val="600"/>
              </a:spcAft>
            </a:pPr>
            <a:r>
              <a:rPr lang="en-US" sz="2400" b="1" dirty="0" smtClean="0">
                <a:solidFill>
                  <a:srgbClr val="0000FF"/>
                </a:solidFill>
              </a:rPr>
              <a:t>Janine Koffel</a:t>
            </a:r>
          </a:p>
          <a:p>
            <a:pPr latinLnBrk="1">
              <a:spcBef>
                <a:spcPts val="600"/>
              </a:spcBef>
              <a:spcAft>
                <a:spcPts val="600"/>
              </a:spcAft>
            </a:pPr>
            <a:r>
              <a:rPr lang="en-US" sz="2000" dirty="0" smtClean="0">
                <a:solidFill>
                  <a:srgbClr val="0000FF"/>
                </a:solidFill>
              </a:rPr>
              <a:t>RRAD Coalition Coordinator</a:t>
            </a:r>
          </a:p>
          <a:p>
            <a:pPr latinLnBrk="1">
              <a:spcBef>
                <a:spcPts val="600"/>
              </a:spcBef>
              <a:spcAft>
                <a:spcPts val="600"/>
              </a:spcAft>
            </a:pPr>
            <a:r>
              <a:rPr lang="en-US" sz="2000" dirty="0" smtClean="0">
                <a:solidFill>
                  <a:srgbClr val="0000FF"/>
                </a:solidFill>
              </a:rPr>
              <a:t>509-207-9174</a:t>
            </a:r>
          </a:p>
          <a:p>
            <a:pPr latinLnBrk="1">
              <a:spcBef>
                <a:spcPts val="600"/>
              </a:spcBef>
              <a:spcAft>
                <a:spcPts val="600"/>
              </a:spcAft>
            </a:pPr>
            <a:r>
              <a:rPr lang="en-US" sz="2000" dirty="0" smtClean="0">
                <a:solidFill>
                  <a:srgbClr val="0000FF"/>
                </a:solidFill>
              </a:rPr>
              <a:t>Janine.Koffel@gmail.com</a:t>
            </a:r>
            <a:endParaRPr lang="en-US" sz="2400" dirty="0">
              <a:solidFill>
                <a:srgbClr val="0000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8320257"/>
      </p:ext>
    </p:extLst>
  </p:cSld>
  <p:clrMapOvr>
    <a:masterClrMapping/>
  </p:clrMapOvr>
  <mc:AlternateContent xmlns:mc="http://schemas.openxmlformats.org/markup-compatibility/2006" xmlns:p14="http://schemas.microsoft.com/office/powerpoint/2010/main">
    <mc:Choice Requires="p14">
      <p:transition spd="slow" p14:dur="2000" advTm="8347"/>
    </mc:Choice>
    <mc:Fallback xmlns="">
      <p:transition spd="slow" advTm="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632" y="5240816"/>
            <a:ext cx="1047935" cy="142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048000" y="457201"/>
            <a:ext cx="5410200" cy="2209800"/>
          </a:xfrm>
        </p:spPr>
        <p:txBody>
          <a:bodyPr>
            <a:normAutofit/>
          </a:bodyPr>
          <a:lstStyle/>
          <a:p>
            <a:pPr algn="l"/>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endParaRPr lang="en-US" sz="1800" dirty="0"/>
          </a:p>
        </p:txBody>
      </p:sp>
      <p:sp>
        <p:nvSpPr>
          <p:cNvPr id="3" name="Subtitle 2"/>
          <p:cNvSpPr>
            <a:spLocks noGrp="1"/>
          </p:cNvSpPr>
          <p:nvPr>
            <p:ph type="subTitle" idx="1"/>
          </p:nvPr>
        </p:nvSpPr>
        <p:spPr>
          <a:xfrm>
            <a:off x="457200" y="3073400"/>
            <a:ext cx="8382000" cy="3556000"/>
          </a:xfrm>
        </p:spPr>
        <p:txBody>
          <a:bodyPr>
            <a:normAutofit/>
          </a:bodyPr>
          <a:lstStyle/>
          <a:p>
            <a:pPr algn="l"/>
            <a:r>
              <a:rPr lang="en-US" dirty="0" smtClean="0">
                <a:solidFill>
                  <a:schemeClr val="tx1">
                    <a:lumMod val="85000"/>
                    <a:lumOff val="15000"/>
                  </a:schemeClr>
                </a:solidFill>
              </a:rPr>
              <a:t>Drop Box Acquisition </a:t>
            </a:r>
            <a:r>
              <a:rPr lang="en-US" sz="2000" dirty="0" smtClean="0">
                <a:solidFill>
                  <a:srgbClr val="C00000"/>
                </a:solidFill>
              </a:rPr>
              <a:t>October 2014</a:t>
            </a:r>
          </a:p>
          <a:p>
            <a:pPr algn="l"/>
            <a:r>
              <a:rPr lang="en-US" dirty="0" smtClean="0">
                <a:solidFill>
                  <a:schemeClr val="tx1">
                    <a:lumMod val="85000"/>
                    <a:lumOff val="15000"/>
                  </a:schemeClr>
                </a:solidFill>
              </a:rPr>
              <a:t>	Policy Developed </a:t>
            </a:r>
            <a:r>
              <a:rPr lang="en-US" sz="2000" dirty="0" smtClean="0">
                <a:solidFill>
                  <a:srgbClr val="C00000"/>
                </a:solidFill>
              </a:rPr>
              <a:t>November 2014</a:t>
            </a:r>
          </a:p>
          <a:p>
            <a:pPr algn="l"/>
            <a:r>
              <a:rPr lang="en-US" dirty="0">
                <a:solidFill>
                  <a:schemeClr val="tx1">
                    <a:lumMod val="85000"/>
                    <a:lumOff val="15000"/>
                  </a:schemeClr>
                </a:solidFill>
              </a:rPr>
              <a:t>	</a:t>
            </a:r>
            <a:r>
              <a:rPr lang="en-US" dirty="0" smtClean="0">
                <a:solidFill>
                  <a:schemeClr val="tx1">
                    <a:lumMod val="85000"/>
                    <a:lumOff val="15000"/>
                  </a:schemeClr>
                </a:solidFill>
              </a:rPr>
              <a:t>	My TOWN participation </a:t>
            </a:r>
            <a:r>
              <a:rPr lang="en-US" sz="2000" dirty="0" smtClean="0">
                <a:solidFill>
                  <a:srgbClr val="C00000"/>
                </a:solidFill>
              </a:rPr>
              <a:t>March 2015</a:t>
            </a:r>
          </a:p>
          <a:p>
            <a:pPr algn="l"/>
            <a:r>
              <a:rPr lang="en-US" dirty="0">
                <a:solidFill>
                  <a:schemeClr val="tx1">
                    <a:lumMod val="85000"/>
                    <a:lumOff val="15000"/>
                  </a:schemeClr>
                </a:solidFill>
              </a:rPr>
              <a:t>	</a:t>
            </a:r>
            <a:r>
              <a:rPr lang="en-US" dirty="0" smtClean="0">
                <a:solidFill>
                  <a:schemeClr val="tx1">
                    <a:lumMod val="85000"/>
                    <a:lumOff val="15000"/>
                  </a:schemeClr>
                </a:solidFill>
              </a:rPr>
              <a:t>		Current State </a:t>
            </a:r>
            <a:r>
              <a:rPr lang="en-US" sz="2000" dirty="0" smtClean="0">
                <a:solidFill>
                  <a:srgbClr val="C00000"/>
                </a:solidFill>
              </a:rPr>
              <a:t>April 2015</a:t>
            </a:r>
            <a:endParaRPr lang="en-US" sz="2000" dirty="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51028"/>
            <a:ext cx="1965579" cy="2620772"/>
          </a:xfrm>
          <a:prstGeom prst="rect">
            <a:avLst/>
          </a:prstGeom>
        </p:spPr>
      </p:pic>
      <p:sp>
        <p:nvSpPr>
          <p:cNvPr id="5" name="TextBox 4"/>
          <p:cNvSpPr txBox="1"/>
          <p:nvPr/>
        </p:nvSpPr>
        <p:spPr>
          <a:xfrm>
            <a:off x="2133600" y="702825"/>
            <a:ext cx="3962400" cy="1200329"/>
          </a:xfrm>
          <a:prstGeom prst="rect">
            <a:avLst/>
          </a:prstGeom>
          <a:noFill/>
        </p:spPr>
        <p:txBody>
          <a:bodyPr wrap="square" rtlCol="0">
            <a:spAutoFit/>
          </a:bodyPr>
          <a:lstStyle/>
          <a:p>
            <a:r>
              <a:rPr lang="en-US" sz="4400" dirty="0" smtClean="0">
                <a:solidFill>
                  <a:prstClr val="black"/>
                </a:solidFill>
              </a:rPr>
              <a:t>Hoquiam’s Story</a:t>
            </a:r>
          </a:p>
          <a:p>
            <a:endParaRPr lang="en-US" sz="2800" dirty="0">
              <a:solidFill>
                <a:prstClr val="black"/>
              </a:solidFill>
            </a:endParaRPr>
          </a:p>
        </p:txBody>
      </p:sp>
      <p:pic>
        <p:nvPicPr>
          <p:cNvPr id="1026" name="Picture 2" descr="G:\Health\Public Health Programs\Health Education\My TOWN - Hoquiam CPWI\Logo\My TOWN logo black &amp; 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68592"/>
            <a:ext cx="3095625" cy="166879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Elbow Connector 8"/>
          <p:cNvCxnSpPr/>
          <p:nvPr/>
        </p:nvCxnSpPr>
        <p:spPr>
          <a:xfrm>
            <a:off x="716786" y="3581400"/>
            <a:ext cx="731014" cy="3810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a:off x="1592389" y="4160668"/>
            <a:ext cx="731014" cy="41133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2438400" y="4800600"/>
            <a:ext cx="838200" cy="304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740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Developed:</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095" y="1219200"/>
            <a:ext cx="2601506" cy="398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7102" y="4152339"/>
            <a:ext cx="2883515" cy="2229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47160"/>
            <a:ext cx="3027690" cy="232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00400" y="1219200"/>
            <a:ext cx="5321915" cy="3139321"/>
          </a:xfrm>
          <a:prstGeom prst="rect">
            <a:avLst/>
          </a:prstGeom>
          <a:noFill/>
        </p:spPr>
        <p:txBody>
          <a:bodyPr wrap="square" rtlCol="0">
            <a:spAutoFit/>
          </a:bodyPr>
          <a:lstStyle/>
          <a:p>
            <a:r>
              <a:rPr lang="en-US" dirty="0" smtClean="0">
                <a:solidFill>
                  <a:prstClr val="black"/>
                </a:solidFill>
              </a:rPr>
              <a:t>Brochure:</a:t>
            </a:r>
          </a:p>
          <a:p>
            <a:pPr lvl="1"/>
            <a:r>
              <a:rPr lang="en-US" dirty="0" smtClean="0">
                <a:solidFill>
                  <a:prstClr val="black"/>
                </a:solidFill>
              </a:rPr>
              <a:t>2000 copies produced and distributed to over 13 local providers including nursing home; assisted living; pharmacies; chiropractic; dental; family practice; syringe exchange; health department and outpatient drug treatment facilities.</a:t>
            </a:r>
          </a:p>
          <a:p>
            <a:r>
              <a:rPr lang="en-US" dirty="0" smtClean="0">
                <a:solidFill>
                  <a:prstClr val="black"/>
                </a:solidFill>
              </a:rPr>
              <a:t>Poster:</a:t>
            </a:r>
          </a:p>
          <a:p>
            <a:pPr lvl="1"/>
            <a:r>
              <a:rPr lang="en-US" dirty="0" smtClean="0">
                <a:solidFill>
                  <a:prstClr val="black"/>
                </a:solidFill>
              </a:rPr>
              <a:t>Largely produced for pharmacies – distributed far and wide throughout Hoquiam and Aberdeen</a:t>
            </a:r>
          </a:p>
          <a:p>
            <a:pPr lvl="1"/>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818343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TOWN Coalition</a:t>
            </a:r>
            <a:endParaRPr lang="en-US" dirty="0"/>
          </a:p>
        </p:txBody>
      </p:sp>
      <p:sp>
        <p:nvSpPr>
          <p:cNvPr id="3" name="Content Placeholder 2"/>
          <p:cNvSpPr>
            <a:spLocks noGrp="1"/>
          </p:cNvSpPr>
          <p:nvPr>
            <p:ph idx="1"/>
          </p:nvPr>
        </p:nvSpPr>
        <p:spPr/>
        <p:txBody>
          <a:bodyPr/>
          <a:lstStyle/>
          <a:p>
            <a:pPr algn="ctr"/>
            <a:r>
              <a:rPr lang="en-US" dirty="0" smtClean="0"/>
              <a:t>Wilma Weber, Coalition Coordinator</a:t>
            </a:r>
          </a:p>
          <a:p>
            <a:pPr marL="0" indent="0" algn="ctr">
              <a:buNone/>
            </a:pPr>
            <a:r>
              <a:rPr lang="en-US" dirty="0" smtClean="0"/>
              <a:t>Grays Harbor Public Health Department</a:t>
            </a:r>
          </a:p>
          <a:p>
            <a:pPr marL="457200" lvl="1" indent="0" algn="ctr">
              <a:buNone/>
            </a:pPr>
            <a:r>
              <a:rPr lang="en-US" dirty="0" smtClean="0">
                <a:hlinkClick r:id="rId2"/>
              </a:rPr>
              <a:t>wweber@co.grays-harbor.wa.us</a:t>
            </a:r>
            <a:endParaRPr lang="en-US" dirty="0" smtClean="0"/>
          </a:p>
          <a:p>
            <a:pPr marL="457200" lvl="1" indent="0" algn="ctr">
              <a:buNone/>
            </a:pPr>
            <a:r>
              <a:rPr lang="en-US" dirty="0" smtClean="0"/>
              <a:t>360.500.4069</a:t>
            </a:r>
            <a:endParaRPr lang="en-US" dirty="0"/>
          </a:p>
        </p:txBody>
      </p:sp>
    </p:spTree>
    <p:extLst>
      <p:ext uri="{BB962C8B-B14F-4D97-AF65-F5344CB8AC3E}">
        <p14:creationId xmlns:p14="http://schemas.microsoft.com/office/powerpoint/2010/main" val="2203342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Shelton </a:t>
            </a:r>
            <a:br>
              <a:rPr lang="en-US" dirty="0" smtClean="0"/>
            </a:br>
            <a:r>
              <a:rPr lang="en-US" dirty="0" smtClean="0"/>
              <a:t>Safe Medicine Take-Back Targeted Enhancement Project</a:t>
            </a:r>
            <a:endParaRPr lang="en-US" dirty="0"/>
          </a:p>
        </p:txBody>
      </p:sp>
      <p:sp>
        <p:nvSpPr>
          <p:cNvPr id="3" name="Subtitle 2"/>
          <p:cNvSpPr>
            <a:spLocks noGrp="1"/>
          </p:cNvSpPr>
          <p:nvPr>
            <p:ph type="subTitle" idx="1"/>
          </p:nvPr>
        </p:nvSpPr>
        <p:spPr/>
        <p:txBody>
          <a:bodyPr/>
          <a:lstStyle/>
          <a:p>
            <a:r>
              <a:rPr lang="en-US" dirty="0" smtClean="0"/>
              <a:t>Ben Johnson</a:t>
            </a:r>
          </a:p>
          <a:p>
            <a:r>
              <a:rPr lang="en-US" dirty="0" smtClean="0"/>
              <a:t>Coalition Coordinator</a:t>
            </a:r>
            <a:endParaRPr lang="en-US" dirty="0"/>
          </a:p>
        </p:txBody>
      </p:sp>
    </p:spTree>
    <p:extLst>
      <p:ext uri="{BB962C8B-B14F-4D97-AF65-F5344CB8AC3E}">
        <p14:creationId xmlns:p14="http://schemas.microsoft.com/office/powerpoint/2010/main" val="1974176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318" y="1295400"/>
            <a:ext cx="7543800" cy="1470025"/>
          </a:xfrm>
        </p:spPr>
        <p:txBody>
          <a:bodyPr>
            <a:normAutofit/>
          </a:bodyPr>
          <a:lstStyle/>
          <a:p>
            <a:pPr algn="ctr"/>
            <a:r>
              <a:rPr lang="en-US" dirty="0" smtClean="0">
                <a:latin typeface="Book Antiqua" panose="02040602050305030304" pitchFamily="18" charset="0"/>
              </a:rPr>
              <a:t>PFS Enhancement Project</a:t>
            </a:r>
            <a:endParaRPr lang="en-US" dirty="0">
              <a:latin typeface="Book Antiqua" panose="02040602050305030304" pitchFamily="18" charset="0"/>
            </a:endParaRPr>
          </a:p>
        </p:txBody>
      </p:sp>
      <p:sp>
        <p:nvSpPr>
          <p:cNvPr id="3" name="Subtitle 2"/>
          <p:cNvSpPr>
            <a:spLocks noGrp="1"/>
          </p:cNvSpPr>
          <p:nvPr>
            <p:ph type="subTitle" idx="1"/>
          </p:nvPr>
        </p:nvSpPr>
        <p:spPr>
          <a:xfrm>
            <a:off x="1350818" y="2514600"/>
            <a:ext cx="6400800" cy="1371600"/>
          </a:xfrm>
        </p:spPr>
        <p:txBody>
          <a:bodyPr>
            <a:normAutofit/>
          </a:bodyPr>
          <a:lstStyle/>
          <a:p>
            <a:pPr algn="ctr"/>
            <a:r>
              <a:rPr lang="en-US" sz="3600" dirty="0" smtClean="0">
                <a:latin typeface="Book Antiqua" panose="02040602050305030304" pitchFamily="18" charset="0"/>
              </a:rPr>
              <a:t>Lummi Tribal Health Center</a:t>
            </a:r>
          </a:p>
          <a:p>
            <a:pPr algn="ctr"/>
            <a:r>
              <a:rPr lang="en-US" sz="3600" dirty="0" smtClean="0">
                <a:latin typeface="Book Antiqua" panose="02040602050305030304" pitchFamily="18" charset="0"/>
              </a:rPr>
              <a:t> Take Back Program</a:t>
            </a:r>
            <a:endParaRPr lang="en-US" sz="3600" dirty="0">
              <a:latin typeface="Book Antiqua" panose="0204060205030503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248" y="4495800"/>
            <a:ext cx="927904" cy="1075831"/>
          </a:xfrm>
          <a:prstGeom prst="rect">
            <a:avLst/>
          </a:prstGeom>
        </p:spPr>
      </p:pic>
      <p:sp>
        <p:nvSpPr>
          <p:cNvPr id="5" name="TextBox 4"/>
          <p:cNvSpPr txBox="1"/>
          <p:nvPr/>
        </p:nvSpPr>
        <p:spPr>
          <a:xfrm>
            <a:off x="2667000" y="3962400"/>
            <a:ext cx="3962400" cy="381000"/>
          </a:xfrm>
          <a:prstGeom prst="rect">
            <a:avLst/>
          </a:prstGeom>
          <a:noFill/>
        </p:spPr>
        <p:txBody>
          <a:bodyPr wrap="square" rtlCol="0">
            <a:spAutoFit/>
          </a:bodyPr>
          <a:lstStyle/>
          <a:p>
            <a:pPr algn="ctr"/>
            <a:r>
              <a:rPr lang="en-US" dirty="0" smtClean="0"/>
              <a:t>Ferndale CPWI</a:t>
            </a:r>
            <a:endParaRPr lang="en-US" dirty="0"/>
          </a:p>
        </p:txBody>
      </p:sp>
      <p:sp>
        <p:nvSpPr>
          <p:cNvPr id="6" name="TextBox 5"/>
          <p:cNvSpPr txBox="1"/>
          <p:nvPr/>
        </p:nvSpPr>
        <p:spPr>
          <a:xfrm>
            <a:off x="762000" y="6248400"/>
            <a:ext cx="7619999" cy="307777"/>
          </a:xfrm>
          <a:prstGeom prst="rect">
            <a:avLst/>
          </a:prstGeom>
          <a:noFill/>
        </p:spPr>
        <p:txBody>
          <a:bodyPr wrap="square" rtlCol="0">
            <a:spAutoFit/>
          </a:bodyPr>
          <a:lstStyle/>
          <a:p>
            <a:pPr algn="ctr"/>
            <a:r>
              <a:rPr lang="en-US" sz="1400" i="1" dirty="0" smtClean="0"/>
              <a:t>Contact: Amy Hockenberry – 360.778.6052 or ahockenb@co.whatcom.wa.us </a:t>
            </a:r>
            <a:endParaRPr lang="en-US" sz="1400" i="1" dirty="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6542636"/>
      </p:ext>
    </p:extLst>
  </p:cSld>
  <p:clrMapOvr>
    <a:masterClrMapping/>
  </p:clrMapOvr>
  <mc:AlternateContent xmlns:mc="http://schemas.openxmlformats.org/markup-compatibility/2006" xmlns:p14="http://schemas.microsoft.com/office/powerpoint/2010/main">
    <mc:Choice Requires="p14">
      <p:transition spd="slow" p14:dur="2000" advTm="36816"/>
    </mc:Choice>
    <mc:Fallback xmlns="">
      <p:transition spd="slow" advTm="36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772400" cy="2057399"/>
          </a:xfrm>
        </p:spPr>
        <p:txBody>
          <a:bodyPr/>
          <a:lstStyle/>
          <a:p>
            <a:r>
              <a:rPr lang="en-US" b="1" dirty="0" smtClean="0"/>
              <a:t>January: 2015                                           </a:t>
            </a:r>
            <a:r>
              <a:rPr lang="en-US" dirty="0" smtClean="0"/>
              <a:t/>
            </a:r>
            <a:br>
              <a:rPr lang="en-US" dirty="0" smtClean="0"/>
            </a:br>
            <a:endParaRPr lang="en-US" dirty="0"/>
          </a:p>
        </p:txBody>
      </p:sp>
      <p:sp>
        <p:nvSpPr>
          <p:cNvPr id="3" name="Subtitle 2"/>
          <p:cNvSpPr>
            <a:spLocks noGrp="1"/>
          </p:cNvSpPr>
          <p:nvPr>
            <p:ph type="subTitle" idx="1"/>
          </p:nvPr>
        </p:nvSpPr>
        <p:spPr>
          <a:xfrm>
            <a:off x="1371600" y="3276600"/>
            <a:ext cx="6400800" cy="2362200"/>
          </a:xfrm>
        </p:spPr>
        <p:txBody>
          <a:bodyPr>
            <a:normAutofit/>
          </a:bodyPr>
          <a:lstStyle/>
          <a:p>
            <a:r>
              <a:rPr lang="en-US" b="1" dirty="0"/>
              <a:t> </a:t>
            </a:r>
            <a:r>
              <a:rPr lang="en-US" b="1" dirty="0" smtClean="0"/>
              <a:t>Belfair Fire Station</a:t>
            </a:r>
            <a:r>
              <a:rPr lang="en-US" b="1" dirty="0"/>
              <a:t>:   40.99lbs</a:t>
            </a:r>
            <a:endParaRPr lang="en-US" dirty="0"/>
          </a:p>
          <a:p>
            <a:r>
              <a:rPr lang="en-US" b="1" dirty="0"/>
              <a:t>Shelton MCSO:   71.80lbs</a:t>
            </a:r>
            <a:endParaRPr lang="en-US" dirty="0"/>
          </a:p>
          <a:p>
            <a:r>
              <a:rPr lang="en-US" b="1" dirty="0"/>
              <a:t>Total collected: 112.79lbs</a:t>
            </a:r>
            <a:endParaRPr lang="en-US" dirty="0"/>
          </a:p>
          <a:p>
            <a:endParaRPr lang="en-US" dirty="0"/>
          </a:p>
        </p:txBody>
      </p:sp>
    </p:spTree>
    <p:extLst>
      <p:ext uri="{BB962C8B-B14F-4D97-AF65-F5344CB8AC3E}">
        <p14:creationId xmlns:p14="http://schemas.microsoft.com/office/powerpoint/2010/main" val="21037121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July 2015</a:t>
            </a:r>
            <a:br>
              <a:rPr lang="en-US" dirty="0"/>
            </a:br>
            <a:r>
              <a:rPr lang="en-US" dirty="0"/>
              <a:t> </a:t>
            </a:r>
            <a:br>
              <a:rPr lang="en-US" dirty="0"/>
            </a:br>
            <a:r>
              <a:rPr lang="en-US" dirty="0"/>
              <a:t>Belfair:  39.96lbs</a:t>
            </a:r>
            <a:br>
              <a:rPr lang="en-US" dirty="0"/>
            </a:br>
            <a:r>
              <a:rPr lang="en-US" dirty="0"/>
              <a:t>Shelton: 85.75lbs</a:t>
            </a:r>
            <a:br>
              <a:rPr lang="en-US" dirty="0"/>
            </a:br>
            <a:r>
              <a:rPr lang="en-US" dirty="0"/>
              <a:t> </a:t>
            </a:r>
            <a:br>
              <a:rPr lang="en-US" dirty="0"/>
            </a:br>
            <a:r>
              <a:rPr lang="en-US" dirty="0"/>
              <a:t>Total: 125.71lbs</a:t>
            </a:r>
            <a:br>
              <a:rPr lang="en-US" dirty="0"/>
            </a:br>
            <a:endParaRPr lang="en-US" dirty="0"/>
          </a:p>
        </p:txBody>
      </p:sp>
      <p:sp>
        <p:nvSpPr>
          <p:cNvPr id="3" name="Subtitle 2"/>
          <p:cNvSpPr>
            <a:spLocks noGrp="1"/>
          </p:cNvSpPr>
          <p:nvPr>
            <p:ph type="subTitle"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3350556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enj\Pictures\2015-01-30 2015 take back  boxes\2015 take back  boxes 096.JPG"/>
          <p:cNvPicPr>
            <a:picLocks noChangeAspect="1" noChangeArrowheads="1"/>
          </p:cNvPicPr>
          <p:nvPr/>
        </p:nvPicPr>
        <p:blipFill>
          <a:blip r:embed="rId2" cstate="print"/>
          <a:srcRect/>
          <a:stretch>
            <a:fillRect/>
          </a:stretch>
        </p:blipFill>
        <p:spPr bwMode="auto">
          <a:xfrm>
            <a:off x="-609600" y="-5943600"/>
            <a:ext cx="9601200" cy="11201400"/>
          </a:xfrm>
          <a:prstGeom prst="rect">
            <a:avLst/>
          </a:prstGeom>
          <a:noFill/>
        </p:spPr>
      </p:pic>
    </p:spTree>
    <p:extLst>
      <p:ext uri="{BB962C8B-B14F-4D97-AF65-F5344CB8AC3E}">
        <p14:creationId xmlns:p14="http://schemas.microsoft.com/office/powerpoint/2010/main" val="2577089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371600" y="5029200"/>
            <a:ext cx="6400800" cy="1143000"/>
          </a:xfrm>
        </p:spPr>
        <p:txBody>
          <a:bodyPr/>
          <a:lstStyle/>
          <a:p>
            <a:r>
              <a:rPr lang="en-US" dirty="0" smtClean="0"/>
              <a:t>Placed in all Pharmacies and Medical clinics</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52400" y="152400"/>
            <a:ext cx="8572500" cy="4741863"/>
          </a:xfrm>
          <a:prstGeom prst="rect">
            <a:avLst/>
          </a:prstGeom>
          <a:noFill/>
          <a:ln w="9525">
            <a:noFill/>
            <a:miter lim="800000"/>
            <a:headEnd/>
            <a:tailEnd/>
          </a:ln>
          <a:effectLst/>
        </p:spPr>
      </p:pic>
    </p:spTree>
    <p:extLst>
      <p:ext uri="{BB962C8B-B14F-4D97-AF65-F5344CB8AC3E}">
        <p14:creationId xmlns:p14="http://schemas.microsoft.com/office/powerpoint/2010/main" val="313147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152400"/>
            <a:ext cx="8686800" cy="4800600"/>
          </a:xfrm>
          <a:prstGeom prst="rect">
            <a:avLst/>
          </a:prstGeom>
          <a:noFill/>
          <a:ln w="9525">
            <a:noFill/>
            <a:miter lim="800000"/>
            <a:headEnd/>
            <a:tailEnd/>
          </a:ln>
          <a:effectLst/>
        </p:spPr>
      </p:pic>
    </p:spTree>
    <p:extLst>
      <p:ext uri="{BB962C8B-B14F-4D97-AF65-F5344CB8AC3E}">
        <p14:creationId xmlns:p14="http://schemas.microsoft.com/office/powerpoint/2010/main" val="1238554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447799"/>
          </a:xfrm>
        </p:spPr>
        <p:txBody>
          <a:bodyPr/>
          <a:lstStyle/>
          <a:p>
            <a:r>
              <a:rPr lang="en-US" dirty="0" smtClean="0"/>
              <a:t> </a:t>
            </a:r>
            <a:endParaRPr lang="en-US" dirty="0"/>
          </a:p>
        </p:txBody>
      </p:sp>
      <p:sp>
        <p:nvSpPr>
          <p:cNvPr id="3" name="Subtitle 2"/>
          <p:cNvSpPr>
            <a:spLocks noGrp="1"/>
          </p:cNvSpPr>
          <p:nvPr>
            <p:ph type="subTitle" idx="1"/>
          </p:nvPr>
        </p:nvSpPr>
        <p:spPr>
          <a:xfrm>
            <a:off x="1371600" y="3048000"/>
            <a:ext cx="6400800" cy="2057400"/>
          </a:xfrm>
        </p:spPr>
        <p:txBody>
          <a:bodyPr/>
          <a:lstStyle/>
          <a:p>
            <a:r>
              <a:rPr lang="en-US" dirty="0" smtClean="0"/>
              <a:t>Street Banners </a:t>
            </a:r>
          </a:p>
          <a:p>
            <a:r>
              <a:rPr lang="en-US" dirty="0" smtClean="0"/>
              <a:t>Three locations for 3 weeks </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152400" y="152400"/>
            <a:ext cx="8864600" cy="2152650"/>
          </a:xfrm>
          <a:prstGeom prst="rect">
            <a:avLst/>
          </a:prstGeom>
          <a:noFill/>
          <a:ln w="9525">
            <a:noFill/>
            <a:miter lim="800000"/>
            <a:headEnd/>
            <a:tailEnd/>
          </a:ln>
          <a:effectLst/>
        </p:spPr>
      </p:pic>
    </p:spTree>
    <p:extLst>
      <p:ext uri="{BB962C8B-B14F-4D97-AF65-F5344CB8AC3E}">
        <p14:creationId xmlns:p14="http://schemas.microsoft.com/office/powerpoint/2010/main" val="654709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7772400" cy="933450"/>
          </a:xfrm>
        </p:spPr>
        <p:txBody>
          <a:bodyPr/>
          <a:lstStyle/>
          <a:p>
            <a:r>
              <a:rPr lang="en-US" dirty="0" smtClean="0"/>
              <a:t>2000 Coffee Sleeves</a:t>
            </a:r>
            <a:endParaRPr lang="en-US" dirty="0"/>
          </a:p>
        </p:txBody>
      </p:sp>
      <p:sp>
        <p:nvSpPr>
          <p:cNvPr id="3" name="Subtitle 2"/>
          <p:cNvSpPr>
            <a:spLocks noGrp="1"/>
          </p:cNvSpPr>
          <p:nvPr>
            <p:ph type="subTitle" idx="1"/>
          </p:nvPr>
        </p:nvSpPr>
        <p:spPr>
          <a:xfrm>
            <a:off x="838200" y="3962400"/>
            <a:ext cx="7414129" cy="1871967"/>
          </a:xfrm>
        </p:spPr>
        <p:txBody>
          <a:bodyPr/>
          <a:lstStyle/>
          <a:p>
            <a:r>
              <a:rPr lang="en-US" dirty="0" smtClean="0"/>
              <a:t>Sleeves used at most popular shop in town!</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676400" y="228600"/>
            <a:ext cx="5791200" cy="2519363"/>
          </a:xfrm>
          <a:prstGeom prst="rect">
            <a:avLst/>
          </a:prstGeom>
          <a:noFill/>
          <a:ln w="9525">
            <a:noFill/>
            <a:miter lim="800000"/>
            <a:headEnd/>
            <a:tailEnd/>
          </a:ln>
          <a:effectLst/>
        </p:spPr>
      </p:pic>
    </p:spTree>
    <p:extLst>
      <p:ext uri="{BB962C8B-B14F-4D97-AF65-F5344CB8AC3E}">
        <p14:creationId xmlns:p14="http://schemas.microsoft.com/office/powerpoint/2010/main" val="1873194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1142999"/>
          </a:xfrm>
        </p:spPr>
        <p:txBody>
          <a:bodyPr/>
          <a:lstStyle/>
          <a:p>
            <a:r>
              <a:rPr lang="en-US" dirty="0" smtClean="0"/>
              <a:t>105 RADIO ADS</a:t>
            </a:r>
            <a:endParaRPr lang="en-US" dirty="0"/>
          </a:p>
        </p:txBody>
      </p:sp>
      <p:sp>
        <p:nvSpPr>
          <p:cNvPr id="3" name="Subtitle 2"/>
          <p:cNvSpPr>
            <a:spLocks noGrp="1"/>
          </p:cNvSpPr>
          <p:nvPr>
            <p:ph type="subTitle" idx="1"/>
          </p:nvPr>
        </p:nvSpPr>
        <p:spPr>
          <a:xfrm>
            <a:off x="1371600" y="1981200"/>
            <a:ext cx="6400800" cy="4343400"/>
          </a:xfrm>
        </p:spPr>
        <p:txBody>
          <a:bodyPr>
            <a:normAutofit fontScale="47500" lnSpcReduction="20000"/>
          </a:bodyPr>
          <a:lstStyle/>
          <a:p>
            <a:r>
              <a:rPr lang="en-US" dirty="0"/>
              <a:t>2015 PSA</a:t>
            </a:r>
          </a:p>
          <a:p>
            <a:r>
              <a:rPr lang="en-US" dirty="0"/>
              <a:t>April is Prescription Drug Take Back Month</a:t>
            </a:r>
          </a:p>
          <a:p>
            <a:r>
              <a:rPr lang="en-US" dirty="0"/>
              <a:t> </a:t>
            </a:r>
          </a:p>
          <a:p>
            <a:r>
              <a:rPr lang="en-US" dirty="0"/>
              <a:t>Did you know that thousands of pounds of prescription drugs end up in landfills, flushed down the toilet or not used as prescribed every year? But there is an easy way to safely discard old or unused prescription drugs.</a:t>
            </a:r>
          </a:p>
          <a:p>
            <a:r>
              <a:rPr lang="en-US" dirty="0"/>
              <a:t>Anybody can take unused or out of date drugs to the Mason County Prescription drug drop boxes for free. Boxes are located at the Mason County Sheriff’s Office on 3</a:t>
            </a:r>
            <a:r>
              <a:rPr lang="en-US" baseline="30000" dirty="0"/>
              <a:t>rd</a:t>
            </a:r>
            <a:r>
              <a:rPr lang="en-US" dirty="0"/>
              <a:t> Street in Shelton and at the North Mason Region Fire Authority in Belfair off the Old Belfair Highway. </a:t>
            </a:r>
          </a:p>
          <a:p>
            <a:r>
              <a:rPr lang="en-US" dirty="0"/>
              <a:t>No sharps, syringes or liquids are accepted but all other medications can be dropped at these locations.</a:t>
            </a:r>
          </a:p>
          <a:p>
            <a:r>
              <a:rPr lang="en-US" dirty="0"/>
              <a:t>Help keep our community safe and healthy. Lock up medications and use your local take-back boxes!</a:t>
            </a:r>
          </a:p>
          <a:p>
            <a:r>
              <a:rPr lang="en-US" dirty="0"/>
              <a:t>This message is brought to you by Mason County Public Health, Mason County Sheriff’s Office, the Shelton High School SADD Club and The Division Of Behavioral Health and Recovery. </a:t>
            </a:r>
          </a:p>
          <a:p>
            <a:endParaRPr lang="en-US" dirty="0"/>
          </a:p>
        </p:txBody>
      </p:sp>
    </p:spTree>
    <p:extLst>
      <p:ext uri="{BB962C8B-B14F-4D97-AF65-F5344CB8AC3E}">
        <p14:creationId xmlns:p14="http://schemas.microsoft.com/office/powerpoint/2010/main" val="32104531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1"/>
            <a:ext cx="7772400" cy="990599"/>
          </a:xfrm>
        </p:spPr>
        <p:txBody>
          <a:bodyPr/>
          <a:lstStyle/>
          <a:p>
            <a:r>
              <a:rPr lang="en-US" dirty="0" smtClean="0"/>
              <a:t>Media Outlets </a:t>
            </a:r>
            <a:endParaRPr lang="en-US" dirty="0"/>
          </a:p>
        </p:txBody>
      </p:sp>
      <p:sp>
        <p:nvSpPr>
          <p:cNvPr id="3" name="Subtitle 2"/>
          <p:cNvSpPr>
            <a:spLocks noGrp="1"/>
          </p:cNvSpPr>
          <p:nvPr>
            <p:ph type="subTitle" idx="1"/>
          </p:nvPr>
        </p:nvSpPr>
        <p:spPr>
          <a:xfrm>
            <a:off x="1371600" y="1524000"/>
            <a:ext cx="6400800" cy="4114800"/>
          </a:xfrm>
        </p:spPr>
        <p:txBody>
          <a:bodyPr>
            <a:normAutofit/>
          </a:bodyPr>
          <a:lstStyle/>
          <a:p>
            <a:r>
              <a:rPr lang="en-US" sz="2000" dirty="0" smtClean="0"/>
              <a:t>Mason County Transit 26 Busses</a:t>
            </a:r>
          </a:p>
          <a:p>
            <a:r>
              <a:rPr lang="en-US" sz="2000" dirty="0" smtClean="0"/>
              <a:t>Mason County Journal Newspaper</a:t>
            </a:r>
          </a:p>
          <a:p>
            <a:r>
              <a:rPr lang="en-US" sz="2000" dirty="0" smtClean="0"/>
              <a:t>KMAS RADIO 105 </a:t>
            </a:r>
          </a:p>
          <a:p>
            <a:r>
              <a:rPr lang="en-US" sz="2000" dirty="0" smtClean="0"/>
              <a:t>Squaxin Tribal newsletter</a:t>
            </a:r>
          </a:p>
          <a:p>
            <a:r>
              <a:rPr lang="en-US" sz="2000" dirty="0" smtClean="0"/>
              <a:t>Skokomish Tribal Newsletter</a:t>
            </a:r>
          </a:p>
          <a:p>
            <a:r>
              <a:rPr lang="en-US" sz="2000" dirty="0" smtClean="0"/>
              <a:t>Local Cable TV </a:t>
            </a:r>
          </a:p>
          <a:p>
            <a:r>
              <a:rPr lang="en-US" sz="2000" dirty="0" smtClean="0"/>
              <a:t>Coffee News</a:t>
            </a:r>
          </a:p>
          <a:p>
            <a:r>
              <a:rPr lang="en-US" sz="2000" dirty="0" smtClean="0"/>
              <a:t>The Shopper Weekly</a:t>
            </a:r>
          </a:p>
          <a:p>
            <a:r>
              <a:rPr lang="en-US" sz="2000" dirty="0" smtClean="0"/>
              <a:t>Senior News</a:t>
            </a:r>
          </a:p>
          <a:p>
            <a:endParaRPr lang="en-US" sz="2000" dirty="0"/>
          </a:p>
        </p:txBody>
      </p:sp>
    </p:spTree>
    <p:extLst>
      <p:ext uri="{BB962C8B-B14F-4D97-AF65-F5344CB8AC3E}">
        <p14:creationId xmlns:p14="http://schemas.microsoft.com/office/powerpoint/2010/main" val="2055748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219199"/>
          </a:xfrm>
        </p:spPr>
        <p:txBody>
          <a:bodyPr/>
          <a:lstStyle/>
          <a:p>
            <a:r>
              <a:rPr lang="en-US" dirty="0" smtClean="0"/>
              <a:t>Community Presentations</a:t>
            </a:r>
            <a:endParaRPr lang="en-US" dirty="0"/>
          </a:p>
        </p:txBody>
      </p:sp>
      <p:sp>
        <p:nvSpPr>
          <p:cNvPr id="3" name="Subtitle 2"/>
          <p:cNvSpPr>
            <a:spLocks noGrp="1"/>
          </p:cNvSpPr>
          <p:nvPr>
            <p:ph type="subTitle" idx="1"/>
          </p:nvPr>
        </p:nvSpPr>
        <p:spPr>
          <a:xfrm>
            <a:off x="1371600" y="1295400"/>
            <a:ext cx="6400800" cy="4953000"/>
          </a:xfrm>
        </p:spPr>
        <p:txBody>
          <a:bodyPr/>
          <a:lstStyle/>
          <a:p>
            <a:r>
              <a:rPr lang="en-US" dirty="0" smtClean="0"/>
              <a:t>Board of Health</a:t>
            </a:r>
          </a:p>
          <a:p>
            <a:r>
              <a:rPr lang="en-US" dirty="0" smtClean="0"/>
              <a:t>Shelton School Board </a:t>
            </a:r>
          </a:p>
          <a:p>
            <a:r>
              <a:rPr lang="en-US" dirty="0" smtClean="0"/>
              <a:t>Mental Health Coalition</a:t>
            </a:r>
          </a:p>
          <a:p>
            <a:r>
              <a:rPr lang="en-US" dirty="0" smtClean="0"/>
              <a:t>Substance Abuse Coalition</a:t>
            </a:r>
          </a:p>
          <a:p>
            <a:r>
              <a:rPr lang="en-US" dirty="0" smtClean="0"/>
              <a:t>Criminal Justice Meeting</a:t>
            </a:r>
          </a:p>
          <a:p>
            <a:r>
              <a:rPr lang="en-US" dirty="0" smtClean="0"/>
              <a:t>League Of Woman's Voters</a:t>
            </a:r>
          </a:p>
          <a:p>
            <a:r>
              <a:rPr lang="en-US" dirty="0" smtClean="0"/>
              <a:t>Senior Center</a:t>
            </a:r>
          </a:p>
          <a:p>
            <a:r>
              <a:rPr lang="en-US" dirty="0" smtClean="0"/>
              <a:t>Radio Interview </a:t>
            </a:r>
            <a:r>
              <a:rPr lang="en-US" dirty="0"/>
              <a:t>M</a:t>
            </a:r>
            <a:r>
              <a:rPr lang="en-US" dirty="0" smtClean="0"/>
              <a:t>orning Show</a:t>
            </a:r>
          </a:p>
          <a:p>
            <a:endParaRPr lang="en-US" dirty="0"/>
          </a:p>
        </p:txBody>
      </p:sp>
    </p:spTree>
    <p:extLst>
      <p:ext uri="{BB962C8B-B14F-4D97-AF65-F5344CB8AC3E}">
        <p14:creationId xmlns:p14="http://schemas.microsoft.com/office/powerpoint/2010/main" val="162408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54304"/>
            <a:ext cx="7239000" cy="461665"/>
          </a:xfrm>
          <a:prstGeom prst="rect">
            <a:avLst/>
          </a:prstGeom>
          <a:noFill/>
        </p:spPr>
        <p:txBody>
          <a:bodyPr wrap="square" rtlCol="0">
            <a:spAutoFit/>
          </a:bodyPr>
          <a:lstStyle/>
          <a:p>
            <a:pPr algn="ctr"/>
            <a:r>
              <a:rPr lang="en-US" sz="2400" b="1" dirty="0" smtClean="0">
                <a:latin typeface="Book Antiqua" panose="02040602050305030304" pitchFamily="18" charset="0"/>
              </a:rPr>
              <a:t>Establishment a Permanent Take Back Program</a:t>
            </a:r>
            <a:endParaRPr lang="en-US" sz="2400" b="1" dirty="0">
              <a:latin typeface="Book Antiqua" panose="02040602050305030304" pitchFamily="18" charset="0"/>
            </a:endParaRPr>
          </a:p>
        </p:txBody>
      </p:sp>
      <p:sp>
        <p:nvSpPr>
          <p:cNvPr id="4" name="TextBox 3"/>
          <p:cNvSpPr txBox="1"/>
          <p:nvPr/>
        </p:nvSpPr>
        <p:spPr>
          <a:xfrm>
            <a:off x="952499" y="1215430"/>
            <a:ext cx="7239000" cy="5642570"/>
          </a:xfrm>
          <a:prstGeom prst="rect">
            <a:avLst/>
          </a:prstGeom>
          <a:noFill/>
        </p:spPr>
        <p:txBody>
          <a:bodyPr wrap="square" rtlCol="0">
            <a:spAutoFit/>
          </a:bodyPr>
          <a:lstStyle/>
          <a:p>
            <a:pPr algn="ctr"/>
            <a:r>
              <a:rPr lang="en-US" sz="2000" b="1" dirty="0" smtClean="0"/>
              <a:t>November 2014 – June 2015</a:t>
            </a:r>
          </a:p>
          <a:p>
            <a:pPr marL="285750" indent="-285750">
              <a:lnSpc>
                <a:spcPct val="150000"/>
              </a:lnSpc>
              <a:spcAft>
                <a:spcPts val="200"/>
              </a:spcAft>
              <a:buFont typeface="Arial" panose="020B0604020202020204" pitchFamily="34" charset="0"/>
              <a:buChar char="•"/>
            </a:pPr>
            <a:r>
              <a:rPr lang="en-US" dirty="0" smtClean="0"/>
              <a:t>Partnership established with Lummi Health Center Director</a:t>
            </a:r>
          </a:p>
          <a:p>
            <a:pPr marL="285750" indent="-285750">
              <a:lnSpc>
                <a:spcPct val="150000"/>
              </a:lnSpc>
              <a:spcAft>
                <a:spcPts val="200"/>
              </a:spcAft>
              <a:buFont typeface="Arial" panose="020B0604020202020204" pitchFamily="34" charset="0"/>
              <a:buChar char="•"/>
            </a:pPr>
            <a:r>
              <a:rPr lang="en-US" dirty="0" smtClean="0"/>
              <a:t>Insights from City of Bellingham &amp; Ferndale to learn</a:t>
            </a:r>
          </a:p>
          <a:p>
            <a:pPr marL="285750" indent="-285750">
              <a:lnSpc>
                <a:spcPct val="150000"/>
              </a:lnSpc>
              <a:spcAft>
                <a:spcPts val="200"/>
              </a:spcAft>
              <a:buFont typeface="Arial" panose="020B0604020202020204" pitchFamily="34" charset="0"/>
              <a:buChar char="•"/>
            </a:pPr>
            <a:r>
              <a:rPr lang="en-US" dirty="0" smtClean="0"/>
              <a:t>Creation of protocol for collection of waste residential pharmaceuticals </a:t>
            </a:r>
          </a:p>
          <a:p>
            <a:pPr marL="285750" indent="-285750">
              <a:lnSpc>
                <a:spcPct val="150000"/>
              </a:lnSpc>
              <a:spcAft>
                <a:spcPts val="200"/>
              </a:spcAft>
              <a:buFont typeface="Arial" panose="020B0604020202020204" pitchFamily="34" charset="0"/>
              <a:buChar char="•"/>
            </a:pPr>
            <a:r>
              <a:rPr lang="en-US" dirty="0" smtClean="0"/>
              <a:t>LOA established between the County Health Department &amp; Lummi THC</a:t>
            </a:r>
          </a:p>
          <a:p>
            <a:pPr marL="285750" indent="-285750">
              <a:lnSpc>
                <a:spcPct val="150000"/>
              </a:lnSpc>
              <a:spcAft>
                <a:spcPts val="200"/>
              </a:spcAft>
              <a:buFont typeface="Arial" panose="020B0604020202020204" pitchFamily="34" charset="0"/>
              <a:buChar char="•"/>
            </a:pPr>
            <a:r>
              <a:rPr lang="en-US" dirty="0" smtClean="0"/>
              <a:t>Approval granted by the Lummi Tribal Business Council</a:t>
            </a:r>
          </a:p>
          <a:p>
            <a:pPr marL="285750" indent="-285750">
              <a:lnSpc>
                <a:spcPct val="150000"/>
              </a:lnSpc>
              <a:spcAft>
                <a:spcPts val="200"/>
              </a:spcAft>
              <a:buFont typeface="Arial" panose="020B0604020202020204" pitchFamily="34" charset="0"/>
              <a:buChar char="•"/>
            </a:pPr>
            <a:r>
              <a:rPr lang="en-US" dirty="0" smtClean="0"/>
              <a:t>Set up collections with disposal agency – Clean Harbors</a:t>
            </a:r>
          </a:p>
          <a:p>
            <a:pPr marL="285750" indent="-285750">
              <a:lnSpc>
                <a:spcPct val="150000"/>
              </a:lnSpc>
              <a:spcAft>
                <a:spcPts val="200"/>
              </a:spcAft>
              <a:buFont typeface="Arial" panose="020B0604020202020204" pitchFamily="34" charset="0"/>
              <a:buChar char="•"/>
            </a:pPr>
            <a:r>
              <a:rPr lang="en-US" dirty="0" smtClean="0"/>
              <a:t>Purchase of equipment </a:t>
            </a:r>
            <a:endParaRPr lang="en-US" dirty="0"/>
          </a:p>
          <a:p>
            <a:pPr marL="285750" indent="-285750">
              <a:lnSpc>
                <a:spcPct val="150000"/>
              </a:lnSpc>
              <a:spcAft>
                <a:spcPts val="200"/>
              </a:spcAft>
              <a:buFont typeface="Arial" panose="020B0604020202020204" pitchFamily="34" charset="0"/>
              <a:buChar char="•"/>
            </a:pPr>
            <a:r>
              <a:rPr lang="en-US" dirty="0" smtClean="0"/>
              <a:t>Development and printing of promotional materials</a:t>
            </a:r>
          </a:p>
          <a:p>
            <a:pPr marL="285750" indent="-285750">
              <a:lnSpc>
                <a:spcPct val="150000"/>
              </a:lnSpc>
              <a:spcAft>
                <a:spcPts val="200"/>
              </a:spcAft>
              <a:buFont typeface="Arial" panose="020B0604020202020204" pitchFamily="34" charset="0"/>
              <a:buChar char="•"/>
            </a:pPr>
            <a:r>
              <a:rPr lang="en-US" dirty="0" smtClean="0"/>
              <a:t>Protocol training with pharmacy staff</a:t>
            </a:r>
          </a:p>
          <a:p>
            <a:pPr marL="285750" indent="-285750">
              <a:lnSpc>
                <a:spcPct val="150000"/>
              </a:lnSpc>
              <a:spcAft>
                <a:spcPts val="200"/>
              </a:spcAft>
              <a:buFont typeface="Arial" panose="020B0604020202020204" pitchFamily="34" charset="0"/>
              <a:buChar char="•"/>
            </a:pPr>
            <a:r>
              <a:rPr lang="en-US" dirty="0" smtClean="0"/>
              <a:t>Article and ads in local newspapers</a:t>
            </a:r>
          </a:p>
          <a:p>
            <a:endParaRPr lang="en-US" dirty="0" smtClean="0"/>
          </a:p>
          <a:p>
            <a:endParaRPr lang="en-US" dirty="0" smtClean="0"/>
          </a:p>
          <a:p>
            <a:endParaRPr lang="en-US" dirty="0"/>
          </a:p>
        </p:txBody>
      </p:sp>
      <p:sp>
        <p:nvSpPr>
          <p:cNvPr id="5" name="TextBox 4"/>
          <p:cNvSpPr txBox="1"/>
          <p:nvPr/>
        </p:nvSpPr>
        <p:spPr>
          <a:xfrm>
            <a:off x="762000" y="6248400"/>
            <a:ext cx="7619999" cy="307777"/>
          </a:xfrm>
          <a:prstGeom prst="rect">
            <a:avLst/>
          </a:prstGeom>
          <a:noFill/>
        </p:spPr>
        <p:txBody>
          <a:bodyPr wrap="square" rtlCol="0">
            <a:spAutoFit/>
          </a:bodyPr>
          <a:lstStyle/>
          <a:p>
            <a:pPr algn="ctr"/>
            <a:r>
              <a:rPr lang="en-US" sz="1400" i="1" dirty="0" smtClean="0"/>
              <a:t>Contact: Amy Hockenberry – 360.778.6052 or ahockenb@co.whatcom.wa.us </a:t>
            </a:r>
            <a:endParaRPr lang="en-US" sz="1400" i="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2827417"/>
      </p:ext>
    </p:extLst>
  </p:cSld>
  <p:clrMapOvr>
    <a:masterClrMapping/>
  </p:clrMapOvr>
  <mc:AlternateContent xmlns:mc="http://schemas.openxmlformats.org/markup-compatibility/2006" xmlns:p14="http://schemas.microsoft.com/office/powerpoint/2010/main">
    <mc:Choice Requires="p14">
      <p:transition spd="slow" p14:dur="2000" advTm="100001"/>
    </mc:Choice>
    <mc:Fallback xmlns="">
      <p:transition spd="slow" advTm="100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pPr marL="0" indent="0" algn="ctr">
              <a:buNone/>
            </a:pPr>
            <a:r>
              <a:rPr lang="en-US" sz="4000" dirty="0"/>
              <a:t>Ben </a:t>
            </a:r>
            <a:r>
              <a:rPr lang="en-US" sz="4000" dirty="0" smtClean="0"/>
              <a:t>Johnson, </a:t>
            </a:r>
            <a:r>
              <a:rPr lang="en-US" sz="4000" dirty="0"/>
              <a:t>BS</a:t>
            </a:r>
          </a:p>
          <a:p>
            <a:pPr marL="0" indent="0" algn="ctr">
              <a:buNone/>
            </a:pPr>
            <a:r>
              <a:rPr lang="en-US" sz="4000" dirty="0"/>
              <a:t>Mason County Public Health</a:t>
            </a:r>
          </a:p>
          <a:p>
            <a:pPr marL="0" indent="0" algn="ctr">
              <a:buNone/>
            </a:pPr>
            <a:r>
              <a:rPr lang="en-US" sz="4000" dirty="0"/>
              <a:t>Shelton Mental Health/Substance Abuse Coalition Coordinator </a:t>
            </a:r>
          </a:p>
          <a:p>
            <a:pPr marL="0" indent="0" algn="ctr">
              <a:buNone/>
            </a:pPr>
            <a:r>
              <a:rPr lang="en-US" sz="4000" dirty="0"/>
              <a:t>(360) 427-9670 x </a:t>
            </a:r>
            <a:r>
              <a:rPr lang="en-US" sz="4000" dirty="0" smtClean="0"/>
              <a:t>545</a:t>
            </a:r>
          </a:p>
          <a:p>
            <a:pPr marL="0" indent="0" algn="ctr">
              <a:buNone/>
            </a:pPr>
            <a:r>
              <a:rPr lang="en-US" sz="4000" dirty="0" smtClean="0">
                <a:hlinkClick r:id="rId2"/>
              </a:rPr>
              <a:t>BenJ@co.mason.wa.us</a:t>
            </a:r>
            <a:endParaRPr lang="en-US" sz="4000" dirty="0" smtClean="0"/>
          </a:p>
          <a:p>
            <a:pPr marL="0" indent="0" algn="ctr">
              <a:buNone/>
            </a:pPr>
            <a:endParaRPr lang="en-US" sz="4000" dirty="0"/>
          </a:p>
          <a:p>
            <a:endParaRPr lang="en-US" dirty="0"/>
          </a:p>
        </p:txBody>
      </p:sp>
    </p:spTree>
    <p:extLst>
      <p:ext uri="{BB962C8B-B14F-4D97-AF65-F5344CB8AC3E}">
        <p14:creationId xmlns:p14="http://schemas.microsoft.com/office/powerpoint/2010/main" val="3377854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2133599"/>
          </a:xfrm>
        </p:spPr>
        <p:txBody>
          <a:bodyPr>
            <a:normAutofit/>
          </a:bodyPr>
          <a:lstStyle/>
          <a:p>
            <a:r>
              <a:rPr lang="en-US" sz="5400" b="1" dirty="0" smtClean="0"/>
              <a:t>Prosser CIA</a:t>
            </a:r>
            <a:endParaRPr lang="en-US" sz="5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438400"/>
            <a:ext cx="2688648" cy="2688648"/>
          </a:xfrm>
          <a:prstGeom prst="rect">
            <a:avLst/>
          </a:prstGeom>
        </p:spPr>
      </p:pic>
    </p:spTree>
    <p:extLst>
      <p:ext uri="{BB962C8B-B14F-4D97-AF65-F5344CB8AC3E}">
        <p14:creationId xmlns:p14="http://schemas.microsoft.com/office/powerpoint/2010/main" val="5127823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Partners</a:t>
            </a:r>
            <a:endParaRPr lang="en-US" dirty="0"/>
          </a:p>
        </p:txBody>
      </p:sp>
      <p:sp>
        <p:nvSpPr>
          <p:cNvPr id="3" name="Content Placeholder 2"/>
          <p:cNvSpPr>
            <a:spLocks noGrp="1"/>
          </p:cNvSpPr>
          <p:nvPr>
            <p:ph idx="1"/>
          </p:nvPr>
        </p:nvSpPr>
        <p:spPr/>
        <p:txBody>
          <a:bodyPr/>
          <a:lstStyle/>
          <a:p>
            <a:r>
              <a:rPr lang="en-US" dirty="0" smtClean="0"/>
              <a:t>Local pharmacy</a:t>
            </a:r>
          </a:p>
          <a:p>
            <a:r>
              <a:rPr lang="en-US" dirty="0" smtClean="0"/>
              <a:t>Local hospital</a:t>
            </a:r>
          </a:p>
          <a:p>
            <a:r>
              <a:rPr lang="en-US" dirty="0" smtClean="0"/>
              <a:t>Neighboring Police Department</a:t>
            </a:r>
          </a:p>
          <a:p>
            <a:r>
              <a:rPr lang="en-US" dirty="0" smtClean="0"/>
              <a:t>Coalition Partners</a:t>
            </a:r>
          </a:p>
          <a:p>
            <a:pPr lvl="1"/>
            <a:r>
              <a:rPr lang="en-US" dirty="0" smtClean="0"/>
              <a:t>City</a:t>
            </a:r>
            <a:endParaRPr lang="en-US" dirty="0"/>
          </a:p>
          <a:p>
            <a:pPr lvl="1"/>
            <a:r>
              <a:rPr lang="en-US" dirty="0" smtClean="0"/>
              <a:t>Chamber </a:t>
            </a:r>
            <a:endParaRPr lang="en-US" dirty="0"/>
          </a:p>
          <a:p>
            <a:pPr lvl="1"/>
            <a:r>
              <a:rPr lang="en-US" dirty="0" smtClean="0"/>
              <a:t>Safe Kids</a:t>
            </a:r>
          </a:p>
          <a:p>
            <a:pPr lvl="1"/>
            <a:r>
              <a:rPr lang="en-US" dirty="0" smtClean="0"/>
              <a:t>School District</a:t>
            </a:r>
          </a:p>
        </p:txBody>
      </p:sp>
    </p:spTree>
    <p:extLst>
      <p:ext uri="{BB962C8B-B14F-4D97-AF65-F5344CB8AC3E}">
        <p14:creationId xmlns:p14="http://schemas.microsoft.com/office/powerpoint/2010/main" val="3171640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Prescription Take Back Program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65564"/>
            <a:ext cx="3943350" cy="5257800"/>
          </a:xfrm>
          <a:prstGeom prst="rect">
            <a:avLst/>
          </a:prstGeom>
        </p:spPr>
      </p:pic>
      <p:sp>
        <p:nvSpPr>
          <p:cNvPr id="5" name="TextBox 4"/>
          <p:cNvSpPr txBox="1"/>
          <p:nvPr/>
        </p:nvSpPr>
        <p:spPr>
          <a:xfrm>
            <a:off x="4876800" y="2133600"/>
            <a:ext cx="2650426" cy="3539430"/>
          </a:xfrm>
          <a:prstGeom prst="rect">
            <a:avLst/>
          </a:prstGeom>
          <a:noFill/>
        </p:spPr>
        <p:txBody>
          <a:bodyPr wrap="square" rtlCol="0">
            <a:spAutoFit/>
          </a:bodyPr>
          <a:lstStyle/>
          <a:p>
            <a:r>
              <a:rPr lang="en-US" sz="2800" dirty="0" smtClean="0"/>
              <a:t>Challenges:</a:t>
            </a:r>
          </a:p>
          <a:p>
            <a:r>
              <a:rPr lang="en-US" sz="2800" dirty="0" smtClean="0"/>
              <a:t>Contracts</a:t>
            </a:r>
          </a:p>
          <a:p>
            <a:r>
              <a:rPr lang="en-US" sz="2800" dirty="0" smtClean="0"/>
              <a:t>Policy</a:t>
            </a:r>
          </a:p>
          <a:p>
            <a:r>
              <a:rPr lang="en-US" sz="2800" dirty="0" smtClean="0"/>
              <a:t>Bags</a:t>
            </a:r>
          </a:p>
          <a:p>
            <a:r>
              <a:rPr lang="en-US" sz="2800" dirty="0" smtClean="0"/>
              <a:t>Location</a:t>
            </a:r>
          </a:p>
          <a:p>
            <a:r>
              <a:rPr lang="en-US" sz="2800" dirty="0" smtClean="0"/>
              <a:t>THE BOX</a:t>
            </a:r>
          </a:p>
          <a:p>
            <a:r>
              <a:rPr lang="en-US" sz="2800" dirty="0" smtClean="0"/>
              <a:t>Disposal</a:t>
            </a:r>
          </a:p>
          <a:p>
            <a:r>
              <a:rPr lang="en-US" sz="2800" dirty="0" smtClean="0"/>
              <a:t>Sustainability</a:t>
            </a:r>
          </a:p>
        </p:txBody>
      </p:sp>
    </p:spTree>
    <p:extLst>
      <p:ext uri="{BB962C8B-B14F-4D97-AF65-F5344CB8AC3E}">
        <p14:creationId xmlns:p14="http://schemas.microsoft.com/office/powerpoint/2010/main" val="999747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How’d It Go?!</a:t>
            </a:r>
            <a:endParaRPr lang="en-US" dirty="0"/>
          </a:p>
        </p:txBody>
      </p:sp>
      <p:sp>
        <p:nvSpPr>
          <p:cNvPr id="3" name="Content Placeholder 2"/>
          <p:cNvSpPr>
            <a:spLocks noGrp="1"/>
          </p:cNvSpPr>
          <p:nvPr>
            <p:ph idx="1"/>
          </p:nvPr>
        </p:nvSpPr>
        <p:spPr/>
        <p:txBody>
          <a:bodyPr/>
          <a:lstStyle/>
          <a:p>
            <a:r>
              <a:rPr lang="en-US" dirty="0" smtClean="0"/>
              <a:t>Policy in place at PMH Medical Center</a:t>
            </a:r>
          </a:p>
          <a:p>
            <a:r>
              <a:rPr lang="en-US" dirty="0" smtClean="0"/>
              <a:t>Pharmacy distributes bags to customers</a:t>
            </a:r>
          </a:p>
          <a:p>
            <a:r>
              <a:rPr lang="en-US" dirty="0" smtClean="0"/>
              <a:t>Newsletters, social networking, TV News (3)</a:t>
            </a:r>
          </a:p>
          <a:p>
            <a:r>
              <a:rPr lang="en-US" dirty="0" smtClean="0"/>
              <a:t>Ribbon Cutting June 5</a:t>
            </a:r>
            <a:r>
              <a:rPr lang="en-US" baseline="30000" dirty="0" smtClean="0"/>
              <a:t>th</a:t>
            </a:r>
            <a:endParaRPr lang="en-US" dirty="0" smtClean="0"/>
          </a:p>
          <a:p>
            <a:r>
              <a:rPr lang="en-US" dirty="0" smtClean="0"/>
              <a:t>50lbs by July 1</a:t>
            </a:r>
          </a:p>
          <a:p>
            <a:r>
              <a:rPr lang="en-US" dirty="0" smtClean="0"/>
              <a:t>150lbs to date</a:t>
            </a:r>
          </a:p>
          <a:p>
            <a:r>
              <a:rPr lang="en-US" dirty="0" smtClean="0"/>
              <a:t>Building other partnerships and support</a:t>
            </a:r>
          </a:p>
          <a:p>
            <a:endParaRPr lang="en-US" dirty="0" smtClean="0"/>
          </a:p>
          <a:p>
            <a:pPr marL="457200" lvl="1" indent="0">
              <a:buNone/>
            </a:pPr>
            <a:endParaRPr lang="en-US" dirty="0" smtClean="0"/>
          </a:p>
        </p:txBody>
      </p:sp>
    </p:spTree>
    <p:extLst>
      <p:ext uri="{BB962C8B-B14F-4D97-AF65-F5344CB8AC3E}">
        <p14:creationId xmlns:p14="http://schemas.microsoft.com/office/powerpoint/2010/main" val="1417573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Ribbon cutting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43000"/>
            <a:ext cx="7391400" cy="5543550"/>
          </a:xfrm>
          <a:prstGeom prst="rect">
            <a:avLst/>
          </a:prstGeom>
        </p:spPr>
      </p:pic>
    </p:spTree>
    <p:extLst>
      <p:ext uri="{BB962C8B-B14F-4D97-AF65-F5344CB8AC3E}">
        <p14:creationId xmlns:p14="http://schemas.microsoft.com/office/powerpoint/2010/main" val="18501459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Contact Information:</a:t>
            </a:r>
            <a:endParaRPr lang="en-US" b="1" dirty="0"/>
          </a:p>
        </p:txBody>
      </p:sp>
      <p:sp>
        <p:nvSpPr>
          <p:cNvPr id="3" name="Content Placeholder 2"/>
          <p:cNvSpPr>
            <a:spLocks noGrp="1"/>
          </p:cNvSpPr>
          <p:nvPr>
            <p:ph idx="1"/>
          </p:nvPr>
        </p:nvSpPr>
        <p:spPr/>
        <p:txBody>
          <a:bodyPr/>
          <a:lstStyle/>
          <a:p>
            <a:pPr marL="0" indent="0" algn="ctr">
              <a:buNone/>
            </a:pPr>
            <a:r>
              <a:rPr lang="en-US" sz="4000" b="1" dirty="0"/>
              <a:t>Jennifer Dorsett</a:t>
            </a:r>
          </a:p>
          <a:p>
            <a:pPr marL="0" indent="0" algn="ctr">
              <a:buNone/>
            </a:pPr>
            <a:r>
              <a:rPr lang="en-US" sz="4000" dirty="0"/>
              <a:t>CPWI Community Coordinator</a:t>
            </a:r>
          </a:p>
          <a:p>
            <a:pPr marL="0" indent="0" algn="ctr">
              <a:buNone/>
            </a:pPr>
            <a:r>
              <a:rPr lang="en-US" sz="4000" dirty="0" smtClean="0"/>
              <a:t>Email</a:t>
            </a:r>
            <a:r>
              <a:rPr lang="en-US" sz="4000" dirty="0"/>
              <a:t>: </a:t>
            </a:r>
            <a:r>
              <a:rPr lang="en-US" sz="4000" u="sng" dirty="0">
                <a:hlinkClick r:id="rId2"/>
              </a:rPr>
              <a:t>jennifer.dorsett.sac@gmail.com</a:t>
            </a:r>
            <a:endParaRPr lang="en-US" sz="4000" dirty="0"/>
          </a:p>
          <a:p>
            <a:pPr marL="0" indent="0" algn="ctr">
              <a:buNone/>
            </a:pPr>
            <a:r>
              <a:rPr lang="en-US" sz="4000" dirty="0"/>
              <a:t>Phone: 509-851-1348</a:t>
            </a:r>
          </a:p>
          <a:p>
            <a:endParaRPr lang="en-US" dirty="0"/>
          </a:p>
        </p:txBody>
      </p:sp>
    </p:spTree>
    <p:extLst>
      <p:ext uri="{BB962C8B-B14F-4D97-AF65-F5344CB8AC3E}">
        <p14:creationId xmlns:p14="http://schemas.microsoft.com/office/powerpoint/2010/main" val="1249763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00" y="2031278"/>
            <a:ext cx="2667000" cy="233362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457200"/>
            <a:ext cx="3555433" cy="5486400"/>
          </a:xfrm>
          <a:prstGeom prst="rect">
            <a:avLst/>
          </a:prstGeom>
        </p:spPr>
      </p:pic>
      <p:cxnSp>
        <p:nvCxnSpPr>
          <p:cNvPr id="5" name="Straight Arrow Connector 4"/>
          <p:cNvCxnSpPr/>
          <p:nvPr/>
        </p:nvCxnSpPr>
        <p:spPr>
          <a:xfrm>
            <a:off x="1981200" y="1219200"/>
            <a:ext cx="0" cy="6858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09800" y="1436132"/>
            <a:ext cx="1300018" cy="461665"/>
          </a:xfrm>
          <a:prstGeom prst="rect">
            <a:avLst/>
          </a:prstGeom>
          <a:noFill/>
        </p:spPr>
        <p:txBody>
          <a:bodyPr wrap="square" rtlCol="0">
            <a:spAutoFit/>
          </a:bodyPr>
          <a:lstStyle/>
          <a:p>
            <a:r>
              <a:rPr lang="en-US" sz="2400" b="1" dirty="0" smtClean="0">
                <a:latin typeface="Book Antiqua" panose="02040602050305030304" pitchFamily="18" charset="0"/>
              </a:rPr>
              <a:t>Magnet</a:t>
            </a:r>
            <a:endParaRPr lang="en-US" b="1" dirty="0">
              <a:latin typeface="Book Antiqua" panose="02040602050305030304" pitchFamily="18" charset="0"/>
            </a:endParaRPr>
          </a:p>
        </p:txBody>
      </p:sp>
      <p:cxnSp>
        <p:nvCxnSpPr>
          <p:cNvPr id="9" name="Straight Arrow Connector 8"/>
          <p:cNvCxnSpPr/>
          <p:nvPr/>
        </p:nvCxnSpPr>
        <p:spPr>
          <a:xfrm>
            <a:off x="2747818" y="5486400"/>
            <a:ext cx="1524000" cy="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00349" y="5024735"/>
            <a:ext cx="1108075" cy="461665"/>
          </a:xfrm>
          <a:prstGeom prst="rect">
            <a:avLst/>
          </a:prstGeom>
          <a:noFill/>
        </p:spPr>
        <p:txBody>
          <a:bodyPr wrap="square" rtlCol="0">
            <a:spAutoFit/>
          </a:bodyPr>
          <a:lstStyle/>
          <a:p>
            <a:pPr algn="ctr"/>
            <a:r>
              <a:rPr lang="en-US" sz="2400" b="1" dirty="0" smtClean="0">
                <a:latin typeface="Book Antiqua" panose="02040602050305030304" pitchFamily="18" charset="0"/>
              </a:rPr>
              <a:t>Poster</a:t>
            </a:r>
            <a:endParaRPr lang="en-US" b="1" dirty="0">
              <a:latin typeface="Book Antiqua" panose="02040602050305030304" pitchFamily="18" charset="0"/>
            </a:endParaRPr>
          </a:p>
        </p:txBody>
      </p:sp>
      <p:sp>
        <p:nvSpPr>
          <p:cNvPr id="13" name="TextBox 12"/>
          <p:cNvSpPr txBox="1"/>
          <p:nvPr/>
        </p:nvSpPr>
        <p:spPr>
          <a:xfrm>
            <a:off x="762000" y="6248400"/>
            <a:ext cx="7619999" cy="307777"/>
          </a:xfrm>
          <a:prstGeom prst="rect">
            <a:avLst/>
          </a:prstGeom>
          <a:noFill/>
        </p:spPr>
        <p:txBody>
          <a:bodyPr wrap="square" rtlCol="0">
            <a:spAutoFit/>
          </a:bodyPr>
          <a:lstStyle/>
          <a:p>
            <a:pPr algn="ctr"/>
            <a:r>
              <a:rPr lang="en-US" sz="1400" i="1" dirty="0" smtClean="0"/>
              <a:t>Contact: Amy Hockenberry – 360.778.6052 or ahockenb@co.whatcom.wa.us </a:t>
            </a:r>
            <a:endParaRPr lang="en-US" sz="14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7204325"/>
      </p:ext>
    </p:extLst>
  </p:cSld>
  <p:clrMapOvr>
    <a:masterClrMapping/>
  </p:clrMapOvr>
  <mc:AlternateContent xmlns:mc="http://schemas.openxmlformats.org/markup-compatibility/2006" xmlns:p14="http://schemas.microsoft.com/office/powerpoint/2010/main">
    <mc:Choice Requires="p14">
      <p:transition spd="slow" p14:dur="2000" advTm="30239"/>
    </mc:Choice>
    <mc:Fallback xmlns="">
      <p:transition spd="slow" advTm="30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4386">
            <a:off x="3281906" y="1655654"/>
            <a:ext cx="5576887" cy="431983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6569">
            <a:off x="159976" y="671536"/>
            <a:ext cx="5019617" cy="3867472"/>
          </a:xfrm>
          <a:prstGeom prst="rect">
            <a:avLst/>
          </a:prstGeom>
        </p:spPr>
      </p:pic>
      <p:sp>
        <p:nvSpPr>
          <p:cNvPr id="4" name="TextBox 3"/>
          <p:cNvSpPr txBox="1"/>
          <p:nvPr/>
        </p:nvSpPr>
        <p:spPr>
          <a:xfrm>
            <a:off x="5562600" y="838200"/>
            <a:ext cx="2667000" cy="523220"/>
          </a:xfrm>
          <a:prstGeom prst="rect">
            <a:avLst/>
          </a:prstGeom>
          <a:noFill/>
        </p:spPr>
        <p:txBody>
          <a:bodyPr wrap="square" rtlCol="0">
            <a:spAutoFit/>
          </a:bodyPr>
          <a:lstStyle/>
          <a:p>
            <a:r>
              <a:rPr lang="en-US" sz="2800" b="1" dirty="0" smtClean="0"/>
              <a:t>Brochure</a:t>
            </a:r>
            <a:endParaRPr lang="en-US" b="1" dirty="0"/>
          </a:p>
        </p:txBody>
      </p:sp>
      <p:sp>
        <p:nvSpPr>
          <p:cNvPr id="5" name="TextBox 4"/>
          <p:cNvSpPr txBox="1"/>
          <p:nvPr/>
        </p:nvSpPr>
        <p:spPr>
          <a:xfrm>
            <a:off x="762000" y="6248400"/>
            <a:ext cx="7619999" cy="307777"/>
          </a:xfrm>
          <a:prstGeom prst="rect">
            <a:avLst/>
          </a:prstGeom>
          <a:noFill/>
        </p:spPr>
        <p:txBody>
          <a:bodyPr wrap="square" rtlCol="0">
            <a:spAutoFit/>
          </a:bodyPr>
          <a:lstStyle/>
          <a:p>
            <a:pPr algn="ctr"/>
            <a:r>
              <a:rPr lang="en-US" sz="1400" i="1" dirty="0" smtClean="0"/>
              <a:t>Contact: Amy Hockenberry – 360.778.6052 or ahockenb@co.whatcom.wa.us </a:t>
            </a:r>
            <a:endParaRPr lang="en-US" sz="1400" i="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3282431"/>
      </p:ext>
    </p:extLst>
  </p:cSld>
  <p:clrMapOvr>
    <a:masterClrMapping/>
  </p:clrMapOvr>
  <mc:AlternateContent xmlns:mc="http://schemas.openxmlformats.org/markup-compatibility/2006" xmlns:p14="http://schemas.microsoft.com/office/powerpoint/2010/main">
    <mc:Choice Requires="p14">
      <p:transition spd="slow" p14:dur="2000" advTm="46283"/>
    </mc:Choice>
    <mc:Fallback xmlns="">
      <p:transition spd="slow" advTm="4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40360" y="3333319"/>
            <a:ext cx="5436096" cy="523220"/>
          </a:xfrm>
          <a:prstGeom prst="rect">
            <a:avLst/>
          </a:prstGeom>
          <a:noFill/>
        </p:spPr>
        <p:txBody>
          <a:bodyPr wrap="square">
            <a:spAutoFit/>
          </a:bodyPr>
          <a:lstStyle/>
          <a:p>
            <a:pPr algn="r" latinLnBrk="1">
              <a:defRPr/>
            </a:pPr>
            <a:r>
              <a:rPr lang="en-US" altLang="ko-KR" sz="1400" b="1" dirty="0" smtClean="0">
                <a:solidFill>
                  <a:srgbClr val="0000FF"/>
                </a:solidFill>
                <a:latin typeface="Arial" pitchFamily="34" charset="0"/>
                <a:cs typeface="Arial" pitchFamily="34" charset="0"/>
              </a:rPr>
              <a:t>A progress report on the RRAD Secure Medicine  Take-back Campaign, funded by a PFS Targeted Enhancement grant</a:t>
            </a:r>
            <a:endParaRPr lang="en-US" altLang="ko-KR" sz="1400" b="1" dirty="0">
              <a:solidFill>
                <a:srgbClr val="0000FF"/>
              </a:solidFill>
              <a:latin typeface="Arial" pitchFamily="34" charset="0"/>
              <a:cs typeface="Arial" pitchFamily="34" charset="0"/>
            </a:endParaRPr>
          </a:p>
        </p:txBody>
      </p:sp>
      <p:sp>
        <p:nvSpPr>
          <p:cNvPr id="5" name="TextBox 1"/>
          <p:cNvSpPr txBox="1">
            <a:spLocks noChangeArrowheads="1"/>
          </p:cNvSpPr>
          <p:nvPr/>
        </p:nvSpPr>
        <p:spPr bwMode="auto">
          <a:xfrm>
            <a:off x="3059832" y="2661547"/>
            <a:ext cx="5616624" cy="646331"/>
          </a:xfrm>
          <a:prstGeom prst="rect">
            <a:avLst/>
          </a:prstGeom>
          <a:noFill/>
          <a:ln w="9525">
            <a:noFill/>
            <a:miter lim="800000"/>
            <a:headEnd/>
            <a:tailEnd/>
          </a:ln>
        </p:spPr>
        <p:txBody>
          <a:bodyPr wrap="square">
            <a:spAutoFit/>
          </a:bodyPr>
          <a:lstStyle/>
          <a:p>
            <a:pPr algn="r" latinLnBrk="1"/>
            <a:r>
              <a:rPr lang="en-US" altLang="ko-KR" sz="3600" b="1" dirty="0">
                <a:solidFill>
                  <a:srgbClr val="0000FF"/>
                </a:solidFill>
                <a:latin typeface="Arial" pitchFamily="34" charset="0"/>
                <a:cs typeface="Arial" pitchFamily="34" charset="0"/>
              </a:rPr>
              <a:t>Count It! Lock It! Drop It</a:t>
            </a:r>
            <a:r>
              <a:rPr lang="en-US" altLang="ko-KR" sz="3200" b="1" dirty="0">
                <a:solidFill>
                  <a:srgbClr val="0000FF"/>
                </a:solidFill>
                <a:latin typeface="Arial" pitchFamily="34" charset="0"/>
                <a:cs typeface="Arial" pitchFamily="34" charset="0"/>
              </a:rPr>
              <a:t>!</a:t>
            </a:r>
            <a:endParaRPr lang="en-US" altLang="ko-KR" sz="3600" b="1" dirty="0">
              <a:solidFill>
                <a:srgbClr val="0000FF"/>
              </a:solidFill>
              <a:latin typeface="Arial" pitchFamily="34" charset="0"/>
              <a:cs typeface="Arial" pitchFamily="34" charset="0"/>
            </a:endParaRPr>
          </a:p>
        </p:txBody>
      </p:sp>
      <p:sp>
        <p:nvSpPr>
          <p:cNvPr id="7" name="TextBox 6">
            <a:hlinkClick r:id="rId4"/>
          </p:cNvPr>
          <p:cNvSpPr txBox="1"/>
          <p:nvPr/>
        </p:nvSpPr>
        <p:spPr>
          <a:xfrm>
            <a:off x="0" y="6525344"/>
            <a:ext cx="9144000" cy="215444"/>
          </a:xfrm>
          <a:prstGeom prst="rect">
            <a:avLst/>
          </a:prstGeom>
          <a:noFill/>
        </p:spPr>
        <p:txBody>
          <a:bodyPr wrap="square" rtlCol="0">
            <a:spAutoFit/>
          </a:bodyPr>
          <a:lstStyle/>
          <a:p>
            <a:pPr algn="ctr" latinLnBrk="1"/>
            <a:r>
              <a:rPr lang="en-US" altLang="ko-KR" sz="800" dirty="0" smtClean="0">
                <a:solidFill>
                  <a:prstClr val="black">
                    <a:lumMod val="65000"/>
                    <a:lumOff val="35000"/>
                  </a:prstClr>
                </a:solidFill>
                <a:latin typeface="Arial" pitchFamily="34" charset="0"/>
                <a:cs typeface="Arial" pitchFamily="34" charset="0"/>
              </a:rPr>
              <a:t>ALLPPT.com _ Free PowerPoint Templates, Diagrams and Charts</a:t>
            </a:r>
            <a:endParaRPr lang="ko-KR" altLang="en-US" sz="800" dirty="0">
              <a:solidFill>
                <a:prstClr val="black">
                  <a:lumMod val="65000"/>
                  <a:lumOff val="35000"/>
                </a:prstClr>
              </a:solidFill>
              <a:latin typeface="Arial" pitchFamily="34" charset="0"/>
              <a:cs typeface="Arial" pitchFamily="34" charset="0"/>
            </a:endParaRPr>
          </a:p>
        </p:txBody>
      </p: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4727847"/>
      </p:ext>
    </p:extLst>
  </p:cSld>
  <p:clrMapOvr>
    <a:masterClrMapping/>
  </p:clrMapOvr>
  <mc:AlternateContent xmlns:mc="http://schemas.openxmlformats.org/markup-compatibility/2006" xmlns:p14="http://schemas.microsoft.com/office/powerpoint/2010/main">
    <mc:Choice Requires="p14">
      <p:transition spd="slow" p14:dur="2000" advTm="18397"/>
    </mc:Choice>
    <mc:Fallback xmlns="">
      <p:transition spd="slow" advTm="18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tx1">
                    <a:lumMod val="75000"/>
                    <a:lumOff val="25000"/>
                  </a:schemeClr>
                </a:solidFill>
                <a:ea typeface="Arial Unicode MS" pitchFamily="50" charset="-127"/>
              </a:rPr>
              <a:t> </a:t>
            </a:r>
            <a:r>
              <a:rPr lang="en-US" altLang="ko-KR" sz="4400" dirty="0" smtClean="0">
                <a:solidFill>
                  <a:srgbClr val="0000FF"/>
                </a:solidFill>
                <a:ea typeface="Arial Unicode MS" pitchFamily="50" charset="-127"/>
              </a:rPr>
              <a:t>Policies Established</a:t>
            </a:r>
            <a:endParaRPr lang="ko-KR" altLang="en-US" sz="4400" dirty="0">
              <a:solidFill>
                <a:srgbClr val="0000FF"/>
              </a:solidFill>
              <a:ea typeface="Arial Unicode MS" pitchFamily="50" charset="-127"/>
            </a:endParaRPr>
          </a:p>
        </p:txBody>
      </p:sp>
      <p:sp>
        <p:nvSpPr>
          <p:cNvPr id="3" name="Content Placeholder 2"/>
          <p:cNvSpPr>
            <a:spLocks noGrp="1"/>
          </p:cNvSpPr>
          <p:nvPr>
            <p:ph idx="1"/>
          </p:nvPr>
        </p:nvSpPr>
        <p:spPr>
          <a:xfrm>
            <a:off x="505909" y="1298617"/>
            <a:ext cx="6491064" cy="2111971"/>
          </a:xfrm>
        </p:spPr>
        <p:txBody>
          <a:bodyPr>
            <a:normAutofit fontScale="92500"/>
          </a:bodyPr>
          <a:lstStyle/>
          <a:p>
            <a:r>
              <a:rPr lang="en-US" altLang="ko-KR" sz="4000" dirty="0" smtClean="0">
                <a:solidFill>
                  <a:schemeClr val="tx1">
                    <a:lumMod val="75000"/>
                    <a:lumOff val="25000"/>
                  </a:schemeClr>
                </a:solidFill>
                <a:latin typeface="Arial" pitchFamily="34" charset="0"/>
                <a:cs typeface="Arial" pitchFamily="34" charset="0"/>
              </a:rPr>
              <a:t>Republic Police Department</a:t>
            </a:r>
            <a:endParaRPr lang="en-US" altLang="ko-KR" sz="4000" dirty="0">
              <a:solidFill>
                <a:schemeClr val="tx1">
                  <a:lumMod val="75000"/>
                  <a:lumOff val="25000"/>
                </a:schemeClr>
              </a:solidFill>
              <a:latin typeface="Arial" pitchFamily="34" charset="0"/>
              <a:cs typeface="Arial" pitchFamily="34" charset="0"/>
            </a:endParaRPr>
          </a:p>
          <a:p>
            <a:pPr>
              <a:buFont typeface="Wingdings" pitchFamily="2" charset="2"/>
              <a:buChar char="ü"/>
            </a:pPr>
            <a:r>
              <a:rPr lang="en-US" altLang="ko-KR" sz="2200" dirty="0" smtClean="0">
                <a:solidFill>
                  <a:schemeClr val="tx1">
                    <a:lumMod val="50000"/>
                    <a:lumOff val="50000"/>
                  </a:schemeClr>
                </a:solidFill>
                <a:latin typeface="Arial" pitchFamily="34" charset="0"/>
                <a:cs typeface="Arial" pitchFamily="34" charset="0"/>
              </a:rPr>
              <a:t>Proposed a procedure and policy for the adoption and implementation of a prescription drug take-back program, October 6, 2014. </a:t>
            </a:r>
            <a:endParaRPr lang="ko-KR" altLang="en-US" sz="2200" dirty="0">
              <a:solidFill>
                <a:schemeClr val="tx1">
                  <a:lumMod val="65000"/>
                  <a:lumOff val="35000"/>
                </a:schemeClr>
              </a:solidFill>
            </a:endParaRPr>
          </a:p>
        </p:txBody>
      </p:sp>
      <p:sp>
        <p:nvSpPr>
          <p:cNvPr id="4" name="Content Placeholder 2"/>
          <p:cNvSpPr txBox="1">
            <a:spLocks/>
          </p:cNvSpPr>
          <p:nvPr/>
        </p:nvSpPr>
        <p:spPr>
          <a:xfrm>
            <a:off x="505909" y="3573860"/>
            <a:ext cx="6410672" cy="2016224"/>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3700" dirty="0" smtClean="0">
                <a:solidFill>
                  <a:prstClr val="black">
                    <a:lumMod val="75000"/>
                    <a:lumOff val="25000"/>
                  </a:prstClr>
                </a:solidFill>
                <a:latin typeface="Arial" pitchFamily="34" charset="0"/>
                <a:cs typeface="Arial" pitchFamily="34" charset="0"/>
              </a:rPr>
              <a:t>Secure Medicine Drop-box</a:t>
            </a:r>
          </a:p>
          <a:p>
            <a:pPr>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Installed at Republic Police Department, April 2, 2015.</a:t>
            </a:r>
          </a:p>
          <a:p>
            <a:pPr>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Available for Rx deposits Monday-Friday, 8-4</a:t>
            </a:r>
            <a:endParaRPr lang="ko-KR" altLang="en-US" sz="2200" dirty="0">
              <a:solidFill>
                <a:prstClr val="black">
                  <a:lumMod val="65000"/>
                  <a:lumOff val="35000"/>
                </a:prst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2280" y="1292473"/>
            <a:ext cx="1883202" cy="4236232"/>
          </a:xfrm>
          <a:prstGeom prst="rect">
            <a:avLst/>
          </a:prstGeom>
        </p:spPr>
      </p:pic>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4727420"/>
      </p:ext>
    </p:extLst>
  </p:cSld>
  <p:clrMapOvr>
    <a:masterClrMapping/>
  </p:clrMapOvr>
  <mc:AlternateContent xmlns:mc="http://schemas.openxmlformats.org/markup-compatibility/2006" xmlns:p14="http://schemas.microsoft.com/office/powerpoint/2010/main">
    <mc:Choice Requires="p14">
      <p:transition spd="slow" p14:dur="2000" advTm="77958"/>
    </mc:Choice>
    <mc:Fallback xmlns="">
      <p:transition spd="slow" advTm="77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tx1">
                    <a:lumMod val="75000"/>
                    <a:lumOff val="25000"/>
                  </a:schemeClr>
                </a:solidFill>
                <a:ea typeface="Arial Unicode MS" pitchFamily="50" charset="-127"/>
              </a:rPr>
              <a:t> </a:t>
            </a:r>
            <a:r>
              <a:rPr lang="en-US" altLang="ko-KR" sz="4400" dirty="0" smtClean="0">
                <a:solidFill>
                  <a:srgbClr val="0000FF"/>
                </a:solidFill>
                <a:ea typeface="Arial Unicode MS" pitchFamily="50" charset="-127"/>
              </a:rPr>
              <a:t>Outcomes</a:t>
            </a:r>
            <a:endParaRPr lang="ko-KR" altLang="en-US" sz="4400" dirty="0">
              <a:solidFill>
                <a:srgbClr val="0000FF"/>
              </a:solidFill>
              <a:ea typeface="Arial Unicode MS" pitchFamily="50" charset="-127"/>
            </a:endParaRPr>
          </a:p>
        </p:txBody>
      </p:sp>
      <p:sp>
        <p:nvSpPr>
          <p:cNvPr id="3" name="Content Placeholder 2"/>
          <p:cNvSpPr>
            <a:spLocks noGrp="1"/>
          </p:cNvSpPr>
          <p:nvPr>
            <p:ph idx="1"/>
          </p:nvPr>
        </p:nvSpPr>
        <p:spPr>
          <a:xfrm>
            <a:off x="481067" y="1541642"/>
            <a:ext cx="4906888" cy="1080119"/>
          </a:xfrm>
        </p:spPr>
        <p:txBody>
          <a:bodyPr>
            <a:normAutofit lnSpcReduction="10000"/>
          </a:bodyPr>
          <a:lstStyle/>
          <a:p>
            <a:r>
              <a:rPr lang="en-US" altLang="ko-KR" sz="4000" dirty="0" smtClean="0">
                <a:solidFill>
                  <a:schemeClr val="tx1">
                    <a:lumMod val="75000"/>
                    <a:lumOff val="25000"/>
                  </a:schemeClr>
                </a:solidFill>
                <a:latin typeface="Arial" pitchFamily="34" charset="0"/>
                <a:cs typeface="Arial" pitchFamily="34" charset="0"/>
              </a:rPr>
              <a:t>April-July, 2015</a:t>
            </a:r>
            <a:endParaRPr lang="en-US" altLang="ko-KR" sz="4000" dirty="0">
              <a:solidFill>
                <a:schemeClr val="tx1">
                  <a:lumMod val="75000"/>
                  <a:lumOff val="25000"/>
                </a:schemeClr>
              </a:solidFill>
              <a:latin typeface="Arial" pitchFamily="34" charset="0"/>
              <a:cs typeface="Arial" pitchFamily="34" charset="0"/>
            </a:endParaRPr>
          </a:p>
          <a:p>
            <a:pPr>
              <a:buFont typeface="Wingdings" pitchFamily="2" charset="2"/>
              <a:buChar char="ü"/>
            </a:pPr>
            <a:r>
              <a:rPr lang="en-US" altLang="ko-KR" sz="2200" dirty="0" smtClean="0">
                <a:solidFill>
                  <a:schemeClr val="tx1">
                    <a:lumMod val="50000"/>
                    <a:lumOff val="50000"/>
                  </a:schemeClr>
                </a:solidFill>
                <a:latin typeface="Arial" pitchFamily="34" charset="0"/>
                <a:cs typeface="Arial" pitchFamily="34" charset="0"/>
              </a:rPr>
              <a:t>32 pounds of medications</a:t>
            </a:r>
            <a:r>
              <a:rPr lang="en-US" altLang="ko-KR" sz="2200" dirty="0">
                <a:solidFill>
                  <a:schemeClr val="tx1">
                    <a:lumMod val="50000"/>
                    <a:lumOff val="50000"/>
                  </a:schemeClr>
                </a:solidFill>
                <a:latin typeface="Arial" pitchFamily="34" charset="0"/>
                <a:cs typeface="Arial" pitchFamily="34" charset="0"/>
              </a:rPr>
              <a:t> </a:t>
            </a:r>
            <a:r>
              <a:rPr lang="en-US" altLang="ko-KR" sz="2200" dirty="0" smtClean="0">
                <a:solidFill>
                  <a:schemeClr val="tx1">
                    <a:lumMod val="50000"/>
                    <a:lumOff val="50000"/>
                  </a:schemeClr>
                </a:solidFill>
                <a:latin typeface="Arial" pitchFamily="34" charset="0"/>
                <a:cs typeface="Arial" pitchFamily="34" charset="0"/>
              </a:rPr>
              <a:t>collected</a:t>
            </a:r>
            <a:endParaRPr lang="ko-KR" altLang="en-US" sz="2200" dirty="0">
              <a:solidFill>
                <a:schemeClr val="tx1">
                  <a:lumMod val="65000"/>
                  <a:lumOff val="35000"/>
                </a:schemeClr>
              </a:solidFill>
            </a:endParaRPr>
          </a:p>
        </p:txBody>
      </p:sp>
      <p:sp>
        <p:nvSpPr>
          <p:cNvPr id="5" name="Content Placeholder 2"/>
          <p:cNvSpPr txBox="1">
            <a:spLocks/>
          </p:cNvSpPr>
          <p:nvPr/>
        </p:nvSpPr>
        <p:spPr>
          <a:xfrm>
            <a:off x="464168" y="2708920"/>
            <a:ext cx="7344816" cy="1080120"/>
          </a:xfrm>
          <a:prstGeom prst="rect">
            <a:avLst/>
          </a:prstGeom>
        </p:spPr>
        <p:txBody>
          <a:bodyPr vert="horz" lIns="91440" tIns="45720" rIns="91440" bIns="45720" rtlCol="0">
            <a:normAutofit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4000" dirty="0" smtClean="0">
                <a:solidFill>
                  <a:prstClr val="black">
                    <a:lumMod val="75000"/>
                    <a:lumOff val="25000"/>
                  </a:prstClr>
                </a:solidFill>
                <a:latin typeface="Arial" pitchFamily="34" charset="0"/>
                <a:cs typeface="Arial" pitchFamily="34" charset="0"/>
              </a:rPr>
              <a:t>May, 2015</a:t>
            </a:r>
          </a:p>
          <a:p>
            <a:pPr>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Rx Drug Town Hall Meeting with 40 attendees</a:t>
            </a:r>
            <a:endParaRPr lang="ko-KR" altLang="en-US" sz="2200" dirty="0">
              <a:solidFill>
                <a:prstClr val="black">
                  <a:lumMod val="65000"/>
                  <a:lumOff val="35000"/>
                </a:prstClr>
              </a:solidFill>
            </a:endParaRPr>
          </a:p>
        </p:txBody>
      </p:sp>
      <p:sp>
        <p:nvSpPr>
          <p:cNvPr id="7" name="Content Placeholder 2"/>
          <p:cNvSpPr txBox="1">
            <a:spLocks/>
          </p:cNvSpPr>
          <p:nvPr/>
        </p:nvSpPr>
        <p:spPr>
          <a:xfrm>
            <a:off x="464168" y="3861048"/>
            <a:ext cx="8212288" cy="1584176"/>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3700" dirty="0" smtClean="0">
                <a:solidFill>
                  <a:prstClr val="black">
                    <a:lumMod val="75000"/>
                    <a:lumOff val="25000"/>
                  </a:prstClr>
                </a:solidFill>
                <a:latin typeface="Arial" pitchFamily="34" charset="0"/>
                <a:cs typeface="Arial" pitchFamily="34" charset="0"/>
              </a:rPr>
              <a:t>Ongoing: Home Medication Boxes</a:t>
            </a:r>
          </a:p>
          <a:p>
            <a:pPr>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50 personal LOCKMED boxes purchased for distribution to ‘at-risk’ individuals or families </a:t>
            </a:r>
            <a:endParaRPr lang="ko-KR" altLang="en-US" sz="2200" dirty="0">
              <a:solidFill>
                <a:prstClr val="black">
                  <a:lumMod val="65000"/>
                  <a:lumOff val="35000"/>
                </a:prstClr>
              </a:solidFill>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9247575"/>
      </p:ext>
    </p:extLst>
  </p:cSld>
  <p:clrMapOvr>
    <a:masterClrMapping/>
  </p:clrMapOvr>
  <mc:AlternateContent xmlns:mc="http://schemas.openxmlformats.org/markup-compatibility/2006" xmlns:p14="http://schemas.microsoft.com/office/powerpoint/2010/main">
    <mc:Choice Requires="p14">
      <p:transition spd="slow" p14:dur="2000" advTm="34028"/>
    </mc:Choice>
    <mc:Fallback xmlns="">
      <p:transition spd="slow" advTm="3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z="4400" dirty="0" smtClean="0">
                <a:solidFill>
                  <a:schemeClr val="tx1">
                    <a:lumMod val="75000"/>
                    <a:lumOff val="25000"/>
                  </a:schemeClr>
                </a:solidFill>
                <a:ea typeface="Arial Unicode MS" pitchFamily="50" charset="-127"/>
              </a:rPr>
              <a:t> </a:t>
            </a:r>
            <a:r>
              <a:rPr lang="en-US" altLang="ko-KR" sz="4400" dirty="0" smtClean="0">
                <a:solidFill>
                  <a:srgbClr val="0000FF"/>
                </a:solidFill>
                <a:ea typeface="Arial Unicode MS" pitchFamily="50" charset="-127"/>
              </a:rPr>
              <a:t>Outcomes</a:t>
            </a:r>
            <a:endParaRPr lang="ko-KR" altLang="en-US" sz="4400" dirty="0">
              <a:solidFill>
                <a:srgbClr val="0000FF"/>
              </a:solidFill>
              <a:ea typeface="Arial Unicode MS" pitchFamily="50" charset="-127"/>
            </a:endParaRPr>
          </a:p>
        </p:txBody>
      </p:sp>
      <p:sp>
        <p:nvSpPr>
          <p:cNvPr id="4" name="Content Placeholder 2"/>
          <p:cNvSpPr txBox="1">
            <a:spLocks/>
          </p:cNvSpPr>
          <p:nvPr/>
        </p:nvSpPr>
        <p:spPr>
          <a:xfrm>
            <a:off x="611560" y="1340768"/>
            <a:ext cx="8229600" cy="3960440"/>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4000" dirty="0" smtClean="0">
                <a:solidFill>
                  <a:prstClr val="black">
                    <a:lumMod val="75000"/>
                    <a:lumOff val="25000"/>
                  </a:prstClr>
                </a:solidFill>
                <a:latin typeface="Arial" pitchFamily="34" charset="0"/>
                <a:cs typeface="Arial" pitchFamily="34" charset="0"/>
              </a:rPr>
              <a:t>News Coverage</a:t>
            </a:r>
          </a:p>
          <a:p>
            <a:pPr>
              <a:spcAft>
                <a:spcPts val="600"/>
              </a:spcAft>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Flyer: What do these drugs have in common? distributed in monthly Ferry County View Extra publication, 2,600 circulation</a:t>
            </a:r>
          </a:p>
          <a:p>
            <a:pPr>
              <a:spcAft>
                <a:spcPts val="600"/>
              </a:spcAft>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Flyer: Rx Drug Town Hall Meeting </a:t>
            </a:r>
            <a:r>
              <a:rPr lang="en-US" altLang="ko-KR" sz="2200" dirty="0">
                <a:solidFill>
                  <a:prstClr val="black">
                    <a:lumMod val="50000"/>
                    <a:lumOff val="50000"/>
                  </a:prstClr>
                </a:solidFill>
                <a:latin typeface="Arial" pitchFamily="34" charset="0"/>
                <a:cs typeface="Arial" pitchFamily="34" charset="0"/>
              </a:rPr>
              <a:t>distributed in monthly Ferry County View Extra publication, 2,600 </a:t>
            </a:r>
            <a:r>
              <a:rPr lang="en-US" altLang="ko-KR" sz="2200" dirty="0" smtClean="0">
                <a:solidFill>
                  <a:prstClr val="black">
                    <a:lumMod val="50000"/>
                    <a:lumOff val="50000"/>
                  </a:prstClr>
                </a:solidFill>
                <a:latin typeface="Arial" pitchFamily="34" charset="0"/>
                <a:cs typeface="Arial" pitchFamily="34" charset="0"/>
              </a:rPr>
              <a:t>circulation</a:t>
            </a:r>
          </a:p>
          <a:p>
            <a:pPr>
              <a:spcAft>
                <a:spcPts val="600"/>
              </a:spcAft>
              <a:buFont typeface="Wingdings" pitchFamily="2" charset="2"/>
              <a:buChar char="ü"/>
            </a:pPr>
            <a:r>
              <a:rPr lang="en-US" altLang="ko-KR" sz="2200" dirty="0" smtClean="0">
                <a:solidFill>
                  <a:prstClr val="black">
                    <a:lumMod val="50000"/>
                    <a:lumOff val="50000"/>
                  </a:prstClr>
                </a:solidFill>
                <a:latin typeface="Arial" pitchFamily="34" charset="0"/>
                <a:cs typeface="Arial" pitchFamily="34" charset="0"/>
              </a:rPr>
              <a:t>Town Hall Meeting and Drop-Box Installation coverage in the Colville Statesman-Examiner, 6,800 circulation, the Okanogan Chronicle, 6,800 circulation, Silverado Express, 49,000 circulation</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1440816"/>
      </p:ext>
    </p:extLst>
  </p:cSld>
  <p:clrMapOvr>
    <a:masterClrMapping/>
  </p:clrMapOvr>
  <mc:AlternateContent xmlns:mc="http://schemas.openxmlformats.org/markup-compatibility/2006" xmlns:p14="http://schemas.microsoft.com/office/powerpoint/2010/main">
    <mc:Choice Requires="p14">
      <p:transition spd="slow" p14:dur="2000" advTm="21107"/>
    </mc:Choice>
    <mc:Fallback xmlns="">
      <p:transition spd="slow" advTm="2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829</Words>
  <Application>Microsoft Office PowerPoint</Application>
  <PresentationFormat>On-screen Show (4:3)</PresentationFormat>
  <Paragraphs>169</Paragraphs>
  <Slides>36</Slides>
  <Notes>0</Notes>
  <HiddenSlides>0</HiddenSlides>
  <MMClips>14</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Office Theme</vt:lpstr>
      <vt:lpstr>1_Office Theme</vt:lpstr>
      <vt:lpstr>2_Office Theme</vt:lpstr>
      <vt:lpstr>3_Office Theme</vt:lpstr>
      <vt:lpstr>    Partnership for Success Secure Medicine Take-Back Projects CPWI Presentation August 26, 2015   </vt:lpstr>
      <vt:lpstr>PFS Enhancement Project</vt:lpstr>
      <vt:lpstr>PowerPoint Presentation</vt:lpstr>
      <vt:lpstr>PowerPoint Presentation</vt:lpstr>
      <vt:lpstr>PowerPoint Presentation</vt:lpstr>
      <vt:lpstr>PowerPoint Presentation</vt:lpstr>
      <vt:lpstr> Policies Established</vt:lpstr>
      <vt:lpstr> Outcomes</vt:lpstr>
      <vt:lpstr> Outcomes</vt:lpstr>
      <vt:lpstr> Educational Materials</vt:lpstr>
      <vt:lpstr>PowerPoint Presentation</vt:lpstr>
      <vt:lpstr> Educational Materials</vt:lpstr>
      <vt:lpstr>PowerPoint Presentation</vt:lpstr>
      <vt:lpstr>On the Horizon</vt:lpstr>
      <vt:lpstr>PowerPoint Presentation</vt:lpstr>
      <vt:lpstr>   </vt:lpstr>
      <vt:lpstr>Resources Developed:</vt:lpstr>
      <vt:lpstr>My TOWN Coalition</vt:lpstr>
      <vt:lpstr>Shelton  Safe Medicine Take-Back Targeted Enhancement Project</vt:lpstr>
      <vt:lpstr>January: 2015                                            </vt:lpstr>
      <vt:lpstr>July 2015   Belfair:  39.96lbs Shelton: 85.75lbs   Total: 125.71lbs </vt:lpstr>
      <vt:lpstr>PowerPoint Presentation</vt:lpstr>
      <vt:lpstr>PowerPoint Presentation</vt:lpstr>
      <vt:lpstr>PowerPoint Presentation</vt:lpstr>
      <vt:lpstr> </vt:lpstr>
      <vt:lpstr>2000 Coffee Sleeves</vt:lpstr>
      <vt:lpstr>105 RADIO ADS</vt:lpstr>
      <vt:lpstr>Media Outlets </vt:lpstr>
      <vt:lpstr>Community Presentations</vt:lpstr>
      <vt:lpstr>Contact Information:</vt:lpstr>
      <vt:lpstr>Prosser CIA</vt:lpstr>
      <vt:lpstr>Our Partners</vt:lpstr>
      <vt:lpstr>Prescription Take Back Program</vt:lpstr>
      <vt:lpstr>How’d It Go?!</vt:lpstr>
      <vt:lpstr>Ribbon cutting</vt:lpstr>
      <vt:lpstr>Contact Information:</vt:lpstr>
    </vt:vector>
  </TitlesOfParts>
  <Company>Whatcom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PFS Enhancement Project</dc:title>
  <dc:creator>Amy Hockenberry</dc:creator>
  <cp:lastModifiedBy>James, Erin A</cp:lastModifiedBy>
  <cp:revision>7</cp:revision>
  <dcterms:created xsi:type="dcterms:W3CDTF">2015-08-12T19:34:18Z</dcterms:created>
  <dcterms:modified xsi:type="dcterms:W3CDTF">2015-08-25T14:51:05Z</dcterms:modified>
</cp:coreProperties>
</file>