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4" d="100"/>
          <a:sy n="74" d="100"/>
        </p:scale>
        <p:origin x="-1926" y="-10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BA4E4D4-5537-49B5-8104-4F51042B624B}" type="datetimeFigureOut">
              <a:rPr lang="en-US" smtClean="0"/>
              <a:t>1/13/2016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1D9F01-3137-4A9F-B4B0-14F723DB93F6}" type="slidenum">
              <a:rPr lang="en-US" smtClean="0"/>
              <a:t>‹#›</a:t>
            </a:fld>
            <a:endParaRPr lang="en-US"/>
          </a:p>
        </p:txBody>
      </p:sp>
    </p:spTree>
    <p:extLst>
      <p:ext uri="{BB962C8B-B14F-4D97-AF65-F5344CB8AC3E}">
        <p14:creationId xmlns:p14="http://schemas.microsoft.com/office/powerpoint/2010/main" val="3514783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9C667-2C69-430B-AA48-A504F815D83D}" type="slidenum">
              <a:rPr lang="en-US" altLang="en-US"/>
              <a:pPr/>
              <a:t>1</a:t>
            </a:fld>
            <a:endParaRPr lang="en-US" altLang="en-US"/>
          </a:p>
        </p:txBody>
      </p:sp>
      <p:sp>
        <p:nvSpPr>
          <p:cNvPr id="613378" name="Rectangle 2"/>
          <p:cNvSpPr>
            <a:spLocks noGrp="1" noRot="1" noChangeAspect="1" noChangeArrowheads="1" noTextEdit="1"/>
          </p:cNvSpPr>
          <p:nvPr>
            <p:ph type="sldImg"/>
          </p:nvPr>
        </p:nvSpPr>
        <p:spPr>
          <a:ln/>
        </p:spPr>
      </p:sp>
      <p:sp>
        <p:nvSpPr>
          <p:cNvPr id="613379" name="Rectangle 3"/>
          <p:cNvSpPr>
            <a:spLocks noGrp="1" noChangeArrowheads="1"/>
          </p:cNvSpPr>
          <p:nvPr>
            <p:ph type="body" idx="1"/>
          </p:nvPr>
        </p:nvSpPr>
        <p:spPr/>
        <p:txBody>
          <a:bodyPr/>
          <a:lstStyle/>
          <a:p>
            <a:r>
              <a:rPr lang="en-US" altLang="en-US"/>
              <a:t>Research has also identified factors that can interrupt the process of positive social development. These are called risk factors.  Studies of young people growing up have identified risk factors for a wide range of youth health and behavior problems (Biglan, Brennan, Foster, &amp; Holder, 2004).  These risk factors have been found in neighborhoods and communities, families, schools and peer groups, as well as individuals themselves.  These factors increase the probability of delinquency, violence, substance abuse, teen pregnancy, dropping out of school, and other behavior problems in young people. (Slides 6,7,8,9). The risk factors shown here have been found in at least two high quality studies to predict later health and behavior problems in young people.  These factors are important because they are potential targets for preventive action.  Many of these risk factors predict multiple problems. </a:t>
            </a:r>
          </a:p>
        </p:txBody>
      </p:sp>
    </p:spTree>
    <p:extLst>
      <p:ext uri="{BB962C8B-B14F-4D97-AF65-F5344CB8AC3E}">
        <p14:creationId xmlns:p14="http://schemas.microsoft.com/office/powerpoint/2010/main" val="183254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F0F613-C1AC-4026-9BDA-CDEA9DD09C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19543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F613-C1AC-4026-9BDA-CDEA9DD09C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972160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F613-C1AC-4026-9BDA-CDEA9DD09C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101097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F613-C1AC-4026-9BDA-CDEA9DD09C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264953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0F613-C1AC-4026-9BDA-CDEA9DD09C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183504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0F613-C1AC-4026-9BDA-CDEA9DD09C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381050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0F613-C1AC-4026-9BDA-CDEA9DD09C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9627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0F613-C1AC-4026-9BDA-CDEA9DD09C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38282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0F613-C1AC-4026-9BDA-CDEA9DD09C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371828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0F613-C1AC-4026-9BDA-CDEA9DD09C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253720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0F613-C1AC-4026-9BDA-CDEA9DD09C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73E68-5FF8-441D-936D-40D40D328774}" type="slidenum">
              <a:rPr lang="en-US" smtClean="0"/>
              <a:t>‹#›</a:t>
            </a:fld>
            <a:endParaRPr lang="en-US"/>
          </a:p>
        </p:txBody>
      </p:sp>
    </p:spTree>
    <p:extLst>
      <p:ext uri="{BB962C8B-B14F-4D97-AF65-F5344CB8AC3E}">
        <p14:creationId xmlns:p14="http://schemas.microsoft.com/office/powerpoint/2010/main" val="25374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0F613-C1AC-4026-9BDA-CDEA9DD09C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73E68-5FF8-441D-936D-40D40D328774}" type="slidenum">
              <a:rPr lang="en-US" smtClean="0"/>
              <a:t>‹#›</a:t>
            </a:fld>
            <a:endParaRPr lang="en-US"/>
          </a:p>
        </p:txBody>
      </p:sp>
    </p:spTree>
    <p:extLst>
      <p:ext uri="{BB962C8B-B14F-4D97-AF65-F5344CB8AC3E}">
        <p14:creationId xmlns:p14="http://schemas.microsoft.com/office/powerpoint/2010/main" val="165844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fld id="{D382C693-2DC4-4445-8951-7BB98B2FBA57}" type="slidenum">
              <a:rPr lang="en-US" altLang="en-US"/>
              <a:pPr/>
              <a:t>1</a:t>
            </a:fld>
            <a:endParaRPr lang="en-US" altLang="en-US"/>
          </a:p>
        </p:txBody>
      </p:sp>
      <p:pic>
        <p:nvPicPr>
          <p:cNvPr id="612354" name="Picture 2" descr="RiskFact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8024" y="137795"/>
            <a:ext cx="4340351" cy="6583680"/>
          </a:xfrm>
          <a:prstGeom prst="rect">
            <a:avLst/>
          </a:prstGeom>
          <a:noFill/>
          <a:extLst>
            <a:ext uri="{909E8E84-426E-40DD-AFC4-6F175D3DCCD1}">
              <a14:hiddenFill xmlns:a14="http://schemas.microsoft.com/office/drawing/2010/main">
                <a:solidFill>
                  <a:srgbClr val="FFFFFF"/>
                </a:solidFill>
              </a14:hiddenFill>
            </a:ext>
          </a:extLst>
        </p:spPr>
      </p:pic>
      <p:sp>
        <p:nvSpPr>
          <p:cNvPr id="612355" name="AutoShape 3"/>
          <p:cNvSpPr>
            <a:spLocks/>
          </p:cNvSpPr>
          <p:nvPr/>
        </p:nvSpPr>
        <p:spPr bwMode="auto">
          <a:xfrm>
            <a:off x="5700713" y="1195388"/>
            <a:ext cx="457200" cy="1828800"/>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6" tIns="45692" rIns="91376" bIns="45692" anchor="ctr"/>
          <a:lstStyle/>
          <a:p>
            <a:pPr algn="ctr"/>
            <a:endParaRPr lang="en-US" altLang="en-US">
              <a:solidFill>
                <a:srgbClr val="FFFF00"/>
              </a:solidFill>
            </a:endParaRPr>
          </a:p>
        </p:txBody>
      </p:sp>
      <p:sp>
        <p:nvSpPr>
          <p:cNvPr id="612356" name="Text Box 4"/>
          <p:cNvSpPr txBox="1">
            <a:spLocks noChangeArrowheads="1"/>
          </p:cNvSpPr>
          <p:nvPr/>
        </p:nvSpPr>
        <p:spPr bwMode="auto">
          <a:xfrm>
            <a:off x="3643313" y="1828801"/>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76" tIns="45692" rIns="91376" bIns="45692">
            <a:spAutoFit/>
          </a:bodyPr>
          <a:lstStyle/>
          <a:p>
            <a:pPr>
              <a:spcBef>
                <a:spcPct val="50000"/>
              </a:spcBef>
            </a:pPr>
            <a:endParaRPr lang="en-US" altLang="en-US"/>
          </a:p>
        </p:txBody>
      </p:sp>
      <p:sp>
        <p:nvSpPr>
          <p:cNvPr id="612357" name="Text Box 5"/>
          <p:cNvSpPr txBox="1">
            <a:spLocks noChangeArrowheads="1"/>
          </p:cNvSpPr>
          <p:nvPr/>
        </p:nvSpPr>
        <p:spPr bwMode="auto">
          <a:xfrm>
            <a:off x="4024313" y="1957388"/>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76" tIns="45692" rIns="91376" bIns="45692">
            <a:spAutoFit/>
          </a:bodyPr>
          <a:lstStyle/>
          <a:p>
            <a:pPr>
              <a:spcBef>
                <a:spcPct val="50000"/>
              </a:spcBef>
            </a:pPr>
            <a:r>
              <a:rPr lang="en-US" altLang="en-US" sz="2400" dirty="0"/>
              <a:t>Community</a:t>
            </a:r>
          </a:p>
        </p:txBody>
      </p:sp>
      <p:sp>
        <p:nvSpPr>
          <p:cNvPr id="612358" name="AutoShape 6"/>
          <p:cNvSpPr>
            <a:spLocks/>
          </p:cNvSpPr>
          <p:nvPr/>
        </p:nvSpPr>
        <p:spPr bwMode="auto">
          <a:xfrm>
            <a:off x="5776913" y="3048000"/>
            <a:ext cx="304800" cy="1295400"/>
          </a:xfrm>
          <a:prstGeom prst="leftBrace">
            <a:avLst>
              <a:gd name="adj1" fmla="val 3541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6" tIns="45692" rIns="91376" bIns="45692" anchor="ctr"/>
          <a:lstStyle/>
          <a:p>
            <a:pPr algn="ctr"/>
            <a:endParaRPr lang="en-US" altLang="en-US">
              <a:solidFill>
                <a:srgbClr val="FFFF00"/>
              </a:solidFill>
            </a:endParaRPr>
          </a:p>
        </p:txBody>
      </p:sp>
      <p:sp>
        <p:nvSpPr>
          <p:cNvPr id="612359" name="AutoShape 7"/>
          <p:cNvSpPr>
            <a:spLocks/>
          </p:cNvSpPr>
          <p:nvPr/>
        </p:nvSpPr>
        <p:spPr bwMode="auto">
          <a:xfrm>
            <a:off x="5700713" y="4419600"/>
            <a:ext cx="381000" cy="609600"/>
          </a:xfrm>
          <a:prstGeom prst="leftBrace">
            <a:avLst>
              <a:gd name="adj1" fmla="val 1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6" tIns="45692" rIns="91376" bIns="45692" anchor="ctr"/>
          <a:lstStyle/>
          <a:p>
            <a:pPr algn="ctr"/>
            <a:endParaRPr lang="en-US" altLang="en-US">
              <a:solidFill>
                <a:srgbClr val="FFFF00"/>
              </a:solidFill>
            </a:endParaRPr>
          </a:p>
        </p:txBody>
      </p:sp>
      <p:sp>
        <p:nvSpPr>
          <p:cNvPr id="612360" name="AutoShape 8"/>
          <p:cNvSpPr>
            <a:spLocks/>
          </p:cNvSpPr>
          <p:nvPr/>
        </p:nvSpPr>
        <p:spPr bwMode="auto">
          <a:xfrm>
            <a:off x="5776913" y="5105400"/>
            <a:ext cx="304800" cy="1752600"/>
          </a:xfrm>
          <a:prstGeom prst="leftBrace">
            <a:avLst>
              <a:gd name="adj1" fmla="val 4791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6" tIns="45692" rIns="91376" bIns="45692" anchor="ctr"/>
          <a:lstStyle/>
          <a:p>
            <a:pPr algn="ctr"/>
            <a:endParaRPr lang="en-US" altLang="en-US">
              <a:solidFill>
                <a:srgbClr val="FFFF00"/>
              </a:solidFill>
            </a:endParaRPr>
          </a:p>
        </p:txBody>
      </p:sp>
      <p:sp>
        <p:nvSpPr>
          <p:cNvPr id="612361" name="Text Box 9"/>
          <p:cNvSpPr txBox="1">
            <a:spLocks noChangeArrowheads="1"/>
          </p:cNvSpPr>
          <p:nvPr/>
        </p:nvSpPr>
        <p:spPr bwMode="auto">
          <a:xfrm>
            <a:off x="4557713" y="35052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76" tIns="45692" rIns="91376" bIns="45692">
            <a:spAutoFit/>
          </a:bodyPr>
          <a:lstStyle/>
          <a:p>
            <a:pPr>
              <a:spcBef>
                <a:spcPct val="50000"/>
              </a:spcBef>
            </a:pPr>
            <a:r>
              <a:rPr lang="en-US" altLang="en-US" sz="2400" dirty="0"/>
              <a:t>Family</a:t>
            </a:r>
          </a:p>
        </p:txBody>
      </p:sp>
      <p:sp>
        <p:nvSpPr>
          <p:cNvPr id="612362" name="Text Box 10"/>
          <p:cNvSpPr txBox="1">
            <a:spLocks noChangeArrowheads="1"/>
          </p:cNvSpPr>
          <p:nvPr/>
        </p:nvSpPr>
        <p:spPr bwMode="auto">
          <a:xfrm>
            <a:off x="4557713" y="4572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76" tIns="45692" rIns="91376" bIns="45692">
            <a:spAutoFit/>
          </a:bodyPr>
          <a:lstStyle/>
          <a:p>
            <a:pPr>
              <a:spcBef>
                <a:spcPct val="50000"/>
              </a:spcBef>
            </a:pPr>
            <a:r>
              <a:rPr lang="en-US" altLang="en-US" sz="2400" dirty="0"/>
              <a:t>School</a:t>
            </a:r>
          </a:p>
        </p:txBody>
      </p:sp>
      <p:sp>
        <p:nvSpPr>
          <p:cNvPr id="612363" name="Text Box 11"/>
          <p:cNvSpPr txBox="1">
            <a:spLocks noChangeArrowheads="1"/>
          </p:cNvSpPr>
          <p:nvPr/>
        </p:nvSpPr>
        <p:spPr bwMode="auto">
          <a:xfrm>
            <a:off x="3490913" y="5867400"/>
            <a:ext cx="2374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76" tIns="45692" rIns="91376" bIns="45692">
            <a:spAutoFit/>
          </a:bodyPr>
          <a:lstStyle/>
          <a:p>
            <a:pPr>
              <a:spcBef>
                <a:spcPct val="50000"/>
              </a:spcBef>
            </a:pPr>
            <a:r>
              <a:rPr lang="en-US" altLang="en-US" sz="2400" dirty="0"/>
              <a:t>Individual/Peer</a:t>
            </a:r>
          </a:p>
        </p:txBody>
      </p:sp>
      <p:sp>
        <p:nvSpPr>
          <p:cNvPr id="612364" name="Rectangle 12"/>
          <p:cNvSpPr>
            <a:spLocks noChangeArrowheads="1"/>
          </p:cNvSpPr>
          <p:nvPr/>
        </p:nvSpPr>
        <p:spPr bwMode="auto">
          <a:xfrm>
            <a:off x="2409826" y="1"/>
            <a:ext cx="4056063" cy="171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87" tIns="45697" rIns="91387" bIns="45697" anchor="ctr"/>
          <a:lstStyle>
            <a:lvl1pPr algn="ctr">
              <a:defRPr sz="4000" b="1">
                <a:solidFill>
                  <a:schemeClr val="bg1"/>
                </a:solidFill>
                <a:effectLst>
                  <a:outerShdw blurRad="38100" dist="38100" dir="2700000" algn="tl">
                    <a:srgbClr val="000000"/>
                  </a:outerShdw>
                </a:effectLst>
                <a:latin typeface="Gill Sans MT" panose="020B0502020104020203" pitchFamily="34" charset="0"/>
              </a:defRPr>
            </a:lvl1pPr>
            <a:lvl2pPr algn="ctr">
              <a:defRPr sz="4000" b="1">
                <a:solidFill>
                  <a:schemeClr val="bg1"/>
                </a:solidFill>
                <a:effectLst>
                  <a:outerShdw blurRad="38100" dist="38100" dir="2700000" algn="tl">
                    <a:srgbClr val="000000"/>
                  </a:outerShdw>
                </a:effectLst>
                <a:latin typeface="Gill Sans MT" panose="020B0502020104020203" pitchFamily="34" charset="0"/>
              </a:defRPr>
            </a:lvl2pPr>
            <a:lvl3pPr algn="ctr">
              <a:defRPr sz="4000" b="1">
                <a:solidFill>
                  <a:schemeClr val="bg1"/>
                </a:solidFill>
                <a:effectLst>
                  <a:outerShdw blurRad="38100" dist="38100" dir="2700000" algn="tl">
                    <a:srgbClr val="000000"/>
                  </a:outerShdw>
                </a:effectLst>
                <a:latin typeface="Gill Sans MT" panose="020B0502020104020203" pitchFamily="34" charset="0"/>
              </a:defRPr>
            </a:lvl3pPr>
            <a:lvl4pPr algn="ctr">
              <a:defRPr sz="4000" b="1">
                <a:solidFill>
                  <a:schemeClr val="bg1"/>
                </a:solidFill>
                <a:effectLst>
                  <a:outerShdw blurRad="38100" dist="38100" dir="2700000" algn="tl">
                    <a:srgbClr val="000000"/>
                  </a:outerShdw>
                </a:effectLst>
                <a:latin typeface="Gill Sans MT" panose="020B0502020104020203" pitchFamily="34" charset="0"/>
              </a:defRPr>
            </a:lvl4pPr>
            <a:lvl5pPr algn="ctr">
              <a:defRPr sz="4000" b="1">
                <a:solidFill>
                  <a:schemeClr val="bg1"/>
                </a:solidFill>
                <a:effectLst>
                  <a:outerShdw blurRad="38100" dist="38100" dir="2700000" algn="tl">
                    <a:srgbClr val="000000"/>
                  </a:outerShdw>
                </a:effectLst>
                <a:latin typeface="Gill Sans MT" panose="020B0502020104020203" pitchFamily="34" charset="0"/>
              </a:defRPr>
            </a:lvl5pPr>
            <a:lvl6pPr marL="457200" algn="ctr" fontAlgn="base">
              <a:spcBef>
                <a:spcPct val="0"/>
              </a:spcBef>
              <a:spcAft>
                <a:spcPct val="0"/>
              </a:spcAft>
              <a:defRPr sz="4000" b="1">
                <a:solidFill>
                  <a:schemeClr val="bg1"/>
                </a:solidFill>
                <a:effectLst>
                  <a:outerShdw blurRad="38100" dist="38100" dir="2700000" algn="tl">
                    <a:srgbClr val="000000"/>
                  </a:outerShdw>
                </a:effectLst>
                <a:latin typeface="Gill Sans MT" panose="020B0502020104020203" pitchFamily="34" charset="0"/>
              </a:defRPr>
            </a:lvl6pPr>
            <a:lvl7pPr marL="914400" algn="ctr" fontAlgn="base">
              <a:spcBef>
                <a:spcPct val="0"/>
              </a:spcBef>
              <a:spcAft>
                <a:spcPct val="0"/>
              </a:spcAft>
              <a:defRPr sz="4000" b="1">
                <a:solidFill>
                  <a:schemeClr val="bg1"/>
                </a:solidFill>
                <a:effectLst>
                  <a:outerShdw blurRad="38100" dist="38100" dir="2700000" algn="tl">
                    <a:srgbClr val="000000"/>
                  </a:outerShdw>
                </a:effectLst>
                <a:latin typeface="Gill Sans MT" panose="020B0502020104020203" pitchFamily="34" charset="0"/>
              </a:defRPr>
            </a:lvl7pPr>
            <a:lvl8pPr marL="1371600" algn="ctr" fontAlgn="base">
              <a:spcBef>
                <a:spcPct val="0"/>
              </a:spcBef>
              <a:spcAft>
                <a:spcPct val="0"/>
              </a:spcAft>
              <a:defRPr sz="4000" b="1">
                <a:solidFill>
                  <a:schemeClr val="bg1"/>
                </a:solidFill>
                <a:effectLst>
                  <a:outerShdw blurRad="38100" dist="38100" dir="2700000" algn="tl">
                    <a:srgbClr val="000000"/>
                  </a:outerShdw>
                </a:effectLst>
                <a:latin typeface="Gill Sans MT" panose="020B0502020104020203" pitchFamily="34" charset="0"/>
              </a:defRPr>
            </a:lvl8pPr>
            <a:lvl9pPr marL="1828800" algn="ctr" fontAlgn="base">
              <a:spcBef>
                <a:spcPct val="0"/>
              </a:spcBef>
              <a:spcAft>
                <a:spcPct val="0"/>
              </a:spcAft>
              <a:defRPr sz="4000" b="1">
                <a:solidFill>
                  <a:schemeClr val="bg1"/>
                </a:solidFill>
                <a:effectLst>
                  <a:outerShdw blurRad="38100" dist="38100" dir="2700000" algn="tl">
                    <a:srgbClr val="000000"/>
                  </a:outerShdw>
                </a:effectLst>
                <a:latin typeface="Gill Sans MT" panose="020B0502020104020203" pitchFamily="34" charset="0"/>
              </a:defRPr>
            </a:lvl9pPr>
          </a:lstStyle>
          <a:p>
            <a:r>
              <a:rPr lang="en-US" altLang="en-US" sz="2400" dirty="0">
                <a:solidFill>
                  <a:schemeClr val="tx1"/>
                </a:solidFill>
                <a:effectLst/>
                <a:latin typeface="Arial" panose="020B0604020202020204" pitchFamily="34" charset="0"/>
                <a:cs typeface="Arial" panose="020B0604020202020204" pitchFamily="34" charset="0"/>
              </a:rPr>
              <a:t>Risk factors exist in different environments:  </a:t>
            </a:r>
            <a:br>
              <a:rPr lang="en-US" altLang="en-US" sz="2400" dirty="0">
                <a:solidFill>
                  <a:schemeClr val="tx1"/>
                </a:solidFill>
                <a:effectLst/>
                <a:latin typeface="Arial" panose="020B0604020202020204" pitchFamily="34" charset="0"/>
                <a:cs typeface="Arial" panose="020B0604020202020204" pitchFamily="34" charset="0"/>
              </a:rPr>
            </a:br>
            <a:endParaRPr lang="en-US" altLang="en-US" sz="2400" dirty="0">
              <a:solidFill>
                <a:schemeClr val="tx1"/>
              </a:solidFill>
              <a:effectLst/>
              <a:latin typeface="Arial" panose="020B0604020202020204" pitchFamily="34" charset="0"/>
              <a:cs typeface="Arial" panose="020B0604020202020204" pitchFamily="34" charset="0"/>
            </a:endParaRPr>
          </a:p>
        </p:txBody>
      </p:sp>
      <p:sp>
        <p:nvSpPr>
          <p:cNvPr id="2" name="Rectangle 1"/>
          <p:cNvSpPr/>
          <p:nvPr/>
        </p:nvSpPr>
        <p:spPr>
          <a:xfrm>
            <a:off x="428816" y="1820590"/>
            <a:ext cx="3402044" cy="1649041"/>
          </a:xfrm>
          <a:prstGeom prst="rect">
            <a:avLst/>
          </a:prstGeom>
        </p:spPr>
        <p:txBody>
          <a:bodyPr wrap="square">
            <a:spAutoFit/>
          </a:bodyPr>
          <a:lstStyle/>
          <a:p>
            <a:pPr>
              <a:lnSpc>
                <a:spcPct val="80000"/>
              </a:lnSpc>
              <a:buFontTx/>
              <a:buNone/>
            </a:pPr>
            <a:r>
              <a:rPr lang="en-US" altLang="en-US" i="1" dirty="0" smtClean="0"/>
              <a:t>Practice Wisdom to Prevention Science: Advances in Preventing Health and Behavior Problems among Young People, </a:t>
            </a:r>
            <a:r>
              <a:rPr lang="en-US" altLang="en-US" dirty="0" smtClean="0"/>
              <a:t>J. David Hawkins, Social Development Research Group, University of Washington, 2006</a:t>
            </a:r>
            <a:endParaRPr lang="en-US" dirty="0"/>
          </a:p>
        </p:txBody>
      </p:sp>
    </p:spTree>
    <p:extLst>
      <p:ext uri="{BB962C8B-B14F-4D97-AF65-F5344CB8AC3E}">
        <p14:creationId xmlns:p14="http://schemas.microsoft.com/office/powerpoint/2010/main" val="41596997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23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235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235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23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235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236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236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2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55" grpId="0" animBg="1"/>
      <p:bldP spid="612357" grpId="0"/>
      <p:bldP spid="612358" grpId="0" animBg="1"/>
      <p:bldP spid="612359" grpId="0" animBg="1"/>
      <p:bldP spid="612360" grpId="0" animBg="1"/>
      <p:bldP spid="612361" grpId="0"/>
      <p:bldP spid="612362" grpId="0"/>
      <p:bldP spid="61236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203</Words>
  <Application>Microsoft Office PowerPoint</Application>
  <PresentationFormat>Custom</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Waller</dc:creator>
  <cp:lastModifiedBy>James, Erin A</cp:lastModifiedBy>
  <cp:revision>1</cp:revision>
  <cp:lastPrinted>2016-01-14T01:52:36Z</cp:lastPrinted>
  <dcterms:created xsi:type="dcterms:W3CDTF">2015-02-27T17:50:40Z</dcterms:created>
  <dcterms:modified xsi:type="dcterms:W3CDTF">2016-01-14T01:55:38Z</dcterms:modified>
</cp:coreProperties>
</file>