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13"/>
  </p:notesMasterIdLst>
  <p:handoutMasterIdLst>
    <p:handoutMasterId r:id="rId14"/>
  </p:handoutMasterIdLst>
  <p:sldIdLst>
    <p:sldId id="285" r:id="rId6"/>
    <p:sldId id="274" r:id="rId7"/>
    <p:sldId id="276" r:id="rId8"/>
    <p:sldId id="286" r:id="rId9"/>
    <p:sldId id="287" r:id="rId10"/>
    <p:sldId id="288" r:id="rId11"/>
    <p:sldId id="289" r:id="rId12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0082"/>
    <a:srgbClr val="CC66FF"/>
    <a:srgbClr val="FF5050"/>
    <a:srgbClr val="A311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366" y="1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2034" y="-10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5194249C-0050-4BB5-AA6E-34CD5107C696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E41E7D8B-54A8-46F2-830E-C5915323F0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ACAA48CB-A951-498E-9C8D-BE45BF5D0597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C592A8FE-C6E7-4502-AA05-0B55CB669F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F21C8-B2EB-45C0-9568-2C23B495620C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2708C-A055-4BBE-9DB3-CA227D0C9D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F2A34D-36C1-4287-8F40-EBCE51C34965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D68E03-0C4F-40E3-A6AA-3BA524DCDD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7E6DA-EE43-4EEE-B9DB-E36D9BDAAD67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C00F59-EDCA-41DE-8BE3-F84A56B3E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752600" y="3733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130425"/>
            <a:ext cx="6248400" cy="1470025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3886200"/>
            <a:ext cx="6172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8305800" y="6356350"/>
            <a:ext cx="381000" cy="365125"/>
          </a:xfrm>
        </p:spPr>
        <p:txBody>
          <a:bodyPr/>
          <a:lstStyle>
            <a:lvl1pPr>
              <a:defRPr smtClean="0">
                <a:solidFill>
                  <a:srgbClr val="333366"/>
                </a:solidFill>
              </a:defRPr>
            </a:lvl1pPr>
          </a:lstStyle>
          <a:p>
            <a:pPr>
              <a:defRPr/>
            </a:pPr>
            <a:fld id="{B7CB9289-4965-463A-9E07-B2D4A69ECD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676400" y="1447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676400" y="1447800"/>
            <a:ext cx="70866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7010400" cy="1143000"/>
          </a:xfrm>
        </p:spPr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44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76400" y="1600200"/>
            <a:ext cx="70104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199" y="4406900"/>
            <a:ext cx="6894513" cy="1362075"/>
          </a:xfrm>
        </p:spPr>
        <p:txBody>
          <a:bodyPr anchor="t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199" y="2906713"/>
            <a:ext cx="6894513" cy="15128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55525-9C61-4587-987D-F3F717164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600200"/>
            <a:ext cx="3352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AD6B3A-AC8D-4A85-9A17-340DCCC7D4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1535113"/>
            <a:ext cx="33528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00200" y="2174875"/>
            <a:ext cx="33528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1535113"/>
            <a:ext cx="35052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2174875"/>
            <a:ext cx="35052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A0CB69-99FD-42E0-83AF-7CBD9EE44E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5218113" y="6389688"/>
            <a:ext cx="2895600" cy="2460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rgbClr val="002060"/>
                </a:solidFill>
                <a:cs typeface="+mn-cs"/>
              </a:rPr>
              <a:t>- Division of Behavioral Health and Recovery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lang="en-US" sz="3600" b="1" kern="1200" dirty="0">
                <a:solidFill>
                  <a:srgbClr val="333366"/>
                </a:solidFill>
                <a:latin typeface="+mj-lt"/>
                <a:ea typeface="Calibri" pitchFamily="34" charset="0"/>
                <a:cs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1C08F-D9FC-4336-8300-208D4241BA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8F406-C283-4A9E-8A65-4426F08450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73050"/>
            <a:ext cx="2438400" cy="1162050"/>
          </a:xfrm>
        </p:spPr>
        <p:txBody>
          <a:bodyPr anchor="b"/>
          <a:lstStyle>
            <a:lvl1pPr algn="l">
              <a:defRPr sz="2000" b="1"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43400" y="273050"/>
            <a:ext cx="4343400" cy="5853113"/>
          </a:xfrm>
        </p:spPr>
        <p:txBody>
          <a:bodyPr/>
          <a:lstStyle>
            <a:lvl1pPr>
              <a:defRPr sz="3200">
                <a:solidFill>
                  <a:srgbClr val="333366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1435100"/>
            <a:ext cx="243840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D1268-143A-438B-ABDC-77D8CE434D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B976B4-AC6E-4404-B1A0-40CBEE21C136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283E65-B14C-4D70-BBFE-25BF411E29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rgbClr val="333366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4F45EB-3E79-4124-B1B8-EDDEF2163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8A3F21-5E6B-46B0-86F4-5F92A63402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solidFill>
                  <a:srgbClr val="33336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01198-0AF3-4CAB-ABD9-A96F41A065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264120-4E35-48AF-9813-28986FAD3FE6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B0124C-546C-4D53-AA0C-7D755DE36B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EDA3E2-5F6D-47FB-90E1-A1DD0733353B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B93CB-E750-4EEA-B6C2-296113A7B5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8C6254-E711-45EF-8F26-73DBE473EB25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D9D46-FB34-4DA3-9F45-77EBBE82F4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7BBDB2-CB4C-4550-824B-43597EF8D8C8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F6233D-6A1B-4F8A-980A-0C98BE592B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E38AF-C665-4391-ABFA-4D83E37F3B93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B46BC-37BF-4C78-969A-61433DB89B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CAFA4A-3EB9-4D81-8342-B5A36BBAC81D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ED6A5E-A5E7-4C43-98E7-990642A41D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51CD5-0BC8-4696-9EA8-A949B7B7C6D5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C31CE8-971E-443D-8B90-92E20DDA4B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4F6CD-F120-4BED-9184-DE72DD4134E2}" type="datetimeFigureOut">
              <a:rPr lang="en-US"/>
              <a:pPr>
                <a:defRPr/>
              </a:pPr>
              <a:t>1/4/2012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785E90-2320-48FB-A5A6-30CA52C8BD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Picture1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447800" cy="685800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2051" name="Title Placeholder 1"/>
          <p:cNvSpPr>
            <a:spLocks noGrp="1"/>
          </p:cNvSpPr>
          <p:nvPr>
            <p:ph type="title"/>
          </p:nvPr>
        </p:nvSpPr>
        <p:spPr bwMode="auto">
          <a:xfrm>
            <a:off x="1600200" y="274638"/>
            <a:ext cx="7086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00200" y="1600200"/>
            <a:ext cx="7086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4C12B121-BA9C-4C22-8B22-B8312C30FD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447800" y="6248400"/>
            <a:ext cx="7696200" cy="609600"/>
          </a:xfrm>
          <a:prstGeom prst="rect">
            <a:avLst/>
          </a:prstGeom>
          <a:solidFill>
            <a:srgbClr val="666699">
              <a:alpha val="74902"/>
            </a:srgbClr>
          </a:solidFill>
        </p:spPr>
        <p:txBody>
          <a:bodyPr/>
          <a:lstStyle/>
          <a:p>
            <a:pPr>
              <a:defRPr/>
            </a:pPr>
            <a:endParaRPr lang="en-US" sz="900" dirty="0">
              <a:cs typeface="+mn-cs"/>
            </a:endParaRPr>
          </a:p>
          <a:p>
            <a:pPr>
              <a:defRPr/>
            </a:pPr>
            <a:r>
              <a:rPr lang="en-US" sz="1000" b="1" dirty="0">
                <a:solidFill>
                  <a:srgbClr val="333366"/>
                </a:solidFill>
                <a:cs typeface="+mn-cs"/>
              </a:rPr>
              <a:t>     Washington State Department of Social &amp; Health Services</a:t>
            </a:r>
          </a:p>
        </p:txBody>
      </p:sp>
      <p:pic>
        <p:nvPicPr>
          <p:cNvPr id="2055" name="Picture 8" descr="DSHSlogopeople(w).eps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33400" y="4876800"/>
            <a:ext cx="787400" cy="78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0" y="5565775"/>
            <a:ext cx="1295400" cy="11382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2800" dirty="0">
                <a:solidFill>
                  <a:srgbClr val="7A3300"/>
                </a:solidFill>
                <a:latin typeface="Cambria" pitchFamily="18" charset="0"/>
                <a:cs typeface="+mn-cs"/>
              </a:rPr>
              <a:t>One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Department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Vision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Mission</a:t>
            </a:r>
          </a:p>
          <a:p>
            <a:pPr algn="r">
              <a:defRPr/>
            </a:pPr>
            <a:r>
              <a:rPr lang="en-US" sz="1000" dirty="0">
                <a:solidFill>
                  <a:srgbClr val="7A3300"/>
                </a:solidFill>
                <a:latin typeface="Cambria" pitchFamily="18" charset="0"/>
                <a:cs typeface="+mn-cs"/>
              </a:rPr>
              <a:t>Core set of Values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86" r:id="rId3"/>
    <p:sldLayoutId id="2147483687" r:id="rId4"/>
    <p:sldLayoutId id="2147483688" r:id="rId5"/>
    <p:sldLayoutId id="2147483696" r:id="rId6"/>
    <p:sldLayoutId id="2147483689" r:id="rId7"/>
    <p:sldLayoutId id="2147483690" r:id="rId8"/>
    <p:sldLayoutId id="2147483691" r:id="rId9"/>
    <p:sldLayoutId id="2147483692" r:id="rId10"/>
    <p:sldLayoutId id="214748369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333366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333366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smtClean="0">
                <a:solidFill>
                  <a:schemeClr val="accent4">
                    <a:lumMod val="75000"/>
                  </a:schemeClr>
                </a:solidFill>
              </a:rPr>
              <a:t>Prevention Redesign Initiative (PRI) </a:t>
            </a:r>
            <a:r>
              <a:rPr smtClean="0"/>
              <a:t>Logic Model and Evaluation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6934200" cy="1905000"/>
          </a:xfrm>
        </p:spPr>
        <p:txBody>
          <a:bodyPr rtlCol="0">
            <a:normAutofit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800" dirty="0" smtClean="0"/>
              <a:t>Division of Behavioral Health and Recovery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500" dirty="0" smtClean="0"/>
              <a:t>Presented at </a:t>
            </a:r>
            <a:r>
              <a:rPr lang="en-US" sz="1500" dirty="0" smtClean="0"/>
              <a:t>January</a:t>
            </a:r>
            <a:r>
              <a:rPr lang="en-US" sz="1500" dirty="0" smtClean="0"/>
              <a:t> </a:t>
            </a:r>
            <a:r>
              <a:rPr lang="en-US" sz="1500" dirty="0" smtClean="0"/>
              <a:t>5, </a:t>
            </a:r>
            <a:r>
              <a:rPr lang="en-US" sz="1500" dirty="0" smtClean="0"/>
              <a:t>2012 Cohort 2 </a:t>
            </a:r>
            <a:r>
              <a:rPr lang="en-US" sz="1500" dirty="0" smtClean="0"/>
              <a:t>Meeting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500" dirty="0"/>
          </a:p>
        </p:txBody>
      </p:sp>
      <p:sp>
        <p:nvSpPr>
          <p:cNvPr id="4" name="Slide Number Placeholder 2"/>
          <p:cNvSpPr txBox="1">
            <a:spLocks/>
          </p:cNvSpPr>
          <p:nvPr/>
        </p:nvSpPr>
        <p:spPr>
          <a:xfrm>
            <a:off x="1752600" y="5791200"/>
            <a:ext cx="7162800" cy="457200"/>
          </a:xfrm>
          <a:prstGeom prst="rect">
            <a:avLst/>
          </a:prstGeom>
          <a:solidFill>
            <a:schemeClr val="bg1"/>
          </a:solidFill>
        </p:spPr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2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ight Arrow 40"/>
          <p:cNvSpPr/>
          <p:nvPr/>
        </p:nvSpPr>
        <p:spPr>
          <a:xfrm>
            <a:off x="152400" y="685800"/>
            <a:ext cx="8839200" cy="6019800"/>
          </a:xfrm>
          <a:prstGeom prst="rightArrow">
            <a:avLst>
              <a:gd name="adj1" fmla="val 80862"/>
              <a:gd name="adj2" fmla="val 47257"/>
            </a:avLst>
          </a:prstGeom>
          <a:solidFill>
            <a:schemeClr val="bg1">
              <a:lumMod val="85000"/>
              <a:alpha val="4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/>
          <a:srcRect l="67188" t="35156" r="9064" b="25000"/>
          <a:stretch>
            <a:fillRect/>
          </a:stretch>
        </p:blipFill>
        <p:spPr bwMode="auto">
          <a:xfrm>
            <a:off x="290513" y="1500188"/>
            <a:ext cx="6567487" cy="440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r>
              <a:rPr lang="en-US" sz="1050" b="1" dirty="0" smtClean="0">
                <a:solidFill>
                  <a:schemeClr val="tx1"/>
                </a:solidFill>
              </a:rPr>
              <a:t>May 5, 2011</a:t>
            </a:r>
            <a:endParaRPr lang="en-US" sz="1050" b="1" dirty="0">
              <a:solidFill>
                <a:schemeClr val="tx1"/>
              </a:solidFill>
            </a:endParaRPr>
          </a:p>
        </p:txBody>
      </p:sp>
      <p:sp>
        <p:nvSpPr>
          <p:cNvPr id="3076" name="Rectangle 23"/>
          <p:cNvSpPr>
            <a:spLocks noChangeArrowheads="1"/>
          </p:cNvSpPr>
          <p:nvPr/>
        </p:nvSpPr>
        <p:spPr bwMode="auto">
          <a:xfrm>
            <a:off x="457200" y="107950"/>
            <a:ext cx="8153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Local Prevention Redesign Initiative Cohort 1 Logic Model</a:t>
            </a:r>
          </a:p>
          <a:p>
            <a:pPr algn="ctr">
              <a:defRPr/>
            </a:pPr>
            <a:r>
              <a:rPr lang="en-US" sz="2400" b="1" dirty="0">
                <a:latin typeface="Calibri" pitchFamily="34" charset="0"/>
                <a:cs typeface="+mn-cs"/>
              </a:rPr>
              <a:t> - </a:t>
            </a:r>
            <a:r>
              <a:rPr lang="en-US" sz="2400" b="1" dirty="0">
                <a:ln w="3175">
                  <a:solidFill>
                    <a:schemeClr val="accent1">
                      <a:shade val="50000"/>
                    </a:schemeClr>
                  </a:solidFill>
                </a:ln>
                <a:solidFill>
                  <a:schemeClr val="bg1">
                    <a:lumMod val="65000"/>
                  </a:schemeClr>
                </a:solidFill>
                <a:latin typeface="Calibri" pitchFamily="34" charset="0"/>
                <a:cs typeface="+mn-cs"/>
              </a:rPr>
              <a:t>Planning Sequence </a:t>
            </a:r>
            <a:r>
              <a:rPr lang="en-US" sz="2400" b="1" dirty="0">
                <a:latin typeface="Calibri" pitchFamily="34" charset="0"/>
                <a:cs typeface="+mn-cs"/>
              </a:rPr>
              <a:t>- </a:t>
            </a:r>
          </a:p>
        </p:txBody>
      </p:sp>
      <p:sp>
        <p:nvSpPr>
          <p:cNvPr id="14342" name="TextBox 32"/>
          <p:cNvSpPr txBox="1">
            <a:spLocks noChangeArrowheads="1"/>
          </p:cNvSpPr>
          <p:nvPr/>
        </p:nvSpPr>
        <p:spPr bwMode="auto">
          <a:xfrm>
            <a:off x="457200" y="6324600"/>
            <a:ext cx="1219200" cy="26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100">
                <a:latin typeface="Calibri" pitchFamily="34" charset="0"/>
              </a:rPr>
              <a:t>*proposed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10800000">
            <a:off x="6705600" y="27559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 Box 6"/>
          <p:cNvSpPr txBox="1">
            <a:spLocks noChangeArrowheads="1"/>
          </p:cNvSpPr>
          <p:nvPr/>
        </p:nvSpPr>
        <p:spPr bwMode="auto">
          <a:xfrm>
            <a:off x="7010400" y="990600"/>
            <a:ext cx="16002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chemeClr val="bg1"/>
                </a:solidFill>
              </a:rPr>
              <a:t>Evaluation Plan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7010400" y="4724400"/>
            <a:ext cx="1600200" cy="5540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Prevention/ Intervention  Services: </a:t>
            </a:r>
            <a:r>
              <a:rPr lang="en-US" sz="900" dirty="0">
                <a:solidFill>
                  <a:schemeClr val="tx1"/>
                </a:solidFill>
              </a:rPr>
              <a:t>pre/post</a:t>
            </a:r>
            <a:endParaRPr lang="en-US" sz="900" dirty="0">
              <a:solidFill>
                <a:prstClr val="black"/>
              </a:solidFill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9" name="TextBox 78"/>
          <p:cNvSpPr txBox="1"/>
          <p:nvPr/>
        </p:nvSpPr>
        <p:spPr>
          <a:xfrm>
            <a:off x="7010400" y="22860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Coalition: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schemeClr val="tx1"/>
                </a:solidFill>
              </a:rPr>
              <a:t>Annual Coalition Survey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/>
              <a:t>Sustainability Documentation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900" dirty="0">
              <a:solidFill>
                <a:prstClr val="black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010400" y="38862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Environmental Strategies: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dirty="0">
                <a:solidFill>
                  <a:prstClr val="black"/>
                </a:solidFill>
              </a:rPr>
              <a:t>Process measures and/or optional community survey; HYS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7010400" y="3048000"/>
            <a:ext cx="1600200" cy="6619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Public Awareness: </a:t>
            </a:r>
          </a:p>
          <a:p>
            <a:pPr algn="ctr">
              <a:defRPr/>
            </a:pPr>
            <a:r>
              <a:rPr lang="en-US" sz="900" dirty="0"/>
              <a:t>Process measures and/or optional Community Survey</a:t>
            </a:r>
          </a:p>
          <a:p>
            <a:pPr algn="ctr">
              <a:defRPr/>
            </a:pPr>
            <a:endParaRPr lang="en-US" sz="900" dirty="0"/>
          </a:p>
        </p:txBody>
      </p:sp>
      <p:sp>
        <p:nvSpPr>
          <p:cNvPr id="82" name="TextBox 81"/>
          <p:cNvSpPr txBox="1"/>
          <p:nvPr/>
        </p:nvSpPr>
        <p:spPr>
          <a:xfrm>
            <a:off x="7010400" y="5486400"/>
            <a:ext cx="1600200" cy="708025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tx1"/>
                </a:solidFill>
              </a:rPr>
              <a:t>Direct Services:  </a:t>
            </a:r>
            <a:r>
              <a:rPr lang="en-US" sz="1000" dirty="0">
                <a:solidFill>
                  <a:schemeClr val="tx1"/>
                </a:solidFill>
              </a:rPr>
              <a:t>Assigned Program pre/post and  process measures; HYS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72" name="Right Arrow 71"/>
          <p:cNvSpPr/>
          <p:nvPr/>
        </p:nvSpPr>
        <p:spPr>
          <a:xfrm>
            <a:off x="6705600" y="1828800"/>
            <a:ext cx="131763" cy="220663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90" name="Straight Arrow Connector 89"/>
          <p:cNvCxnSpPr/>
          <p:nvPr/>
        </p:nvCxnSpPr>
        <p:spPr>
          <a:xfrm rot="10800000">
            <a:off x="6680200" y="4089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10800000">
            <a:off x="6705600" y="34544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/>
          <p:cNvCxnSpPr/>
          <p:nvPr/>
        </p:nvCxnSpPr>
        <p:spPr>
          <a:xfrm rot="10800000">
            <a:off x="6705600" y="48768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/>
          <p:nvPr/>
        </p:nvCxnSpPr>
        <p:spPr>
          <a:xfrm rot="10800000">
            <a:off x="6718300" y="55880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1676400"/>
            <a:ext cx="6400800" cy="360045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Coalition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Annual Coalition Survey (available on PBPS)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Annual Coalition Survey 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Sustainability Documentation TBD</a:t>
            </a:r>
          </a:p>
        </p:txBody>
      </p:sp>
      <p:sp>
        <p:nvSpPr>
          <p:cNvPr id="15363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93900" y="228600"/>
            <a:ext cx="64008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  <a:endParaRPr lang="en-US" sz="16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43100" y="1676400"/>
            <a:ext cx="6481763" cy="39703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Public Awareness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Process Measures specific to strategy (Environmental/Media Module – PBPS)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Option:  Community Survey (baseline collected during planning phase)</a:t>
            </a:r>
          </a:p>
        </p:txBody>
      </p:sp>
      <p:sp>
        <p:nvSpPr>
          <p:cNvPr id="1638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43100" y="228600"/>
            <a:ext cx="64897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81200" y="1676400"/>
            <a:ext cx="6400800" cy="4462463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Environmental Strategies</a:t>
            </a: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Process Measures specific to strategy (Environmental/Media Module – PBPS)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Optional Community Survey (baseline collected during planning phase)</a:t>
            </a:r>
          </a:p>
          <a:p>
            <a:pPr>
              <a:defRPr/>
            </a:pPr>
            <a:endParaRPr lang="en-US" sz="24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Healthy Youth Survey perception items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Optional Community Survey (baseline collected during planning phase)</a:t>
            </a:r>
          </a:p>
        </p:txBody>
      </p:sp>
      <p:sp>
        <p:nvSpPr>
          <p:cNvPr id="17411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981200" y="215900"/>
            <a:ext cx="6400800" cy="1143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676400"/>
            <a:ext cx="6400800" cy="335438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400" b="1" u="sng" dirty="0">
                <a:solidFill>
                  <a:schemeClr val="tx1"/>
                </a:solidFill>
              </a:rPr>
              <a:t>School-based Prevention/Intervention Services (SAPISP)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 Pre/post Evaluation Form (RMC)</a:t>
            </a:r>
          </a:p>
          <a:p>
            <a:pPr>
              <a:defRPr/>
            </a:pPr>
            <a:endParaRPr lang="en-US" sz="2400" dirty="0"/>
          </a:p>
        </p:txBody>
      </p:sp>
      <p:sp>
        <p:nvSpPr>
          <p:cNvPr id="18435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06600" y="190500"/>
            <a:ext cx="6400800" cy="11049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bg1"/>
                </a:solidFill>
              </a:rPr>
              <a:t>Evaluation Plan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057400" y="1676400"/>
            <a:ext cx="6400800" cy="397033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u="sng" dirty="0">
                <a:solidFill>
                  <a:schemeClr val="tx1"/>
                </a:solidFill>
              </a:rPr>
              <a:t>Direct Services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u="sng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en-US" sz="2800" dirty="0"/>
              <a:t>Immediate and Short-term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Pre/post Assigned Program Measures and Process Measures available on PBPS</a:t>
            </a:r>
          </a:p>
          <a:p>
            <a:pPr>
              <a:defRPr/>
            </a:pPr>
            <a:endParaRPr lang="en-US" sz="2800" dirty="0"/>
          </a:p>
          <a:p>
            <a:pPr>
              <a:defRPr/>
            </a:pPr>
            <a:r>
              <a:rPr lang="en-US" sz="2800" dirty="0"/>
              <a:t>Long-term Outcomes:</a:t>
            </a:r>
          </a:p>
          <a:p>
            <a:pPr marL="742950" lvl="2" indent="-285750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sz="2400" dirty="0">
                <a:solidFill>
                  <a:schemeClr val="tx1"/>
                </a:solidFill>
                <a:ea typeface="Calibri"/>
                <a:cs typeface="Arial"/>
              </a:rPr>
              <a:t>Changes in percent at risk or protected on HYS (baseline from 2010 survey)</a:t>
            </a:r>
          </a:p>
        </p:txBody>
      </p:sp>
      <p:sp>
        <p:nvSpPr>
          <p:cNvPr id="19459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smtClean="0"/>
              <a:t>Evaluation Plan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2032000" y="190500"/>
            <a:ext cx="6400800" cy="11430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headEnd/>
            <a:tailEnd/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</a:rPr>
              <a:t>Evaluation Plan</a:t>
            </a:r>
            <a:endParaRPr lang="en-US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SH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1A62E08E656474895DA97CDF70F1339" ma:contentTypeVersion="0" ma:contentTypeDescription="Create a new document." ma:contentTypeScope="" ma:versionID="dda92aefae0c346ed8fec2d66fc083a4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D413906F-74D0-4CD3-BF54-868EF422B7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7C5655C6-A4CE-4532-B6BA-32A4A5DE25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FE6BA1-F2AD-428B-9512-96338011D835}">
  <ds:schemaRefs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DSHS</Template>
  <TotalTime>1396</TotalTime>
  <Words>264</Words>
  <Application>Microsoft Office PowerPoint</Application>
  <PresentationFormat>On-screen Show (4:3)</PresentationFormat>
  <Paragraphs>63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DSHS</vt:lpstr>
      <vt:lpstr>Prevention Redesign Initiative (PRI) Logic Model and Evaluation</vt:lpstr>
      <vt:lpstr>Slide 2</vt:lpstr>
      <vt:lpstr>Evaluation Plan</vt:lpstr>
      <vt:lpstr>Evaluation Plan</vt:lpstr>
      <vt:lpstr>Evaluation Plan</vt:lpstr>
      <vt:lpstr>Evaluation Plan</vt:lpstr>
      <vt:lpstr>Evaluation Plan</vt:lpstr>
    </vt:vector>
  </TitlesOfParts>
  <Company>HRSA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beckelg</dc:creator>
  <cp:lastModifiedBy>beckelg</cp:lastModifiedBy>
  <cp:revision>102</cp:revision>
  <dcterms:created xsi:type="dcterms:W3CDTF">2011-03-22T15:45:22Z</dcterms:created>
  <dcterms:modified xsi:type="dcterms:W3CDTF">2012-01-04T19:29:45Z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0x01010021A62E08E656474895DA97CDF70F1339</vt:lpwstr>
  </property>
</Properties>
</file>