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2" r:id="rId1"/>
    <p:sldMasterId id="2147484964" r:id="rId2"/>
  </p:sldMasterIdLst>
  <p:notesMasterIdLst>
    <p:notesMasterId r:id="rId66"/>
  </p:notesMasterIdLst>
  <p:handoutMasterIdLst>
    <p:handoutMasterId r:id="rId67"/>
  </p:handoutMasterIdLst>
  <p:sldIdLst>
    <p:sldId id="256" r:id="rId3"/>
    <p:sldId id="259" r:id="rId4"/>
    <p:sldId id="357" r:id="rId5"/>
    <p:sldId id="260" r:id="rId6"/>
    <p:sldId id="261" r:id="rId7"/>
    <p:sldId id="338" r:id="rId8"/>
    <p:sldId id="262" r:id="rId9"/>
    <p:sldId id="317" r:id="rId10"/>
    <p:sldId id="303" r:id="rId11"/>
    <p:sldId id="264" r:id="rId12"/>
    <p:sldId id="265" r:id="rId13"/>
    <p:sldId id="294" r:id="rId14"/>
    <p:sldId id="266" r:id="rId15"/>
    <p:sldId id="342" r:id="rId16"/>
    <p:sldId id="328" r:id="rId17"/>
    <p:sldId id="267" r:id="rId18"/>
    <p:sldId id="383" r:id="rId19"/>
    <p:sldId id="295" r:id="rId20"/>
    <p:sldId id="339" r:id="rId21"/>
    <p:sldId id="296" r:id="rId22"/>
    <p:sldId id="271" r:id="rId23"/>
    <p:sldId id="268" r:id="rId24"/>
    <p:sldId id="319" r:id="rId25"/>
    <p:sldId id="377" r:id="rId26"/>
    <p:sldId id="270" r:id="rId27"/>
    <p:sldId id="356" r:id="rId28"/>
    <p:sldId id="297" r:id="rId29"/>
    <p:sldId id="336" r:id="rId30"/>
    <p:sldId id="298" r:id="rId31"/>
    <p:sldId id="362" r:id="rId32"/>
    <p:sldId id="299" r:id="rId33"/>
    <p:sldId id="300" r:id="rId34"/>
    <p:sldId id="306" r:id="rId35"/>
    <p:sldId id="380" r:id="rId36"/>
    <p:sldId id="379" r:id="rId37"/>
    <p:sldId id="272" r:id="rId38"/>
    <p:sldId id="273" r:id="rId39"/>
    <p:sldId id="276" r:id="rId40"/>
    <p:sldId id="302" r:id="rId41"/>
    <p:sldId id="280" r:id="rId42"/>
    <p:sldId id="283" r:id="rId43"/>
    <p:sldId id="340" r:id="rId44"/>
    <p:sldId id="281" r:id="rId45"/>
    <p:sldId id="282" r:id="rId46"/>
    <p:sldId id="285" r:id="rId47"/>
    <p:sldId id="286" r:id="rId48"/>
    <p:sldId id="288" r:id="rId49"/>
    <p:sldId id="348" r:id="rId50"/>
    <p:sldId id="349" r:id="rId51"/>
    <p:sldId id="350" r:id="rId52"/>
    <p:sldId id="290" r:id="rId53"/>
    <p:sldId id="308" r:id="rId54"/>
    <p:sldId id="343" r:id="rId55"/>
    <p:sldId id="310" r:id="rId56"/>
    <p:sldId id="311" r:id="rId57"/>
    <p:sldId id="337" r:id="rId58"/>
    <p:sldId id="309" r:id="rId59"/>
    <p:sldId id="291" r:id="rId60"/>
    <p:sldId id="387" r:id="rId61"/>
    <p:sldId id="316" r:id="rId62"/>
    <p:sldId id="385" r:id="rId63"/>
    <p:sldId id="315" r:id="rId64"/>
    <p:sldId id="31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00"/>
    <a:srgbClr val="FFCC00"/>
    <a:srgbClr val="CFC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1073" autoAdjust="0"/>
  </p:normalViewPr>
  <p:slideViewPr>
    <p:cSldViewPr>
      <p:cViewPr varScale="1">
        <p:scale>
          <a:sx n="55" d="100"/>
          <a:sy n="55" d="100"/>
        </p:scale>
        <p:origin x="-3150" y="-78"/>
      </p:cViewPr>
      <p:guideLst>
        <p:guide orient="horz" pos="2160"/>
        <p:guide pos="2880"/>
      </p:guideLst>
    </p:cSldViewPr>
  </p:slideViewPr>
  <p:notesTextViewPr>
    <p:cViewPr>
      <p:scale>
        <a:sx n="1" d="1"/>
        <a:sy n="1" d="1"/>
      </p:scale>
      <p:origin x="0" y="0"/>
    </p:cViewPr>
  </p:notesTextViewPr>
  <p:sorterViewPr>
    <p:cViewPr>
      <p:scale>
        <a:sx n="100" d="100"/>
        <a:sy n="100" d="100"/>
      </p:scale>
      <p:origin x="0" y="27822"/>
    </p:cViewPr>
  </p:sorterViewPr>
  <p:notesViewPr>
    <p:cSldViewPr>
      <p:cViewPr varScale="1">
        <p:scale>
          <a:sx n="71" d="100"/>
          <a:sy n="71" d="100"/>
        </p:scale>
        <p:origin x="-17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E0A2C6-E78E-4AB4-8375-A719DE58282F}" type="datetimeFigureOut">
              <a:rPr lang="en-US"/>
              <a:pPr>
                <a:defRPr/>
              </a:pPr>
              <a:t>2/14/2013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9176F3-6E40-4796-A9ED-D61815E499E5}" type="slidenum">
              <a:rPr lang="en-US"/>
              <a:pPr>
                <a:defRPr/>
              </a:pPr>
              <a:t>‹#›</a:t>
            </a:fld>
            <a:endParaRPr lang="en-US"/>
          </a:p>
        </p:txBody>
      </p:sp>
    </p:spTree>
    <p:extLst>
      <p:ext uri="{BB962C8B-B14F-4D97-AF65-F5344CB8AC3E}">
        <p14:creationId xmlns:p14="http://schemas.microsoft.com/office/powerpoint/2010/main" val="2971825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8FAAC5-9140-48A9-928F-F0C5FEA39658}" type="datetimeFigureOut">
              <a:rPr lang="en-US"/>
              <a:pPr>
                <a:defRPr/>
              </a:pPr>
              <a:t>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BCE63D-EF23-4565-A95B-D2074A8C2C59}" type="slidenum">
              <a:rPr lang="en-US"/>
              <a:pPr>
                <a:defRPr/>
              </a:pPr>
              <a:t>‹#›</a:t>
            </a:fld>
            <a:endParaRPr lang="en-US"/>
          </a:p>
        </p:txBody>
      </p:sp>
    </p:spTree>
    <p:extLst>
      <p:ext uri="{BB962C8B-B14F-4D97-AF65-F5344CB8AC3E}">
        <p14:creationId xmlns:p14="http://schemas.microsoft.com/office/powerpoint/2010/main" val="190632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itraining@dshs.w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urveymonkey.com/s/MC83JL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background for the PowerPoint slides is what we at DBHR are required to use.  You are not required to use this background in your work with your local coalition and data work group.</a:t>
            </a:r>
          </a:p>
          <a:p>
            <a:pPr eaLnBrk="1" hangingPunct="1">
              <a:spcBef>
                <a:spcPct val="0"/>
              </a:spcBef>
            </a:pPr>
            <a:endParaRPr lang="en-US" dirty="0" smtClean="0"/>
          </a:p>
          <a:p>
            <a:pPr eaLnBrk="1" hangingPunct="1">
              <a:spcBef>
                <a:spcPct val="0"/>
              </a:spcBef>
            </a:pPr>
            <a:r>
              <a:rPr lang="en-US" dirty="0" smtClean="0"/>
              <a:t>Please feel free to customize the background and colors used in the slides to those that are traditionally used in your presentations, etc.  Also, feel free to insert your coalition logo, if you have one, or other information that you think helps to localize the presentation so it feels more “local” and familiar.</a:t>
            </a:r>
          </a:p>
          <a:p>
            <a:pPr eaLnBrk="1" hangingPunct="1">
              <a:spcBef>
                <a:spcPct val="0"/>
              </a:spcBef>
            </a:pPr>
            <a:endParaRPr lang="en-US" dirty="0" smtClean="0"/>
          </a:p>
          <a:p>
            <a:pPr eaLnBrk="1" hangingPunct="1">
              <a:spcBef>
                <a:spcPct val="0"/>
              </a:spcBef>
            </a:pPr>
            <a:r>
              <a:rPr lang="en-US" dirty="0" smtClean="0"/>
              <a:t>We think the content and sequence of content are important.  So we ask that you contact us at </a:t>
            </a:r>
            <a:r>
              <a:rPr lang="en-US" i="1" u="sng" dirty="0" smtClean="0">
                <a:hlinkClick r:id="rId3"/>
              </a:rPr>
              <a:t>pritraining@dshs.wa.gov</a:t>
            </a:r>
            <a:r>
              <a:rPr lang="en-US" i="1" dirty="0" smtClean="0"/>
              <a:t> </a:t>
            </a:r>
            <a:r>
              <a:rPr lang="en-US" dirty="0" smtClean="0"/>
              <a:t> to discuss any proposed changes before you actually present the information.</a:t>
            </a:r>
          </a:p>
          <a:p>
            <a:pPr eaLnBrk="1" hangingPunct="1">
              <a:spcBef>
                <a:spcPct val="0"/>
              </a:spcBef>
            </a:pPr>
            <a:endParaRPr lang="en-US" dirty="0" smtClean="0"/>
          </a:p>
          <a:p>
            <a:pPr eaLnBrk="1" hangingPunct="1">
              <a:spcBef>
                <a:spcPct val="0"/>
              </a:spcBef>
            </a:pPr>
            <a:r>
              <a:rPr lang="en-US" dirty="0" smtClean="0"/>
              <a:t>Thanks.  And great success to you!</a:t>
            </a:r>
          </a:p>
          <a:p>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1</a:t>
            </a:fld>
            <a:endParaRPr lang="en-US"/>
          </a:p>
        </p:txBody>
      </p:sp>
    </p:spTree>
    <p:extLst>
      <p:ext uri="{BB962C8B-B14F-4D97-AF65-F5344CB8AC3E}">
        <p14:creationId xmlns:p14="http://schemas.microsoft.com/office/powerpoint/2010/main" val="372586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A04E65-395B-4B4A-B1BC-0F753E82B7B2}" type="slidenum">
              <a:rPr lang="en-US" smtClean="0">
                <a:latin typeface="Times New Roman" pitchFamily="18" charset="0"/>
              </a:rPr>
              <a:pPr fontAlgn="base">
                <a:spcBef>
                  <a:spcPct val="0"/>
                </a:spcBef>
                <a:spcAft>
                  <a:spcPct val="0"/>
                </a:spcAft>
                <a:defRPr/>
              </a:pPr>
              <a:t>13</a:t>
            </a:fld>
            <a:endParaRPr lang="en-US" smtClean="0">
              <a:latin typeface="Times New Roman" pitchFamily="18" charset="0"/>
            </a:endParaRPr>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02DDB31-B0F8-48A6-B618-51AB5C90E279}"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A456685-9090-48B1-9CF0-63606A5610D9}"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B5DFDF-5C23-4874-A189-CAFA2E7F0DA9}" type="slidenum">
              <a:rPr lang="en-US" smtClean="0">
                <a:latin typeface="Times New Roman" pitchFamily="18" charset="0"/>
              </a:rPr>
              <a:pPr fontAlgn="base">
                <a:spcBef>
                  <a:spcPct val="0"/>
                </a:spcBef>
                <a:spcAft>
                  <a:spcPct val="0"/>
                </a:spcAft>
                <a:defRPr/>
              </a:pPr>
              <a:t>16</a:t>
            </a:fld>
            <a:endParaRPr lang="en-US" smtClean="0">
              <a:latin typeface="Times New Roman" pitchFamily="18" charset="0"/>
            </a:endParaRPr>
          </a:p>
        </p:txBody>
      </p:sp>
      <p:sp>
        <p:nvSpPr>
          <p:cNvPr id="329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 down info to what is helpful to you…..and add something that is important to your community.</a:t>
            </a:r>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20</a:t>
            </a:fld>
            <a:endParaRPr lang="en-US"/>
          </a:p>
        </p:txBody>
      </p:sp>
    </p:spTree>
    <p:extLst>
      <p:ext uri="{BB962C8B-B14F-4D97-AF65-F5344CB8AC3E}">
        <p14:creationId xmlns:p14="http://schemas.microsoft.com/office/powerpoint/2010/main" val="206948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1358FE-4D15-461B-B201-5C703FE1E43A}" type="slidenum">
              <a:rPr lang="en-US" smtClean="0">
                <a:latin typeface="Times New Roman" pitchFamily="18" charset="0"/>
              </a:rPr>
              <a:pPr fontAlgn="base">
                <a:spcBef>
                  <a:spcPct val="0"/>
                </a:spcBef>
                <a:spcAft>
                  <a:spcPct val="0"/>
                </a:spcAft>
                <a:defRPr/>
              </a:pPr>
              <a:t>21</a:t>
            </a:fld>
            <a:endParaRPr lang="en-US" smtClean="0">
              <a:latin typeface="Times New Roman" pitchFamily="18" charset="0"/>
            </a:endParaRPr>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noChangeArrowheads="1"/>
          </p:cNvSpPr>
          <p:nvPr>
            <p:ph type="body" idx="1"/>
          </p:nvPr>
        </p:nvSpPr>
        <p:spPr>
          <a:ln/>
        </p:spPr>
        <p:txBody>
          <a:bodyPr/>
          <a:lstStyle/>
          <a:p>
            <a:pPr marL="461937" indent="-461937" eaLnBrk="1" fontAlgn="auto" hangingPunct="1">
              <a:lnSpc>
                <a:spcPct val="90000"/>
              </a:lnSpc>
              <a:spcBef>
                <a:spcPts val="0"/>
              </a:spcBef>
              <a:spcAft>
                <a:spcPts val="0"/>
              </a:spcAft>
              <a:defRPr/>
            </a:pPr>
            <a:r>
              <a:rPr lang="en-US" dirty="0" smtClean="0">
                <a:solidFill>
                  <a:srgbClr val="000000"/>
                </a:solidFill>
              </a:rPr>
              <a:t>INDIRECT and DIRECT resources</a:t>
            </a:r>
          </a:p>
          <a:p>
            <a:pPr marL="461937" indent="-461937" eaLnBrk="1" fontAlgn="auto" hangingPunct="1">
              <a:lnSpc>
                <a:spcPct val="90000"/>
              </a:lnSpc>
              <a:spcBef>
                <a:spcPts val="0"/>
              </a:spcBef>
              <a:spcAft>
                <a:spcPts val="0"/>
              </a:spcAft>
              <a:defRPr/>
            </a:pPr>
            <a:endParaRPr lang="en-US" dirty="0" smtClean="0">
              <a:solidFill>
                <a:srgbClr val="000000"/>
              </a:solidFill>
            </a:endParaRPr>
          </a:p>
          <a:p>
            <a:pPr marL="461937" indent="-461937" eaLnBrk="1" fontAlgn="auto" hangingPunct="1">
              <a:lnSpc>
                <a:spcPct val="90000"/>
              </a:lnSpc>
              <a:spcBef>
                <a:spcPts val="0"/>
              </a:spcBef>
              <a:spcAft>
                <a:spcPts val="0"/>
              </a:spcAft>
              <a:defRPr/>
            </a:pPr>
            <a:endParaRPr lang="en-US" dirty="0" smtClean="0">
              <a:solidFill>
                <a:srgbClr val="000000"/>
              </a:solidFill>
            </a:endParaRPr>
          </a:p>
          <a:p>
            <a:pPr eaLnBrk="1" fontAlgn="auto" hangingPunct="1">
              <a:spcBef>
                <a:spcPts val="0"/>
              </a:spcBef>
              <a:spcAft>
                <a:spcPts val="0"/>
              </a:spcAft>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09A286-D5A1-42BB-A99E-1178C8A656B0}" type="slidenum">
              <a:rPr lang="en-US" smtClean="0">
                <a:latin typeface="Times New Roman" pitchFamily="18" charset="0"/>
              </a:rPr>
              <a:pPr fontAlgn="base">
                <a:spcBef>
                  <a:spcPct val="0"/>
                </a:spcBef>
                <a:spcAft>
                  <a:spcPct val="0"/>
                </a:spcAft>
                <a:defRPr/>
              </a:pPr>
              <a:t>22</a:t>
            </a:fld>
            <a:endParaRPr lang="en-US" smtClean="0">
              <a:latin typeface="Times New Roman" pitchFamily="18" charset="0"/>
            </a:endParaRPr>
          </a:p>
        </p:txBody>
      </p:sp>
      <p:sp>
        <p:nvSpPr>
          <p:cNvPr id="3317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178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solidFill>
                  <a:srgbClr val="002060"/>
                </a:solidFill>
                <a:effectLst/>
                <a:latin typeface="+mn-lt"/>
                <a:ea typeface="Calibri"/>
                <a:cs typeface="Times New Roman"/>
              </a:rPr>
              <a:t>-----------------------------</a:t>
            </a:r>
            <a:endParaRPr lang="en-US" sz="1200" dirty="0" smtClean="0">
              <a:effectLst/>
              <a:latin typeface="+mn-lt"/>
              <a:ea typeface="Calibri"/>
              <a:cs typeface="Times New Roman"/>
            </a:endParaRPr>
          </a:p>
          <a:p>
            <a:pPr marL="0" marR="0">
              <a:spcBef>
                <a:spcPts val="0"/>
              </a:spcBef>
              <a:spcAft>
                <a:spcPts val="0"/>
              </a:spcAft>
            </a:pPr>
            <a:r>
              <a:rPr lang="en-US" sz="1200" dirty="0" smtClean="0">
                <a:solidFill>
                  <a:srgbClr val="002060"/>
                </a:solidFill>
                <a:effectLst/>
                <a:latin typeface="+mn-lt"/>
                <a:ea typeface="Calibri"/>
                <a:cs typeface="Times New Roman"/>
              </a:rPr>
              <a:t> </a:t>
            </a:r>
            <a:endParaRPr lang="en-US" sz="1200" dirty="0" smtClean="0">
              <a:effectLst/>
              <a:latin typeface="+mn-lt"/>
              <a:ea typeface="Calibri"/>
              <a:cs typeface="Times New Roman"/>
            </a:endParaRPr>
          </a:p>
          <a:p>
            <a:pPr marL="0" marR="0">
              <a:spcBef>
                <a:spcPts val="0"/>
              </a:spcBef>
              <a:spcAft>
                <a:spcPts val="0"/>
              </a:spcAft>
            </a:pPr>
            <a:r>
              <a:rPr lang="en-US" sz="1200" u="sng" dirty="0" smtClean="0">
                <a:solidFill>
                  <a:srgbClr val="0000FF"/>
                </a:solidFill>
                <a:effectLst/>
                <a:latin typeface="+mn-lt"/>
                <a:ea typeface="Calibri"/>
                <a:cs typeface="Times New Roman"/>
                <a:hlinkClick r:id="rId3"/>
              </a:rPr>
              <a:t>http://www.surveymonkey.com/s/MC83JL2</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mn-lt"/>
                <a:ea typeface="Calibri"/>
                <a:cs typeface="Times New Roman"/>
              </a:rPr>
              <a:t> </a:t>
            </a:r>
          </a:p>
          <a:p>
            <a:pPr marL="0" marR="0">
              <a:spcBef>
                <a:spcPts val="0"/>
              </a:spcBef>
              <a:spcAft>
                <a:spcPts val="0"/>
              </a:spcAft>
            </a:pPr>
            <a:r>
              <a:rPr lang="en-US" sz="1200" dirty="0" smtClean="0">
                <a:effectLst/>
                <a:latin typeface="+mn-lt"/>
                <a:ea typeface="Calibri"/>
                <a:cs typeface="Times New Roman"/>
              </a:rPr>
              <a:t>Attached </a:t>
            </a:r>
            <a:r>
              <a:rPr lang="en-US" sz="1200" dirty="0" smtClean="0">
                <a:effectLst/>
                <a:latin typeface="+mn-lt"/>
                <a:ea typeface="Calibri"/>
                <a:cs typeface="Times New Roman"/>
              </a:rPr>
              <a:t>is our member survey document that we used to interview all existing members back in 2010.  The </a:t>
            </a:r>
            <a:r>
              <a:rPr lang="en-US" sz="1200" u="sng" dirty="0" smtClean="0">
                <a:effectLst/>
                <a:latin typeface="+mn-lt"/>
                <a:ea typeface="Calibri"/>
                <a:cs typeface="Times New Roman"/>
              </a:rPr>
              <a:t>new member</a:t>
            </a:r>
            <a:r>
              <a:rPr lang="en-US" sz="1200" dirty="0" smtClean="0">
                <a:effectLst/>
                <a:latin typeface="+mn-lt"/>
                <a:ea typeface="Calibri"/>
                <a:cs typeface="Times New Roman"/>
              </a:rPr>
              <a:t> application and survey is at the survey monkey link above.  We have members complete this as part of their application.  Our capacity team reviews the new member applications as they come in to make recommendations for membership and then also to categorize new resources and link new member into volunteer opportunities. </a:t>
            </a:r>
          </a:p>
          <a:p>
            <a:pPr marL="0" marR="0">
              <a:spcBef>
                <a:spcPts val="0"/>
              </a:spcBef>
              <a:spcAft>
                <a:spcPts val="0"/>
              </a:spcAft>
            </a:pPr>
            <a:r>
              <a:rPr lang="en-US" sz="1200" dirty="0" smtClean="0">
                <a:effectLst/>
                <a:latin typeface="+mn-lt"/>
                <a:ea typeface="Calibri"/>
                <a:cs typeface="Times New Roman"/>
              </a:rPr>
              <a:t> </a:t>
            </a:r>
          </a:p>
          <a:p>
            <a:pPr marL="0" marR="0">
              <a:spcBef>
                <a:spcPts val="0"/>
              </a:spcBef>
              <a:spcAft>
                <a:spcPts val="0"/>
              </a:spcAft>
            </a:pPr>
            <a:r>
              <a:rPr lang="en-US" sz="1200" dirty="0" smtClean="0">
                <a:effectLst/>
                <a:latin typeface="+mn-lt"/>
                <a:ea typeface="Calibri"/>
                <a:cs typeface="Times New Roman"/>
              </a:rPr>
              <a:t>Per:</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mn-lt"/>
                <a:ea typeface="Calibri"/>
                <a:cs typeface="Times New Roman"/>
              </a:rPr>
              <a:t> </a:t>
            </a:r>
          </a:p>
          <a:p>
            <a:pPr marL="0" marR="0">
              <a:spcBef>
                <a:spcPts val="0"/>
              </a:spcBef>
              <a:spcAft>
                <a:spcPts val="0"/>
              </a:spcAft>
            </a:pPr>
            <a:r>
              <a:rPr lang="en-US" sz="1200" dirty="0" smtClean="0">
                <a:effectLst/>
                <a:latin typeface="Garamond"/>
                <a:ea typeface="Calibri"/>
                <a:cs typeface="Times New Roman"/>
              </a:rPr>
              <a:t>Katie Lindstrom</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Deputy Director</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Pacific County Health &amp; Human Services</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7013 </a:t>
            </a:r>
            <a:r>
              <a:rPr lang="en-US" sz="1200" dirty="0" err="1" smtClean="0">
                <a:effectLst/>
                <a:latin typeface="Garamond"/>
                <a:ea typeface="Calibri"/>
                <a:cs typeface="Times New Roman"/>
              </a:rPr>
              <a:t>Sandridge</a:t>
            </a:r>
            <a:r>
              <a:rPr lang="en-US" sz="1200" dirty="0" smtClean="0">
                <a:effectLst/>
                <a:latin typeface="Garamond"/>
                <a:ea typeface="Calibri"/>
                <a:cs typeface="Times New Roman"/>
              </a:rPr>
              <a:t> Road</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Long Beach, WA 98631</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360-642-9300 ex 2648 or 875-9343</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Garamond"/>
                <a:ea typeface="Calibri"/>
                <a:cs typeface="Times New Roman"/>
              </a:rPr>
              <a:t>Fax:  360-875-9323</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24</a:t>
            </a:fld>
            <a:endParaRPr lang="en-US"/>
          </a:p>
        </p:txBody>
      </p:sp>
    </p:spTree>
    <p:extLst>
      <p:ext uri="{BB962C8B-B14F-4D97-AF65-F5344CB8AC3E}">
        <p14:creationId xmlns:p14="http://schemas.microsoft.com/office/powerpoint/2010/main" val="396616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9B779FB-5D16-43A7-93B5-0F804747EF00}" type="slidenum">
              <a:rPr lang="en-US" smtClean="0">
                <a:latin typeface="Times New Roman" pitchFamily="18" charset="0"/>
              </a:rPr>
              <a:pPr fontAlgn="base">
                <a:spcBef>
                  <a:spcPct val="0"/>
                </a:spcBef>
                <a:spcAft>
                  <a:spcPct val="0"/>
                </a:spcAft>
                <a:defRPr/>
              </a:pPr>
              <a:t>25</a:t>
            </a:fld>
            <a:endParaRPr lang="en-US" smtClean="0">
              <a:latin typeface="Times New Roman" pitchFamily="18" charset="0"/>
            </a:endParaRPr>
          </a:p>
        </p:txBody>
      </p:sp>
      <p:sp>
        <p:nvSpPr>
          <p:cNvPr id="332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280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Displaying information in a way that helps you make decisions.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3498E80-2B08-4DE1-987B-F91EB53ABF3D}"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E64D7F03-4A6F-4123-A54F-4904C4F4D22D}" type="slidenum">
              <a:rPr lang="en-US" smtClean="0">
                <a:latin typeface="Arial" pitchFamily="34" charset="0"/>
              </a:rPr>
              <a:pPr eaLnBrk="1" fontAlgn="base" hangingPunct="1">
                <a:spcBef>
                  <a:spcPct val="0"/>
                </a:spcBef>
                <a:spcAft>
                  <a:spcPct val="0"/>
                </a:spcAft>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0E0581-FC81-4F71-A20C-E6BE06F9ACD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C75685-ADA2-4AD8-89B8-0AFF7C3455B3}"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t>Darrington Prevention Intervention Community Coalition </a:t>
            </a:r>
            <a:r>
              <a:rPr lang="en-US" sz="1200" dirty="0" smtClean="0"/>
              <a:t> -  Data-driven anti-drug coalition formed as a result of the PRI selection process. The DPICC enjoys broad community support and has realized many early successes as a result of their ability to mobilize the community. </a:t>
            </a:r>
          </a:p>
          <a:p>
            <a:r>
              <a:rPr lang="en-US" sz="1200" b="1" dirty="0" smtClean="0"/>
              <a:t>Darrington Town Council </a:t>
            </a:r>
            <a:r>
              <a:rPr lang="en-US" sz="1200" dirty="0" smtClean="0"/>
              <a:t> -  Legislative body for Darrington. Mayor Dan Rankin is an active member and supporter of the Coalition. </a:t>
            </a:r>
          </a:p>
          <a:p>
            <a:r>
              <a:rPr lang="en-US" sz="1200" b="1" dirty="0" smtClean="0"/>
              <a:t>Educational Service District 189 </a:t>
            </a:r>
            <a:r>
              <a:rPr lang="en-US" sz="1200" dirty="0" smtClean="0"/>
              <a:t> -  PRI partner agency that provides ongoing technical assistance, funding opportunities and the School District’s Prevention/Interventionist. </a:t>
            </a:r>
          </a:p>
          <a:p>
            <a:r>
              <a:rPr lang="en-US" sz="1200" b="1" dirty="0" smtClean="0"/>
              <a:t>Snohomish County Human Services Department </a:t>
            </a:r>
            <a:r>
              <a:rPr lang="en-US" sz="1200" dirty="0" smtClean="0"/>
              <a:t> -  Contracts for prevention services within the community and provides coordination to the community’s anti-drug coalition. </a:t>
            </a:r>
          </a:p>
          <a:p>
            <a:pPr eaLnBrk="1" hangingPunct="1">
              <a:spcBef>
                <a:spcPct val="0"/>
              </a:spcBef>
            </a:pPr>
            <a:endParaRPr lang="en-US" dirty="0" smtClean="0"/>
          </a:p>
        </p:txBody>
      </p:sp>
      <p:sp>
        <p:nvSpPr>
          <p:cNvPr id="281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C75685-ADA2-4AD8-89B8-0AFF7C3455B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C75685-ADA2-4AD8-89B8-0AFF7C3455B3}"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70C505-A753-4E26-99F0-C024C66B86B9}" type="slidenum">
              <a:rPr lang="en-US" smtClean="0">
                <a:latin typeface="Times New Roman" pitchFamily="18" charset="0"/>
              </a:rPr>
              <a:pPr fontAlgn="base">
                <a:spcBef>
                  <a:spcPct val="0"/>
                </a:spcBef>
                <a:spcAft>
                  <a:spcPct val="0"/>
                </a:spcAft>
                <a:defRPr/>
              </a:pPr>
              <a:t>36</a:t>
            </a:fld>
            <a:endParaRPr lang="en-US" smtClean="0">
              <a:latin typeface="Times New Roman" pitchFamily="18" charset="0"/>
            </a:endParaRPr>
          </a:p>
        </p:txBody>
      </p:sp>
      <p:sp>
        <p:nvSpPr>
          <p:cNvPr id="337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CADCA – it is still necessary to limit the idea so that the coalition can functionally identify resources and bring them to bear on key community problems.  The coalition is not looking for every conceivable resource during the assessment process.  Rather the coalition is seeking those resources that can be directed toward solving the specific problems identified as top community concerns. P 49 week one.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70794491-0437-4B91-A32C-3A44EA82E520}" type="slidenum">
              <a:rPr lang="en-US" smtClean="0">
                <a:latin typeface="Arial" pitchFamily="34" charset="0"/>
              </a:rPr>
              <a:pPr eaLnBrk="1" fontAlgn="base" hangingPunct="1">
                <a:spcBef>
                  <a:spcPct val="0"/>
                </a:spcBef>
                <a:spcAft>
                  <a:spcPct val="0"/>
                </a:spcAft>
              </a:pPr>
              <a:t>38</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10DC44-CAA0-495F-AB77-C131C6DD20CF}" type="slidenum">
              <a:rPr lang="en-US" smtClean="0">
                <a:latin typeface="Times New Roman" pitchFamily="18" charset="0"/>
              </a:rPr>
              <a:pPr fontAlgn="base">
                <a:spcBef>
                  <a:spcPct val="0"/>
                </a:spcBef>
                <a:spcAft>
                  <a:spcPct val="0"/>
                </a:spcAft>
                <a:defRPr/>
              </a:pPr>
              <a:t>40</a:t>
            </a:fld>
            <a:endParaRPr lang="en-US" smtClean="0">
              <a:latin typeface="Times New Roman" pitchFamily="18" charset="0"/>
            </a:endParaRPr>
          </a:p>
        </p:txBody>
      </p:sp>
      <p:sp>
        <p:nvSpPr>
          <p:cNvPr id="340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Gaps analysis or gap assessment is actually a tool or process that was originally designed for business and economics to help companies compare actual performance with potential performance.  If a company or organization does not make the best use of current resources, or forgoes investment in capital or technology, it may perform below its potential. </a:t>
            </a:r>
          </a:p>
          <a:p>
            <a:pPr eaLnBrk="1" hangingPunct="1">
              <a:spcBef>
                <a:spcPct val="0"/>
              </a:spcBef>
            </a:pPr>
            <a:r>
              <a:rPr lang="en-US" smtClean="0"/>
              <a:t>Gap analysis identifies gaps between the optimized allocation and integration of the inputs (resources), and the current allocation level. This reveals areas that can be improved. Gap analysis involves determining, documenting, and approving the variance between business requirements and current capabilities. </a:t>
            </a:r>
          </a:p>
          <a:p>
            <a:pPr eaLnBrk="1" hangingPunct="1">
              <a:spcBef>
                <a:spcPct val="0"/>
              </a:spcBef>
            </a:pPr>
            <a:r>
              <a:rPr lang="en-US" smtClean="0"/>
              <a:t>Gap analysis naturally flows from benchmarking and other assessments. Once the general expectation of performance in the industry is understood, it is possible to compare that expectation with the company's current level of performance. This comparison becomes the gap analysis. Such analysis can be performed at the strategic or operational level of an organization.</a:t>
            </a:r>
          </a:p>
          <a:p>
            <a:pPr eaLnBrk="1" hangingPunct="1">
              <a:spcBef>
                <a:spcPct val="0"/>
              </a:spcBef>
            </a:pPr>
            <a:r>
              <a:rPr lang="en-US" smtClean="0"/>
              <a:t>And a big thank you to Wikipedia for this background information!</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82EF6A-004B-4038-A16D-CE1A0D700C17}" type="slidenum">
              <a:rPr lang="en-US" smtClean="0">
                <a:latin typeface="Times New Roman" pitchFamily="18" charset="0"/>
              </a:rPr>
              <a:pPr fontAlgn="base">
                <a:spcBef>
                  <a:spcPct val="0"/>
                </a:spcBef>
                <a:spcAft>
                  <a:spcPct val="0"/>
                </a:spcAft>
                <a:defRPr/>
              </a:pPr>
              <a:t>41</a:t>
            </a:fld>
            <a:endParaRPr lang="en-US" smtClean="0">
              <a:latin typeface="Times New Roman" pitchFamily="18" charset="0"/>
            </a:endParaRPr>
          </a:p>
        </p:txBody>
      </p:sp>
      <p:sp>
        <p:nvSpPr>
          <p:cNvPr id="342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2112C8-66E1-486E-BE33-1A15C2C1C762}" type="slidenum">
              <a:rPr lang="en-US" smtClean="0">
                <a:latin typeface="Times New Roman" pitchFamily="18" charset="0"/>
              </a:rPr>
              <a:pPr fontAlgn="base">
                <a:spcBef>
                  <a:spcPct val="0"/>
                </a:spcBef>
                <a:spcAft>
                  <a:spcPct val="0"/>
                </a:spcAft>
                <a:defRPr/>
              </a:pPr>
              <a:t>43</a:t>
            </a:fld>
            <a:endParaRPr lang="en-US" smtClean="0">
              <a:latin typeface="Times New Roman" pitchFamily="18" charset="0"/>
            </a:endParaRPr>
          </a:p>
        </p:txBody>
      </p:sp>
      <p:sp>
        <p:nvSpPr>
          <p:cNvPr id="343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Ask the group for examples.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11DA21-44C7-4772-998C-FD056D7757F1}" type="slidenum">
              <a:rPr lang="en-US" smtClean="0">
                <a:latin typeface="Times New Roman" pitchFamily="18" charset="0"/>
              </a:rPr>
              <a:pPr fontAlgn="base">
                <a:spcBef>
                  <a:spcPct val="0"/>
                </a:spcBef>
                <a:spcAft>
                  <a:spcPct val="0"/>
                </a:spcAft>
                <a:defRPr/>
              </a:pPr>
              <a:t>44</a:t>
            </a:fld>
            <a:endParaRPr lang="en-US" smtClean="0">
              <a:latin typeface="Times New Roman" pitchFamily="18" charset="0"/>
            </a:endParaRPr>
          </a:p>
        </p:txBody>
      </p:sp>
      <p:sp>
        <p:nvSpPr>
          <p:cNvPr id="344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Ask the group for examples.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74DD90-D33E-4A48-BE96-65443F15F445}" type="slidenum">
              <a:rPr lang="en-US" smtClean="0">
                <a:latin typeface="Times New Roman" pitchFamily="18" charset="0"/>
              </a:rPr>
              <a:pPr fontAlgn="base">
                <a:spcBef>
                  <a:spcPct val="0"/>
                </a:spcBef>
                <a:spcAft>
                  <a:spcPct val="0"/>
                </a:spcAft>
                <a:defRPr/>
              </a:pPr>
              <a:t>4</a:t>
            </a:fld>
            <a:endParaRPr lang="en-US" smtClean="0">
              <a:latin typeface="Times New Roman" pitchFamily="18" charset="0"/>
            </a:endParaRPr>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613080-EAC3-4654-BC8E-DEBA36047E7B}" type="slidenum">
              <a:rPr lang="en-US" smtClean="0">
                <a:latin typeface="Times New Roman" pitchFamily="18" charset="0"/>
              </a:rPr>
              <a:pPr fontAlgn="base">
                <a:spcBef>
                  <a:spcPct val="0"/>
                </a:spcBef>
                <a:spcAft>
                  <a:spcPct val="0"/>
                </a:spcAft>
                <a:defRPr/>
              </a:pPr>
              <a:t>45</a:t>
            </a:fld>
            <a:endParaRPr lang="en-US" smtClean="0">
              <a:latin typeface="Times New Roman" pitchFamily="18" charset="0"/>
            </a:endParaRPr>
          </a:p>
        </p:txBody>
      </p:sp>
      <p:sp>
        <p:nvSpPr>
          <p:cNvPr id="346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2007FC-F025-49D0-82B7-081E10703351}" type="slidenum">
              <a:rPr lang="en-US" smtClean="0">
                <a:latin typeface="Times New Roman" pitchFamily="18" charset="0"/>
              </a:rPr>
              <a:pPr fontAlgn="base">
                <a:spcBef>
                  <a:spcPct val="0"/>
                </a:spcBef>
                <a:spcAft>
                  <a:spcPct val="0"/>
                </a:spcAft>
                <a:defRPr/>
              </a:pPr>
              <a:t>46</a:t>
            </a:fld>
            <a:endParaRPr lang="en-US" smtClean="0">
              <a:latin typeface="Times New Roman" pitchFamily="18" charset="0"/>
            </a:endParaRPr>
          </a:p>
        </p:txBody>
      </p:sp>
      <p:sp>
        <p:nvSpPr>
          <p:cNvPr id="347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Use this to set the stage for local conditions.  Explain how Res. Asst. informs planning by helping determine local conditions.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NOTE:</a:t>
            </a:r>
          </a:p>
          <a:p>
            <a:pPr eaLnBrk="1" hangingPunct="1">
              <a:spcBef>
                <a:spcPct val="0"/>
              </a:spcBef>
            </a:pPr>
            <a:r>
              <a:rPr lang="en-US" dirty="0" smtClean="0"/>
              <a:t>Role of coordinator is to set up the conversation – not make decisions.  Maybe not facilitate it.  Think about using a workgroup to prep stuff.</a:t>
            </a:r>
          </a:p>
          <a:p>
            <a:pPr eaLnBrk="1" hangingPunct="1">
              <a:spcBef>
                <a:spcPct val="0"/>
              </a:spcBef>
            </a:pPr>
            <a:endParaRPr lang="en-US" dirty="0" smtClean="0"/>
          </a:p>
        </p:txBody>
      </p:sp>
      <p:sp>
        <p:nvSpPr>
          <p:cNvPr id="293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B962A0-8603-48BC-AD78-1D8F40987789}" type="slidenum">
              <a:rPr lang="en-US" smtClean="0">
                <a:latin typeface="Times New Roman" pitchFamily="18" charset="0"/>
              </a:rPr>
              <a:pPr fontAlgn="base">
                <a:spcBef>
                  <a:spcPct val="0"/>
                </a:spcBef>
                <a:spcAft>
                  <a:spcPct val="0"/>
                </a:spcAft>
                <a:defRPr/>
              </a:pPr>
              <a:t>47</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3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B962A0-8603-48BC-AD78-1D8F40987789}" type="slidenum">
              <a:rPr lang="en-US" smtClean="0">
                <a:latin typeface="Times New Roman" pitchFamily="18" charset="0"/>
              </a:rPr>
              <a:pPr fontAlgn="base">
                <a:spcBef>
                  <a:spcPct val="0"/>
                </a:spcBef>
                <a:spcAft>
                  <a:spcPct val="0"/>
                </a:spcAft>
                <a:defRPr/>
              </a:pPr>
              <a:t>48</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Using the same resource assessment data collection form, have the pairs complete the reverse side of the form for geographic, population and intervening variable gaps.  Again, debrief their experience with the full group, identifying specific challenges they encountered to determine whether to say the other gaps exist.  Where possible, have each pair agree about how they will address similar challenges. </a:t>
            </a:r>
          </a:p>
          <a:p>
            <a:pPr eaLnBrk="1" hangingPunct="1">
              <a:spcBef>
                <a:spcPct val="0"/>
              </a:spcBef>
            </a:pPr>
            <a:r>
              <a:rPr lang="en-US" smtClean="0"/>
              <a:t>Have the pairs complete Gaps Identification Forms for each of their resource assessment data collection forms.  When they complete a Gaps Identification Form, they will pass the completed form – along with the associated resource assessment data collection– to the pair to their right.</a:t>
            </a:r>
          </a:p>
          <a:p>
            <a:pPr eaLnBrk="1" hangingPunct="1">
              <a:spcBef>
                <a:spcPct val="0"/>
              </a:spcBef>
            </a:pPr>
            <a:endParaRPr lang="en-US" smtClean="0"/>
          </a:p>
        </p:txBody>
      </p:sp>
      <p:sp>
        <p:nvSpPr>
          <p:cNvPr id="293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B962A0-8603-48BC-AD78-1D8F40987789}" type="slidenum">
              <a:rPr lang="en-US" smtClean="0">
                <a:latin typeface="Times New Roman" pitchFamily="18" charset="0"/>
              </a:rPr>
              <a:pPr fontAlgn="base">
                <a:spcBef>
                  <a:spcPct val="0"/>
                </a:spcBef>
                <a:spcAft>
                  <a:spcPct val="0"/>
                </a:spcAft>
                <a:defRPr/>
              </a:pPr>
              <a:t>49</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NOTE:</a:t>
            </a:r>
          </a:p>
          <a:p>
            <a:pPr eaLnBrk="1" hangingPunct="1">
              <a:spcBef>
                <a:spcPct val="0"/>
              </a:spcBef>
            </a:pPr>
            <a:r>
              <a:rPr lang="en-US" dirty="0" smtClean="0"/>
              <a:t>Role of coordinator is to set up the conversation – not make decisions.  Maybe not facilitate it.  Think about using a workgroup to prep stuff.</a:t>
            </a:r>
          </a:p>
          <a:p>
            <a:pPr eaLnBrk="1" hangingPunct="1">
              <a:spcBef>
                <a:spcPct val="0"/>
              </a:spcBef>
            </a:pPr>
            <a:endParaRPr lang="en-US" dirty="0" smtClean="0"/>
          </a:p>
        </p:txBody>
      </p:sp>
      <p:sp>
        <p:nvSpPr>
          <p:cNvPr id="293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B962A0-8603-48BC-AD78-1D8F40987789}" type="slidenum">
              <a:rPr lang="en-US" smtClean="0">
                <a:latin typeface="Times New Roman" pitchFamily="18" charset="0"/>
              </a:rPr>
              <a:pPr fontAlgn="base">
                <a:spcBef>
                  <a:spcPct val="0"/>
                </a:spcBef>
                <a:spcAft>
                  <a:spcPct val="0"/>
                </a:spcAft>
                <a:defRPr/>
              </a:pPr>
              <a:t>50</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A806AF-459A-401D-9336-248DACABCCB6}" type="slidenum">
              <a:rPr lang="en-US" smtClean="0">
                <a:latin typeface="Times New Roman" pitchFamily="18" charset="0"/>
              </a:rPr>
              <a:pPr fontAlgn="base">
                <a:spcBef>
                  <a:spcPct val="0"/>
                </a:spcBef>
                <a:spcAft>
                  <a:spcPct val="0"/>
                </a:spcAft>
                <a:defRPr/>
              </a:pPr>
              <a:t>51</a:t>
            </a:fld>
            <a:endParaRPr lang="en-US" smtClean="0">
              <a:latin typeface="Times New Roman" pitchFamily="18" charset="0"/>
            </a:endParaRPr>
          </a:p>
        </p:txBody>
      </p:sp>
      <p:sp>
        <p:nvSpPr>
          <p:cNvPr id="351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i="1" dirty="0" smtClean="0">
                <a:effectLst/>
                <a:latin typeface="+mn-lt"/>
                <a:ea typeface="Calibri"/>
                <a:cs typeface="Times New Roman"/>
              </a:rPr>
              <a:t>NOTE: </a:t>
            </a:r>
            <a:r>
              <a:rPr lang="en-US" sz="1200" b="0" i="1" dirty="0" smtClean="0">
                <a:effectLst/>
                <a:latin typeface="+mn-lt"/>
                <a:ea typeface="Calibri"/>
                <a:cs typeface="Times New Roman"/>
              </a:rPr>
              <a:t>just because there is a gap and need, doesn’t mean that you will be able to implement this year. How to document the gap and note that the coalition will  work towards building capacity for strategy. </a:t>
            </a:r>
            <a:endParaRPr lang="en-US" sz="1200" b="0" dirty="0" smtClean="0">
              <a:effectLst/>
              <a:latin typeface="+mn-lt"/>
              <a:ea typeface="Calibri"/>
              <a:cs typeface="Times New Roman"/>
            </a:endParaRP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The PRI is generally following the Strategic Prevention Framework (SPF) as the overall planning framework for this process.</a:t>
            </a:r>
            <a:r>
              <a:rPr lang="en-US" b="1" i="1" dirty="0" smtClean="0"/>
              <a:t> </a:t>
            </a:r>
            <a:r>
              <a:rPr lang="en-US" dirty="0" smtClean="0"/>
              <a:t>Based on our learning from the Strategic Prevention Framework State Incentive Grant (SPF-SIG) process, for the purposes of PRI, we have added a “Getting Started” section and have included “Capacity” as an ongoing step throughout the process. </a:t>
            </a:r>
            <a:r>
              <a:rPr lang="en-US" b="1" dirty="0" smtClean="0"/>
              <a:t>It is expected that all tasks associated with PRI will be conducted in a culturally competent and sustainable manner. </a:t>
            </a:r>
            <a:r>
              <a:rPr lang="en-US" dirty="0" smtClean="0"/>
              <a:t>This is not expected to be linear process.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EMPHASIZE – sustainability and cultural competence as well as capacity building.</a:t>
            </a:r>
          </a:p>
          <a:p>
            <a:pPr eaLnBrk="1" hangingPunct="1">
              <a:spcBef>
                <a:spcPct val="0"/>
              </a:spcBef>
            </a:pPr>
            <a:endParaRPr lang="en-US" dirty="0"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662AED65-24A2-465A-AA63-4A6F78150107}" type="slidenum">
              <a:rPr lang="en-US" smtClean="0">
                <a:latin typeface="Arial" pitchFamily="34" charset="0"/>
              </a:rPr>
              <a:pPr eaLnBrk="1" fontAlgn="base" hangingPunct="1">
                <a:spcBef>
                  <a:spcPct val="0"/>
                </a:spcBef>
                <a:spcAft>
                  <a:spcPct val="0"/>
                </a:spcAft>
              </a:pPr>
              <a:t>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Side note:  It is all the same process – learn how the other professionals in your coalition under strategic planning and use that to meet them where they are at….</a:t>
            </a:r>
          </a:p>
          <a:p>
            <a:endParaRPr lang="en-US" dirty="0" smtClean="0"/>
          </a:p>
          <a:p>
            <a:endParaRPr lang="en-US" dirty="0" smtClean="0"/>
          </a:p>
          <a:p>
            <a:r>
              <a:rPr lang="en-US" dirty="0" smtClean="0"/>
              <a:t>Credits:</a:t>
            </a:r>
          </a:p>
          <a:p>
            <a:r>
              <a:rPr lang="en-US" dirty="0" smtClean="0"/>
              <a:t>2008 Criminal</a:t>
            </a:r>
            <a:r>
              <a:rPr lang="en-US" baseline="0" dirty="0" smtClean="0"/>
              <a:t> Justice Training Center – Pictures 1 and 2</a:t>
            </a:r>
          </a:p>
          <a:p>
            <a:r>
              <a:rPr lang="en-US" baseline="0" dirty="0" smtClean="0"/>
              <a:t>http://www.cooperwww.com/consultant.html - steps</a:t>
            </a:r>
          </a:p>
          <a:p>
            <a:r>
              <a:rPr lang="en-US" dirty="0" smtClean="0"/>
              <a:t>2007-2010 Forrest Consulting  - http://www.strategic-plan.com/strategicplanningmodel.html – line graph</a:t>
            </a:r>
          </a:p>
          <a:p>
            <a:r>
              <a:rPr lang="en-US" baseline="0" dirty="0" smtClean="0"/>
              <a:t>SPF</a:t>
            </a:r>
          </a:p>
          <a:p>
            <a:r>
              <a:rPr lang="en-US" baseline="0" dirty="0" smtClean="0"/>
              <a:t>http://www.wpafb.af.mil/shared/media/document/AFD-110926-022.pdf</a:t>
            </a:r>
          </a:p>
          <a:p>
            <a:r>
              <a:rPr lang="en-US" baseline="0" dirty="0" smtClean="0"/>
              <a:t>http://www.docstoc.com/docs/45751195/Richland-College-Performance-Excellence-Model</a:t>
            </a:r>
          </a:p>
          <a:p>
            <a:r>
              <a:rPr lang="en-US" baseline="0" dirty="0" smtClean="0"/>
              <a:t>http://yukonhospitals.ca/Documents/IntegratedQualityMgmtModel_Nov2010.pdf</a:t>
            </a:r>
          </a:p>
          <a:p>
            <a:r>
              <a:rPr lang="en-US" baseline="0" dirty="0" smtClean="0"/>
              <a:t>http://pesona.mmu.edu.my/~wruslan/SPICT1/CourseHome/index.htm</a:t>
            </a:r>
          </a:p>
          <a:p>
            <a:r>
              <a:rPr lang="en-US" baseline="0" dirty="0" smtClean="0"/>
              <a:t>http://www.lightbryan.com/strategy/whatisstrategy.html</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EBCE63D-EF23-4565-A95B-D2074A8C2C59}" type="slidenum">
              <a:rPr lang="en-US" smtClean="0"/>
              <a:pPr>
                <a:defRPr/>
              </a:pPr>
              <a:t>6</a:t>
            </a:fld>
            <a:endParaRPr lang="en-US"/>
          </a:p>
        </p:txBody>
      </p:sp>
    </p:spTree>
    <p:extLst>
      <p:ext uri="{BB962C8B-B14F-4D97-AF65-F5344CB8AC3E}">
        <p14:creationId xmlns:p14="http://schemas.microsoft.com/office/powerpoint/2010/main" val="297411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5808E995-8EFB-4652-9660-ED75E1EFB372}" type="slidenum">
              <a:rPr lang="en-US" smtClean="0">
                <a:latin typeface="Arial" pitchFamily="34" charset="0"/>
              </a:rPr>
              <a:pPr eaLnBrk="1" fontAlgn="base" hangingPunct="1">
                <a:spcBef>
                  <a:spcPct val="0"/>
                </a:spcBef>
                <a:spcAft>
                  <a:spcPct val="0"/>
                </a:spcAft>
              </a:pPr>
              <a:t>9</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8DBA7F-EFD8-4050-A845-1625647D1951}" type="slidenum">
              <a:rPr lang="en-US" smtClean="0">
                <a:latin typeface="Times New Roman" pitchFamily="18" charset="0"/>
              </a:rPr>
              <a:pPr fontAlgn="base">
                <a:spcBef>
                  <a:spcPct val="0"/>
                </a:spcBef>
                <a:spcAft>
                  <a:spcPct val="0"/>
                </a:spcAft>
                <a:defRPr/>
              </a:pPr>
              <a:t>10</a:t>
            </a:fld>
            <a:endParaRPr lang="en-US" smtClean="0">
              <a:latin typeface="Times New Roman" pitchFamily="18" charset="0"/>
            </a:endParaRPr>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EC84BA-BA78-4DA6-A1EA-C7ECF8FF5087}" type="slidenum">
              <a:rPr lang="en-US" smtClean="0">
                <a:latin typeface="Times New Roman" pitchFamily="18" charset="0"/>
              </a:rPr>
              <a:pPr fontAlgn="base">
                <a:spcBef>
                  <a:spcPct val="0"/>
                </a:spcBef>
                <a:spcAft>
                  <a:spcPct val="0"/>
                </a:spcAft>
                <a:defRPr/>
              </a:pPr>
              <a:t>11</a:t>
            </a:fld>
            <a:endParaRPr lang="en-US" smtClean="0">
              <a:latin typeface="Times New Roman" pitchFamily="18" charset="0"/>
            </a:endParaRPr>
          </a:p>
        </p:txBody>
      </p:sp>
      <p:sp>
        <p:nvSpPr>
          <p:cNvPr id="323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Ask the group for examples.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D2FCF4-728E-44CB-BF91-BC14F21C82E5}" type="slidenum">
              <a:rPr lang="en-US" smtClean="0">
                <a:latin typeface="Times New Roman" pitchFamily="18" charset="0"/>
              </a:rPr>
              <a:pPr fontAlgn="base">
                <a:spcBef>
                  <a:spcPct val="0"/>
                </a:spcBef>
                <a:spcAft>
                  <a:spcPct val="0"/>
                </a:spcAft>
                <a:defRPr/>
              </a:pPr>
              <a:t>12</a:t>
            </a:fld>
            <a:endParaRPr lang="en-US" smtClean="0">
              <a:latin typeface="Times New Roman" pitchFamily="18" charset="0"/>
            </a:endParaRPr>
          </a:p>
        </p:txBody>
      </p:sp>
      <p:sp>
        <p:nvSpPr>
          <p:cNvPr id="324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More than a list of resources.</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319ED4-3709-4E24-B7ED-0EB63FD10744}" type="slidenum">
              <a:rPr lang="en-US"/>
              <a:pPr>
                <a:defRPr/>
              </a:pPr>
              <a:t>‹#›</a:t>
            </a:fld>
            <a:endParaRPr lang="en-US" dirty="0"/>
          </a:p>
        </p:txBody>
      </p:sp>
    </p:spTree>
    <p:extLst>
      <p:ext uri="{BB962C8B-B14F-4D97-AF65-F5344CB8AC3E}">
        <p14:creationId xmlns:p14="http://schemas.microsoft.com/office/powerpoint/2010/main" val="155034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79FDF-0251-46AE-9F12-43D1AFD2745D}" type="slidenum">
              <a:rPr lang="en-US"/>
              <a:pPr>
                <a:defRPr/>
              </a:pPr>
              <a:t>‹#›</a:t>
            </a:fld>
            <a:endParaRPr lang="en-US" dirty="0"/>
          </a:p>
        </p:txBody>
      </p:sp>
    </p:spTree>
    <p:extLst>
      <p:ext uri="{BB962C8B-B14F-4D97-AF65-F5344CB8AC3E}">
        <p14:creationId xmlns:p14="http://schemas.microsoft.com/office/powerpoint/2010/main" val="250519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5C844-5792-4CF5-AB4D-A1853E120C5A}" type="slidenum">
              <a:rPr lang="en-US"/>
              <a:pPr>
                <a:defRPr/>
              </a:pPr>
              <a:t>‹#›</a:t>
            </a:fld>
            <a:endParaRPr lang="en-US" dirty="0"/>
          </a:p>
        </p:txBody>
      </p:sp>
    </p:spTree>
    <p:extLst>
      <p:ext uri="{BB962C8B-B14F-4D97-AF65-F5344CB8AC3E}">
        <p14:creationId xmlns:p14="http://schemas.microsoft.com/office/powerpoint/2010/main" val="33694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52600" y="37338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09800" y="2130425"/>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8648700" y="76200"/>
            <a:ext cx="381000" cy="365125"/>
          </a:xfrm>
        </p:spPr>
        <p:txBody>
          <a:bodyPr/>
          <a:lstStyle>
            <a:lvl1pPr eaLnBrk="0" hangingPunct="0">
              <a:defRPr>
                <a:solidFill>
                  <a:schemeClr val="tx1">
                    <a:lumMod val="50000"/>
                    <a:lumOff val="50000"/>
                  </a:schemeClr>
                </a:solidFill>
              </a:defRPr>
            </a:lvl1pPr>
          </a:lstStyle>
          <a:p>
            <a:pPr>
              <a:defRPr/>
            </a:pPr>
            <a:fld id="{C6319ED4-3709-4E24-B7ED-0EB63FD10744}" type="slidenum">
              <a:rPr lang="en-US" smtClean="0"/>
              <a:pPr>
                <a:defRPr/>
              </a:pPr>
              <a:t>‹#›</a:t>
            </a:fld>
            <a:endParaRPr lang="en-US" dirty="0"/>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84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676400" y="15240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76400" y="152400"/>
            <a:ext cx="7010400" cy="1143000"/>
          </a:xfrm>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r">
              <a:defRPr sz="1200">
                <a:solidFill>
                  <a:prstClr val="black">
                    <a:tint val="75000"/>
                  </a:prstClr>
                </a:solidFill>
              </a:defRPr>
            </a:lvl1pPr>
          </a:lstStyle>
          <a:p>
            <a:pPr>
              <a:defRPr/>
            </a:pPr>
            <a:fld id="{9E2190C2-C9D7-4247-B5FB-6ABB6085BFD3}"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3190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480D559B-F6F0-4029-AB6D-74D6DFE80C69}"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81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C975522E-D11B-47D3-95B4-D6B1BC9D2AAE}" type="slidenum">
              <a:rPr lang="en-US" smtClean="0"/>
              <a:pPr>
                <a:defRPr/>
              </a:pPr>
              <a:t>‹#›</a:t>
            </a:fld>
            <a:endParaRPr lang="en-US" dirty="0"/>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106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6" name="Straight Connector 5"/>
          <p:cNvCxnSpPr/>
          <p:nvPr/>
        </p:nvCxnSpPr>
        <p:spPr>
          <a:xfrm>
            <a:off x="1600200" y="15240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1"/>
            <a:ext cx="70866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00200" y="3124200"/>
            <a:ext cx="7086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eaLnBrk="0" hangingPunct="0">
              <a:defRPr/>
            </a:lvl1pPr>
          </a:lstStyle>
          <a:p>
            <a:pPr>
              <a:defRPr/>
            </a:pPr>
            <a:fld id="{D6994D69-5226-458C-BC7B-2374C7C9CCF3}" type="slidenum">
              <a:rPr lang="en-US" smtClean="0"/>
              <a:pPr>
                <a:defRPr/>
              </a:pPr>
              <a:t>‹#›</a:t>
            </a:fld>
            <a:endParaRPr lang="en-US"/>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974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1600200" y="1447800"/>
            <a:ext cx="716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0"/>
          </p:nvPr>
        </p:nvSpPr>
        <p:spPr/>
        <p:txBody>
          <a:bodyPr/>
          <a:lstStyle>
            <a:lvl1pPr eaLnBrk="0" hangingPunct="0">
              <a:defRPr/>
            </a:lvl1pPr>
          </a:lstStyle>
          <a:p>
            <a:pPr>
              <a:defRPr/>
            </a:pPr>
            <a:fld id="{B9F74BBE-4E49-4CDE-8CC0-B6B2C5BCC524}" type="slidenum">
              <a:rPr lang="en-US" smtClean="0"/>
              <a:pPr>
                <a:defRPr/>
              </a:pPr>
              <a:t>‹#›</a:t>
            </a:fld>
            <a:endParaRPr lang="en-US" dirty="0"/>
          </a:p>
        </p:txBody>
      </p:sp>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0851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1676400" y="1219200"/>
            <a:ext cx="70866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lang="en-US" sz="40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eaLnBrk="0" hangingPunct="0">
              <a:defRPr/>
            </a:lvl1pPr>
          </a:lstStyle>
          <a:p>
            <a:pPr>
              <a:defRPr/>
            </a:pPr>
            <a:fld id="{716F7609-81EF-44FE-B80B-F61CA3E7E5CF}"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5367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eaLnBrk="0" hangingPunct="0">
              <a:defRPr/>
            </a:lvl1pPr>
          </a:lstStyle>
          <a:p>
            <a:pPr>
              <a:defRPr/>
            </a:pPr>
            <a:fld id="{ACE565D3-655A-4CCA-8926-B1ED08D4FC63}" type="slidenum">
              <a:rPr lang="en-US" smtClean="0"/>
              <a:pPr>
                <a:defRPr/>
              </a:pPr>
              <a:t>‹#›</a:t>
            </a:fld>
            <a:endParaRPr lang="en-US"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85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190C2-C9D7-4247-B5FB-6ABB6085BFD3}" type="slidenum">
              <a:rPr lang="en-US"/>
              <a:pPr>
                <a:defRPr/>
              </a:pPr>
              <a:t>‹#›</a:t>
            </a:fld>
            <a:endParaRPr lang="en-US" dirty="0"/>
          </a:p>
        </p:txBody>
      </p:sp>
    </p:spTree>
    <p:extLst>
      <p:ext uri="{BB962C8B-B14F-4D97-AF65-F5344CB8AC3E}">
        <p14:creationId xmlns:p14="http://schemas.microsoft.com/office/powerpoint/2010/main" val="4098553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E47E3EC4-BACF-47F0-A000-D1FFD56FC48A}"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13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eaLnBrk="0" hangingPunct="0">
              <a:defRPr/>
            </a:lvl1pPr>
          </a:lstStyle>
          <a:p>
            <a:pPr>
              <a:defRPr/>
            </a:pPr>
            <a:fld id="{594B79DB-1520-48C5-935D-EF1D31DD027B}" type="slidenum">
              <a:rPr lang="en-US" smtClean="0"/>
              <a:pPr>
                <a:defRPr/>
              </a:pPr>
              <a:t>‹#›</a:t>
            </a:fld>
            <a:endParaRPr lang="en-US"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6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63E79FDF-0251-46AE-9F12-43D1AFD2745D}"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46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3333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eaLnBrk="0" hangingPunct="0">
              <a:defRPr/>
            </a:lvl1pPr>
          </a:lstStyle>
          <a:p>
            <a:pPr>
              <a:defRPr/>
            </a:pPr>
            <a:fld id="{60C5C844-5792-4CF5-AB4D-A1853E120C5A}" type="slidenum">
              <a:rPr lang="en-US" smtClean="0"/>
              <a:pPr>
                <a:defRPr/>
              </a:pPr>
              <a:t>‹#›</a:t>
            </a:fld>
            <a:endParaRPr lang="en-US"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138"/>
            <a:ext cx="914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54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0D559B-F6F0-4029-AB6D-74D6DFE80C69}" type="slidenum">
              <a:rPr lang="en-US"/>
              <a:pPr>
                <a:defRPr/>
              </a:pPr>
              <a:t>‹#›</a:t>
            </a:fld>
            <a:endParaRPr lang="en-US" dirty="0"/>
          </a:p>
        </p:txBody>
      </p:sp>
    </p:spTree>
    <p:extLst>
      <p:ext uri="{BB962C8B-B14F-4D97-AF65-F5344CB8AC3E}">
        <p14:creationId xmlns:p14="http://schemas.microsoft.com/office/powerpoint/2010/main" val="125905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75522E-D11B-47D3-95B4-D6B1BC9D2AAE}" type="slidenum">
              <a:rPr lang="en-US"/>
              <a:pPr>
                <a:defRPr/>
              </a:pPr>
              <a:t>‹#›</a:t>
            </a:fld>
            <a:endParaRPr lang="en-US" dirty="0"/>
          </a:p>
        </p:txBody>
      </p:sp>
    </p:spTree>
    <p:extLst>
      <p:ext uri="{BB962C8B-B14F-4D97-AF65-F5344CB8AC3E}">
        <p14:creationId xmlns:p14="http://schemas.microsoft.com/office/powerpoint/2010/main" val="5181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F74BBE-4E49-4CDE-8CC0-B6B2C5BCC524}" type="slidenum">
              <a:rPr lang="en-US"/>
              <a:pPr>
                <a:defRPr/>
              </a:pPr>
              <a:t>‹#›</a:t>
            </a:fld>
            <a:endParaRPr lang="en-US" dirty="0"/>
          </a:p>
        </p:txBody>
      </p:sp>
    </p:spTree>
    <p:extLst>
      <p:ext uri="{BB962C8B-B14F-4D97-AF65-F5344CB8AC3E}">
        <p14:creationId xmlns:p14="http://schemas.microsoft.com/office/powerpoint/2010/main" val="12712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6F7609-81EF-44FE-B80B-F61CA3E7E5CF}" type="slidenum">
              <a:rPr lang="en-US"/>
              <a:pPr>
                <a:defRPr/>
              </a:pPr>
              <a:t>‹#›</a:t>
            </a:fld>
            <a:endParaRPr lang="en-US" dirty="0"/>
          </a:p>
        </p:txBody>
      </p:sp>
    </p:spTree>
    <p:extLst>
      <p:ext uri="{BB962C8B-B14F-4D97-AF65-F5344CB8AC3E}">
        <p14:creationId xmlns:p14="http://schemas.microsoft.com/office/powerpoint/2010/main" val="427274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6896100" y="133350"/>
            <a:ext cx="2133600" cy="365125"/>
          </a:xfrm>
          <a:prstGeom prst="rect">
            <a:avLst/>
          </a:prstGeom>
        </p:spPr>
        <p:txBody>
          <a:bodyPr anchor="ctr"/>
          <a:lstStyle>
            <a:defPPr>
              <a:defRPr lang="en-US"/>
            </a:defPPr>
            <a:lvl1pPr algn="r" rtl="0" fontAlgn="base">
              <a:spcBef>
                <a:spcPct val="0"/>
              </a:spcBef>
              <a:spcAft>
                <a:spcPct val="0"/>
              </a:spcAft>
              <a:defRPr sz="1200" kern="1200">
                <a:solidFill>
                  <a:prstClr val="black">
                    <a:tint val="75000"/>
                  </a:prstClr>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BE1E916E-C6B8-445C-B45A-E77D427305F2}" type="slidenum">
              <a:rPr lang="en-US" smtClean="0"/>
              <a:pPr>
                <a:defRPr/>
              </a:pPr>
              <a:t>‹#›</a:t>
            </a:fld>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E565D3-655A-4CCA-8926-B1ED08D4FC63}" type="slidenum">
              <a:rPr lang="en-US"/>
              <a:pPr>
                <a:defRPr/>
              </a:pPr>
              <a:t>‹#›</a:t>
            </a:fld>
            <a:endParaRPr lang="en-US" dirty="0"/>
          </a:p>
        </p:txBody>
      </p:sp>
    </p:spTree>
    <p:extLst>
      <p:ext uri="{BB962C8B-B14F-4D97-AF65-F5344CB8AC3E}">
        <p14:creationId xmlns:p14="http://schemas.microsoft.com/office/powerpoint/2010/main" val="58103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7E3EC4-BACF-47F0-A000-D1FFD56FC48A}" type="slidenum">
              <a:rPr lang="en-US"/>
              <a:pPr>
                <a:defRPr/>
              </a:pPr>
              <a:t>‹#›</a:t>
            </a:fld>
            <a:endParaRPr lang="en-US" dirty="0"/>
          </a:p>
        </p:txBody>
      </p:sp>
    </p:spTree>
    <p:extLst>
      <p:ext uri="{BB962C8B-B14F-4D97-AF65-F5344CB8AC3E}">
        <p14:creationId xmlns:p14="http://schemas.microsoft.com/office/powerpoint/2010/main" val="343176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4B79DB-1520-48C5-935D-EF1D31DD027B}" type="slidenum">
              <a:rPr lang="en-US"/>
              <a:pPr>
                <a:defRPr/>
              </a:pPr>
              <a:t>‹#›</a:t>
            </a:fld>
            <a:endParaRPr lang="en-US" dirty="0"/>
          </a:p>
        </p:txBody>
      </p:sp>
    </p:spTree>
    <p:extLst>
      <p:ext uri="{BB962C8B-B14F-4D97-AF65-F5344CB8AC3E}">
        <p14:creationId xmlns:p14="http://schemas.microsoft.com/office/powerpoint/2010/main" val="136430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22E724F-982F-45F4-A379-F77A754C265E}" type="slidenum">
              <a:rPr lang="en-US"/>
              <a:pPr>
                <a:defRPr/>
              </a:pPr>
              <a:t>‹#›</a:t>
            </a:fld>
            <a:endParaRPr lang="en-US" dirty="0"/>
          </a:p>
        </p:txBody>
      </p:sp>
    </p:spTree>
    <p:extLst>
      <p:ext uri="{BB962C8B-B14F-4D97-AF65-F5344CB8AC3E}">
        <p14:creationId xmlns:p14="http://schemas.microsoft.com/office/powerpoint/2010/main" val="1458374172"/>
      </p:ext>
    </p:extLst>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icture1.jpg"/>
          <p:cNvPicPr>
            <a:picLocks/>
          </p:cNvPicPr>
          <p:nvPr/>
        </p:nvPicPr>
        <p:blipFill>
          <a:blip r:embed="rId14"/>
          <a:stretch>
            <a:fillRect/>
          </a:stretch>
        </p:blipFill>
        <p:spPr>
          <a:xfrm>
            <a:off x="1397508" y="0"/>
            <a:ext cx="100584" cy="1472184"/>
          </a:xfrm>
          <a:prstGeom prst="rect">
            <a:avLst/>
          </a:prstGeom>
          <a:ln>
            <a:noFill/>
          </a:ln>
          <a:effectLst>
            <a:reflection blurRad="6350" stA="50000" endA="295" endPos="92000" dist="101600" dir="5400000" sy="-100000" algn="bl" rotWithShape="0"/>
          </a:effec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Box 7"/>
          <p:cNvSpPr txBox="1">
            <a:spLocks noChangeArrowheads="1"/>
          </p:cNvSpPr>
          <p:nvPr/>
        </p:nvSpPr>
        <p:spPr bwMode="auto">
          <a:xfrm>
            <a:off x="1447800" y="6248400"/>
            <a:ext cx="7696200" cy="76200"/>
          </a:xfrm>
          <a:prstGeom prst="rect">
            <a:avLst/>
          </a:prstGeom>
          <a:solidFill>
            <a:schemeClr val="accent4">
              <a:lumMod val="50000"/>
              <a:alpha val="74901"/>
            </a:schemeClr>
          </a:solidFill>
          <a:ln>
            <a:solidFill>
              <a:schemeClr val="accent4">
                <a:lumMod val="75000"/>
              </a:schemeClr>
            </a:solidFill>
          </a:ln>
          <a:effectLst>
            <a:softEdge rad="31750"/>
          </a:effectLs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sz="900" dirty="0" smtClean="0"/>
          </a:p>
          <a:p>
            <a:pPr>
              <a:defRPr/>
            </a:pPr>
            <a:r>
              <a:rPr lang="en-US" sz="1000" b="1" dirty="0" smtClean="0">
                <a:solidFill>
                  <a:srgbClr val="333366"/>
                </a:solidFill>
              </a:rPr>
              <a:t>     Washington State Department of Social &amp; Health Services – Division of Behavioral Health and Recovery - PRI</a:t>
            </a:r>
          </a:p>
        </p:txBody>
      </p:sp>
      <p:sp>
        <p:nvSpPr>
          <p:cNvPr id="6" name="Slide Number Placeholder 5"/>
          <p:cNvSpPr>
            <a:spLocks noGrp="1"/>
          </p:cNvSpPr>
          <p:nvPr>
            <p:ph type="sldNum" sz="quarter" idx="4"/>
          </p:nvPr>
        </p:nvSpPr>
        <p:spPr>
          <a:xfrm>
            <a:off x="6896100" y="133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E22E724F-982F-45F4-A379-F77A754C265E}" type="slidenum">
              <a:rPr lang="en-US" smtClean="0"/>
              <a:pPr>
                <a:defRPr/>
              </a:pPr>
              <a:t>‹#›</a:t>
            </a:fld>
            <a:endParaRPr lang="en-US" dirty="0"/>
          </a:p>
        </p:txBody>
      </p:sp>
      <p:pic>
        <p:nvPicPr>
          <p:cNvPr id="1031" name="Picture 8" descr="DSHSlogopeople(w).eps"/>
          <p:cNvPicPr>
            <a:picLocks noChangeAspect="1"/>
          </p:cNvPicPr>
          <p:nvPr/>
        </p:nvPicPr>
        <p:blipFill>
          <a:blip r:embed="rId15">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88900" y="58928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p:nvSpPr>
        <p:spPr bwMode="auto">
          <a:xfrm>
            <a:off x="88900" y="5476399"/>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defRPr/>
            </a:pPr>
            <a:r>
              <a:rPr lang="en-US" sz="2800" dirty="0" smtClean="0">
                <a:solidFill>
                  <a:srgbClr val="7A3300"/>
                </a:solidFill>
                <a:latin typeface="Cambria" pitchFamily="18" charset="0"/>
              </a:rPr>
              <a:t>One</a:t>
            </a:r>
          </a:p>
          <a:p>
            <a:pPr algn="r">
              <a:defRPr/>
            </a:pPr>
            <a:r>
              <a:rPr lang="en-US" sz="1000" dirty="0" smtClean="0">
                <a:solidFill>
                  <a:srgbClr val="7A3300"/>
                </a:solidFill>
                <a:latin typeface="Cambria" pitchFamily="18" charset="0"/>
              </a:rPr>
              <a:t>Department</a:t>
            </a:r>
          </a:p>
          <a:p>
            <a:pPr algn="r">
              <a:defRPr/>
            </a:pPr>
            <a:r>
              <a:rPr lang="en-US" sz="1000" dirty="0" smtClean="0">
                <a:solidFill>
                  <a:srgbClr val="7A3300"/>
                </a:solidFill>
                <a:latin typeface="Cambria" pitchFamily="18" charset="0"/>
              </a:rPr>
              <a:t>Vision</a:t>
            </a:r>
          </a:p>
          <a:p>
            <a:pPr algn="r">
              <a:defRPr/>
            </a:pPr>
            <a:r>
              <a:rPr lang="en-US" sz="1000" dirty="0" smtClean="0">
                <a:solidFill>
                  <a:srgbClr val="7A3300"/>
                </a:solidFill>
                <a:latin typeface="Cambria" pitchFamily="18" charset="0"/>
              </a:rPr>
              <a:t>Mission</a:t>
            </a:r>
          </a:p>
          <a:p>
            <a:pPr algn="r">
              <a:defRPr/>
            </a:pPr>
            <a:r>
              <a:rPr lang="en-US" sz="1000" dirty="0" smtClean="0">
                <a:solidFill>
                  <a:srgbClr val="7A3300"/>
                </a:solidFill>
                <a:latin typeface="Cambria" pitchFamily="18" charset="0"/>
              </a:rPr>
              <a:t>Core set of Values</a:t>
            </a: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 id="2147484976"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rgbClr val="333366"/>
          </a:solidFill>
          <a:latin typeface="+mj-lt"/>
          <a:ea typeface="+mj-ea"/>
          <a:cs typeface="+mj-cs"/>
        </a:defRPr>
      </a:lvl1pPr>
      <a:lvl2pPr algn="ctr" rtl="0" eaLnBrk="1" fontAlgn="base" hangingPunct="1">
        <a:spcBef>
          <a:spcPct val="0"/>
        </a:spcBef>
        <a:spcAft>
          <a:spcPct val="0"/>
        </a:spcAft>
        <a:defRPr sz="4400">
          <a:solidFill>
            <a:srgbClr val="333366"/>
          </a:solidFill>
          <a:latin typeface="Calibri" pitchFamily="34" charset="0"/>
        </a:defRPr>
      </a:lvl2pPr>
      <a:lvl3pPr algn="ctr" rtl="0" eaLnBrk="1" fontAlgn="base" hangingPunct="1">
        <a:spcBef>
          <a:spcPct val="0"/>
        </a:spcBef>
        <a:spcAft>
          <a:spcPct val="0"/>
        </a:spcAft>
        <a:defRPr sz="4400">
          <a:solidFill>
            <a:srgbClr val="333366"/>
          </a:solidFill>
          <a:latin typeface="Calibri" pitchFamily="34" charset="0"/>
        </a:defRPr>
      </a:lvl3pPr>
      <a:lvl4pPr algn="ctr" rtl="0" eaLnBrk="1" fontAlgn="base" hangingPunct="1">
        <a:spcBef>
          <a:spcPct val="0"/>
        </a:spcBef>
        <a:spcAft>
          <a:spcPct val="0"/>
        </a:spcAft>
        <a:defRPr sz="4400">
          <a:solidFill>
            <a:srgbClr val="333366"/>
          </a:solidFill>
          <a:latin typeface="Calibri" pitchFamily="34" charset="0"/>
        </a:defRPr>
      </a:lvl4pPr>
      <a:lvl5pPr algn="ctr" rtl="0" eaLnBrk="1" fontAlgn="base" hangingPunct="1">
        <a:spcBef>
          <a:spcPct val="0"/>
        </a:spcBef>
        <a:spcAft>
          <a:spcPct val="0"/>
        </a:spcAft>
        <a:defRPr sz="4400">
          <a:solidFill>
            <a:srgbClr val="333366"/>
          </a:solidFill>
          <a:latin typeface="Calibri" pitchFamily="34" charset="0"/>
        </a:defRPr>
      </a:lvl5pPr>
      <a:lvl6pPr marL="457200" algn="ctr" rtl="0" eaLnBrk="1" fontAlgn="base" hangingPunct="1">
        <a:spcBef>
          <a:spcPct val="0"/>
        </a:spcBef>
        <a:spcAft>
          <a:spcPct val="0"/>
        </a:spcAft>
        <a:defRPr sz="4400">
          <a:solidFill>
            <a:srgbClr val="333366"/>
          </a:solidFill>
          <a:latin typeface="Calibri" pitchFamily="34" charset="0"/>
        </a:defRPr>
      </a:lvl6pPr>
      <a:lvl7pPr marL="914400" algn="ctr" rtl="0" eaLnBrk="1" fontAlgn="base" hangingPunct="1">
        <a:spcBef>
          <a:spcPct val="0"/>
        </a:spcBef>
        <a:spcAft>
          <a:spcPct val="0"/>
        </a:spcAft>
        <a:defRPr sz="4400">
          <a:solidFill>
            <a:srgbClr val="333366"/>
          </a:solidFill>
          <a:latin typeface="Calibri" pitchFamily="34" charset="0"/>
        </a:defRPr>
      </a:lvl7pPr>
      <a:lvl8pPr marL="1371600" algn="ctr" rtl="0" eaLnBrk="1" fontAlgn="base" hangingPunct="1">
        <a:spcBef>
          <a:spcPct val="0"/>
        </a:spcBef>
        <a:spcAft>
          <a:spcPct val="0"/>
        </a:spcAft>
        <a:defRPr sz="4400">
          <a:solidFill>
            <a:srgbClr val="333366"/>
          </a:solidFill>
          <a:latin typeface="Calibri" pitchFamily="34" charset="0"/>
        </a:defRPr>
      </a:lvl8pPr>
      <a:lvl9pPr marL="1828800" algn="ctr" rtl="0" eaLnBrk="1" fontAlgn="base" hangingPunct="1">
        <a:spcBef>
          <a:spcPct val="0"/>
        </a:spcBef>
        <a:spcAft>
          <a:spcPct val="0"/>
        </a:spcAft>
        <a:defRPr sz="4400">
          <a:solidFill>
            <a:srgbClr val="333366"/>
          </a:solidFill>
          <a:latin typeface="Calibri" pitchFamily="34" charset="0"/>
        </a:defRPr>
      </a:lvl9pPr>
    </p:titleStyle>
    <p:bodyStyle>
      <a:lvl1pPr marL="342900" indent="-342900" algn="l" rtl="0" eaLnBrk="1" fontAlgn="base" hangingPunct="1">
        <a:spcBef>
          <a:spcPct val="20000"/>
        </a:spcBef>
        <a:spcAft>
          <a:spcPct val="0"/>
        </a:spcAft>
        <a:buClr>
          <a:srgbClr val="C85F08"/>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85F08"/>
        </a:buClr>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4.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batchgeo.com/map/coalitions" TargetMode="Externa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batchgeo.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image" Target="../media/image38.tmp"/></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hyperlink" Target="http://batchgeo.com/map/b345dca6abd905a2ecf00d38dd8496bc"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40.tm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mailto:PRItraining@dshs.wa.gov"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162800" cy="3067050"/>
          </a:xfrm>
        </p:spPr>
        <p:txBody>
          <a:bodyPr>
            <a:normAutofit fontScale="90000"/>
          </a:bodyPr>
          <a:lstStyle/>
          <a:p>
            <a:pPr algn="l">
              <a:defRPr/>
            </a:pPr>
            <a:r>
              <a:rPr dirty="0"/>
              <a:t>Cohort 2</a:t>
            </a:r>
            <a:br>
              <a:rPr dirty="0"/>
            </a:br>
            <a:r>
              <a:rPr dirty="0" smtClean="0"/>
              <a:t/>
            </a:r>
            <a:br>
              <a:rPr dirty="0" smtClean="0"/>
            </a:br>
            <a:r>
              <a:rPr dirty="0" smtClean="0">
                <a:solidFill>
                  <a:schemeClr val="accent4">
                    <a:lumMod val="75000"/>
                  </a:schemeClr>
                </a:solidFill>
              </a:rPr>
              <a:t>Prevention </a:t>
            </a:r>
            <a:r>
              <a:rPr dirty="0">
                <a:solidFill>
                  <a:schemeClr val="accent4">
                    <a:lumMod val="75000"/>
                  </a:schemeClr>
                </a:solidFill>
              </a:rPr>
              <a:t>Redesign Initiative (PRI) </a:t>
            </a:r>
            <a:r>
              <a:rPr dirty="0" smtClean="0">
                <a:solidFill>
                  <a:schemeClr val="accent4">
                    <a:lumMod val="75000"/>
                  </a:schemeClr>
                </a:solidFill>
              </a:rPr>
              <a:t>Cohort 2 - Workshop Series</a:t>
            </a:r>
            <a:br>
              <a:rPr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dirty="0" smtClean="0">
                <a:solidFill>
                  <a:schemeClr val="accent4">
                    <a:lumMod val="75000"/>
                  </a:schemeClr>
                </a:solidFill>
              </a:rPr>
              <a:t>Resources Assessment Clinic</a:t>
            </a:r>
            <a:br>
              <a:rPr dirty="0" smtClean="0">
                <a:solidFill>
                  <a:schemeClr val="accent4">
                    <a:lumMod val="75000"/>
                  </a:schemeClr>
                </a:solidFill>
              </a:rPr>
            </a:br>
            <a:r>
              <a:rPr sz="2200" dirty="0" smtClean="0">
                <a:solidFill>
                  <a:schemeClr val="accent4">
                    <a:lumMod val="75000"/>
                  </a:schemeClr>
                </a:solidFill>
              </a:rPr>
              <a:t>Workshop 1 – Conducting a Resources Assessment &amp; Gap Analysis</a:t>
            </a:r>
            <a:endParaRPr dirty="0"/>
          </a:p>
        </p:txBody>
      </p:sp>
      <p:sp>
        <p:nvSpPr>
          <p:cNvPr id="3" name="Subtitle 2"/>
          <p:cNvSpPr>
            <a:spLocks noGrp="1"/>
          </p:cNvSpPr>
          <p:nvPr>
            <p:ph type="subTitle" idx="1"/>
          </p:nvPr>
        </p:nvSpPr>
        <p:spPr>
          <a:xfrm>
            <a:off x="1752600" y="3886200"/>
            <a:ext cx="7086600" cy="1752600"/>
          </a:xfrm>
        </p:spPr>
        <p:txBody>
          <a:bodyPr/>
          <a:lstStyle/>
          <a:p>
            <a:pPr algn="l" eaLnBrk="1" hangingPunct="1">
              <a:defRPr/>
            </a:pPr>
            <a:r>
              <a:rPr lang="en-US" sz="2800" dirty="0" smtClean="0"/>
              <a:t>Division </a:t>
            </a:r>
            <a:r>
              <a:rPr lang="en-US" sz="2800" dirty="0"/>
              <a:t>of Behavioral Health and Recovery</a:t>
            </a:r>
          </a:p>
          <a:p>
            <a:pPr eaLnBrk="1" hangingPunct="1">
              <a:defRPr/>
            </a:pPr>
            <a:endParaRPr lang="en-US" sz="1800" dirty="0" smtClean="0"/>
          </a:p>
          <a:p>
            <a:pPr algn="l" eaLnBrk="1" hangingPunct="1">
              <a:defRPr/>
            </a:pPr>
            <a:r>
              <a:rPr lang="en-US" sz="2400" dirty="0" smtClean="0"/>
              <a:t>February 2013</a:t>
            </a:r>
          </a:p>
          <a:p>
            <a:pPr algn="l" eaLnBrk="1" hangingPunct="1">
              <a:defRPr/>
            </a:pPr>
            <a:endParaRPr lang="en-US" sz="900" dirty="0"/>
          </a:p>
          <a:p>
            <a:pPr algn="l">
              <a:defRPr/>
            </a:pPr>
            <a:r>
              <a:rPr lang="en-US" sz="1600" dirty="0" smtClean="0"/>
              <a:t>Presented by</a:t>
            </a:r>
            <a:r>
              <a:rPr lang="en-US" sz="1600" dirty="0"/>
              <a:t>: </a:t>
            </a:r>
            <a:endParaRPr lang="en-US" sz="1600" dirty="0" smtClean="0"/>
          </a:p>
          <a:p>
            <a:pPr algn="l">
              <a:defRPr/>
            </a:pPr>
            <a:r>
              <a:rPr lang="en-US" sz="1600" dirty="0" smtClean="0"/>
              <a:t>Julia </a:t>
            </a:r>
            <a:r>
              <a:rPr lang="en-US" sz="1600" dirty="0"/>
              <a:t>Greeson, Prevention System </a:t>
            </a:r>
            <a:r>
              <a:rPr lang="en-US" sz="1600" dirty="0" smtClean="0"/>
              <a:t>Manager </a:t>
            </a:r>
          </a:p>
          <a:p>
            <a:pPr algn="l">
              <a:defRPr/>
            </a:pPr>
            <a:r>
              <a:rPr lang="en-US" sz="1600" dirty="0" smtClean="0"/>
              <a:t>Sarah Mariani, Prevention Systems Integration Manager</a:t>
            </a:r>
            <a:endParaRPr lang="en-US" sz="1600" dirty="0"/>
          </a:p>
        </p:txBody>
      </p:sp>
      <p:sp>
        <p:nvSpPr>
          <p:cNvPr id="4" name="Slide Number Placeholder 3"/>
          <p:cNvSpPr>
            <a:spLocks noGrp="1"/>
          </p:cNvSpPr>
          <p:nvPr>
            <p:ph type="sldNum" sz="quarter" idx="10"/>
          </p:nvPr>
        </p:nvSpPr>
        <p:spPr/>
        <p:txBody>
          <a:bodyPr/>
          <a:lstStyle/>
          <a:p>
            <a:pPr>
              <a:defRPr/>
            </a:pPr>
            <a:fld id="{181C518C-266E-49C6-BE40-E3A674393190}"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r>
              <a:rPr smtClean="0"/>
              <a:t>What is a Resources Assessment?</a:t>
            </a:r>
          </a:p>
        </p:txBody>
      </p:sp>
      <p:sp>
        <p:nvSpPr>
          <p:cNvPr id="254979" name="Rectangle 3"/>
          <p:cNvSpPr>
            <a:spLocks noGrp="1" noChangeArrowheads="1"/>
          </p:cNvSpPr>
          <p:nvPr>
            <p:ph idx="1"/>
          </p:nvPr>
        </p:nvSpPr>
        <p:spPr/>
        <p:txBody>
          <a:bodyPr/>
          <a:lstStyle/>
          <a:p>
            <a:pPr marL="0" indent="0" eaLnBrk="1" hangingPunct="1">
              <a:buNone/>
            </a:pPr>
            <a:r>
              <a:rPr lang="en-US" b="1" dirty="0"/>
              <a:t>Definition: </a:t>
            </a:r>
            <a:r>
              <a:rPr lang="en-US" dirty="0"/>
              <a:t>A resource assessment is a systematic process for examining the current resources in your community which are reducing risk factor and increasing protective factors.  </a:t>
            </a:r>
          </a:p>
          <a:p>
            <a:pPr marL="0" indent="0" algn="ctr" eaLnBrk="1" hangingPunct="1">
              <a:buFont typeface="Wingdings" pitchFamily="2" charset="2"/>
              <a:buNone/>
            </a:pPr>
            <a:endParaRPr lang="en-US" i="1" dirty="0" smtClean="0"/>
          </a:p>
          <a:p>
            <a:pPr marL="0" indent="0" algn="ctr" eaLnBrk="1" hangingPunct="1">
              <a:buFont typeface="Wingdings" pitchFamily="2" charset="2"/>
              <a:buNone/>
            </a:pPr>
            <a:r>
              <a:rPr lang="en-US" b="1" i="1" dirty="0" smtClean="0"/>
              <a:t>"What's already going on in my community?"  … “and what is missing?”</a:t>
            </a:r>
          </a:p>
          <a:p>
            <a:pPr marL="0" indent="0" eaLnBrk="1" hangingPunct="1">
              <a:buFont typeface="Wingdings" pitchFamily="2" charset="2"/>
              <a:buNone/>
            </a:pPr>
            <a:endParaRPr lang="en-US" dirty="0" smtClean="0"/>
          </a:p>
        </p:txBody>
      </p:sp>
      <p:sp>
        <p:nvSpPr>
          <p:cNvPr id="229380"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F9521B-9C2C-46BD-9F35-F16E6072049F}" type="slidenum">
              <a:rPr lang="en-US" smtClean="0">
                <a:solidFill>
                  <a:srgbClr val="898989"/>
                </a:solidFill>
              </a:rPr>
              <a:pPr fontAlgn="base">
                <a:spcBef>
                  <a:spcPct val="0"/>
                </a:spcBef>
                <a:spcAft>
                  <a:spcPct val="0"/>
                </a:spcAft>
                <a:defRPr/>
              </a:pPr>
              <a:t>10</a:t>
            </a:fld>
            <a:endParaRPr lang="en-US" smtClean="0">
              <a:solidFill>
                <a:srgbClr val="898989"/>
              </a:solidFill>
            </a:endParaRPr>
          </a:p>
        </p:txBody>
      </p:sp>
      <p:sp>
        <p:nvSpPr>
          <p:cNvPr id="2" name="Rectangle 1"/>
          <p:cNvSpPr/>
          <p:nvPr/>
        </p:nvSpPr>
        <p:spPr>
          <a:xfrm>
            <a:off x="1562100" y="4419600"/>
            <a:ext cx="7086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6" presetClass="emph" presetSubtype="0" fill="hold" nodeType="withEffect">
                                  <p:stCondLst>
                                    <p:cond delay="250"/>
                                  </p:stCondLst>
                                  <p:iterate type="lt">
                                    <p:tmPct val="4000"/>
                                  </p:iterate>
                                  <p:childTnLst>
                                    <p:set>
                                      <p:cBhvr override="childStyle">
                                        <p:cTn id="8" dur="2000" fill="hold"/>
                                        <p:tgtEl>
                                          <p:spTgt spid="254979">
                                            <p:txEl>
                                              <p:pRg st="2" end="2"/>
                                            </p:txEl>
                                          </p:spTgt>
                                        </p:tgtEl>
                                        <p:attrNameLst>
                                          <p:attrName>style.color</p:attrName>
                                        </p:attrNameLst>
                                      </p:cBhvr>
                                      <p:to>
                                        <p:clrVal>
                                          <a:schemeClr val="accent2"/>
                                        </p:clrVal>
                                      </p:to>
                                    </p:set>
                                    <p:set>
                                      <p:cBhvr>
                                        <p:cTn id="9" dur="2000" fill="hold"/>
                                        <p:tgtEl>
                                          <p:spTgt spid="254979">
                                            <p:txEl>
                                              <p:pRg st="2" end="2"/>
                                            </p:txEl>
                                          </p:spTgt>
                                        </p:tgtEl>
                                        <p:attrNameLst>
                                          <p:attrName>fillcolor</p:attrName>
                                        </p:attrNameLst>
                                      </p:cBhvr>
                                      <p:to>
                                        <p:clrVal>
                                          <a:schemeClr val="accent2"/>
                                        </p:clrVal>
                                      </p:to>
                                    </p:set>
                                    <p:set>
                                      <p:cBhvr>
                                        <p:cTn id="10" dur="2000" fill="hold"/>
                                        <p:tgtEl>
                                          <p:spTgt spid="25497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074"/>
          <p:cNvSpPr>
            <a:spLocks noGrp="1" noChangeArrowheads="1"/>
          </p:cNvSpPr>
          <p:nvPr>
            <p:ph type="title"/>
          </p:nvPr>
        </p:nvSpPr>
        <p:spPr/>
        <p:txBody>
          <a:bodyPr/>
          <a:lstStyle/>
          <a:p>
            <a:r>
              <a:rPr smtClean="0"/>
              <a:t>What is a “Resource”?</a:t>
            </a:r>
          </a:p>
        </p:txBody>
      </p:sp>
      <p:sp>
        <p:nvSpPr>
          <p:cNvPr id="12291" name="Rectangle 3075"/>
          <p:cNvSpPr>
            <a:spLocks noGrp="1" noChangeArrowheads="1"/>
          </p:cNvSpPr>
          <p:nvPr>
            <p:ph idx="1"/>
          </p:nvPr>
        </p:nvSpPr>
        <p:spPr>
          <a:xfrm>
            <a:off x="1676400" y="3048000"/>
            <a:ext cx="7010400" cy="3078163"/>
          </a:xfrm>
        </p:spPr>
        <p:txBody>
          <a:bodyPr/>
          <a:lstStyle/>
          <a:p>
            <a:pPr marL="0" indent="0" eaLnBrk="1" hangingPunct="1">
              <a:spcBef>
                <a:spcPts val="1800"/>
              </a:spcBef>
              <a:buFont typeface="Wingdings" pitchFamily="2" charset="2"/>
              <a:buNone/>
              <a:defRPr/>
            </a:pPr>
            <a:r>
              <a:rPr lang="en-US" sz="2000" i="1" dirty="0" smtClean="0"/>
              <a:t>“Resources”</a:t>
            </a:r>
            <a:r>
              <a:rPr lang="en-US" sz="2000" dirty="0" smtClean="0"/>
              <a:t> are </a:t>
            </a:r>
            <a:r>
              <a:rPr lang="en-US" sz="2000" i="1" dirty="0"/>
              <a:t>funding, program, policy, initiative, people, and/or </a:t>
            </a:r>
            <a:r>
              <a:rPr lang="en-US" sz="2000" i="1" dirty="0" smtClean="0"/>
              <a:t>services that:</a:t>
            </a:r>
            <a:endParaRPr lang="en-US" sz="2000" dirty="0" smtClean="0"/>
          </a:p>
          <a:p>
            <a:pPr eaLnBrk="1" hangingPunct="1">
              <a:spcBef>
                <a:spcPts val="1200"/>
              </a:spcBef>
              <a:defRPr/>
            </a:pPr>
            <a:r>
              <a:rPr lang="en-US" sz="1800" dirty="0" smtClean="0"/>
              <a:t>Can be activated to reduce the likelihood of alcohol, tobacco, and other drugs misuse/abuse.</a:t>
            </a:r>
          </a:p>
          <a:p>
            <a:pPr eaLnBrk="1" hangingPunct="1">
              <a:spcBef>
                <a:spcPts val="1200"/>
              </a:spcBef>
              <a:defRPr/>
            </a:pPr>
            <a:r>
              <a:rPr lang="en-US" sz="1800" dirty="0" smtClean="0"/>
              <a:t>Promote healthy communities.</a:t>
            </a:r>
          </a:p>
          <a:p>
            <a:pPr eaLnBrk="1" hangingPunct="1">
              <a:spcBef>
                <a:spcPts val="1200"/>
              </a:spcBef>
              <a:defRPr/>
            </a:pPr>
            <a:r>
              <a:rPr lang="en-US" sz="1800" dirty="0" smtClean="0"/>
              <a:t>Address local conditions.</a:t>
            </a:r>
          </a:p>
          <a:p>
            <a:pPr eaLnBrk="1" hangingPunct="1">
              <a:spcBef>
                <a:spcPts val="1200"/>
              </a:spcBef>
              <a:defRPr/>
            </a:pPr>
            <a:r>
              <a:rPr lang="en-US" sz="1800" dirty="0" smtClean="0"/>
              <a:t>“Can be directed toward solving the specific problems identified as top community concerns.”</a:t>
            </a:r>
            <a:r>
              <a:rPr lang="en-US" sz="1100" i="1" dirty="0" smtClean="0"/>
              <a:t>         - </a:t>
            </a:r>
            <a:r>
              <a:rPr lang="en-US" sz="1100" i="1" dirty="0"/>
              <a:t>CADCA, Coalition Academy</a:t>
            </a:r>
          </a:p>
          <a:p>
            <a:pPr eaLnBrk="1" hangingPunct="1">
              <a:spcBef>
                <a:spcPts val="1800"/>
              </a:spcBef>
              <a:defRPr/>
            </a:pPr>
            <a:endParaRPr lang="en-US" sz="1100" i="1" dirty="0" smtClean="0"/>
          </a:p>
          <a:p>
            <a:pPr marL="0" indent="0" eaLnBrk="1" hangingPunct="1">
              <a:buFont typeface="Wingdings" pitchFamily="2" charset="2"/>
              <a:buNone/>
              <a:defRPr/>
            </a:pPr>
            <a:endParaRPr lang="en-US" sz="2400" dirty="0"/>
          </a:p>
        </p:txBody>
      </p:sp>
      <p:sp>
        <p:nvSpPr>
          <p:cNvPr id="230404"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41096F-7BA2-408F-AA40-C0E9C0465F32}" type="slidenum">
              <a:rPr lang="en-US" smtClean="0">
                <a:solidFill>
                  <a:srgbClr val="898989"/>
                </a:solidFill>
              </a:rPr>
              <a:pPr fontAlgn="base">
                <a:spcBef>
                  <a:spcPct val="0"/>
                </a:spcBef>
                <a:spcAft>
                  <a:spcPct val="0"/>
                </a:spcAft>
                <a:defRPr/>
              </a:pPr>
              <a:t>11</a:t>
            </a:fld>
            <a:endParaRPr lang="en-US" smtClean="0">
              <a:solidFill>
                <a:srgbClr val="898989"/>
              </a:solidFill>
            </a:endParaRPr>
          </a:p>
        </p:txBody>
      </p:sp>
      <p:pic>
        <p:nvPicPr>
          <p:cNvPr id="3074" name="Picture 2" descr="C:\Users\mariase\AppData\Local\Microsoft\Windows\Temporary Internet Files\Content.IE5\QHLGFHBO\MP9004049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525" y="1597728"/>
            <a:ext cx="1919309" cy="13709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riase\AppData\Local\Microsoft\Windows\Temporary Internet Files\Content.IE5\8QH653RB\MP9000497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642" y="1603337"/>
            <a:ext cx="2042882" cy="13653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Program Files\Microsoft Office\MEDIA\CAGCAT10\j03029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402" y="1603336"/>
            <a:ext cx="973933" cy="13653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ariase\AppData\Local\Microsoft\Windows\Temporary Internet Files\Content.IE5\544ZI46W\MP90044231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54" y="1603336"/>
            <a:ext cx="2047991" cy="1365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074"/>
          <p:cNvSpPr>
            <a:spLocks noGrp="1" noChangeArrowheads="1"/>
          </p:cNvSpPr>
          <p:nvPr>
            <p:ph type="title"/>
          </p:nvPr>
        </p:nvSpPr>
        <p:spPr/>
        <p:txBody>
          <a:bodyPr>
            <a:normAutofit fontScale="90000"/>
          </a:bodyPr>
          <a:lstStyle/>
          <a:p>
            <a:pPr>
              <a:defRPr/>
            </a:pPr>
            <a:r>
              <a:rPr sz="1600" smtClean="0"/>
              <a:t/>
            </a:r>
            <a:br>
              <a:rPr sz="1600" smtClean="0"/>
            </a:br>
            <a:r>
              <a:rPr smtClean="0"/>
              <a:t>Benefits </a:t>
            </a:r>
            <a:r>
              <a:rPr/>
              <a:t>of a </a:t>
            </a:r>
            <a:r>
              <a:rPr smtClean="0"/>
              <a:t>Resources Assessment</a:t>
            </a:r>
            <a:r>
              <a:rPr sz="1600" smtClean="0"/>
              <a:t/>
            </a:r>
            <a:br>
              <a:rPr sz="1600" smtClean="0"/>
            </a:br>
            <a:endParaRPr sz="1600"/>
          </a:p>
        </p:txBody>
      </p:sp>
      <p:sp>
        <p:nvSpPr>
          <p:cNvPr id="13315" name="Rectangle 3075"/>
          <p:cNvSpPr>
            <a:spLocks noGrp="1" noChangeArrowheads="1"/>
          </p:cNvSpPr>
          <p:nvPr>
            <p:ph idx="1"/>
          </p:nvPr>
        </p:nvSpPr>
        <p:spPr/>
        <p:txBody>
          <a:bodyPr/>
          <a:lstStyle/>
          <a:p>
            <a:pPr marL="0" indent="0" eaLnBrk="1" hangingPunct="1">
              <a:lnSpc>
                <a:spcPct val="90000"/>
              </a:lnSpc>
              <a:spcBef>
                <a:spcPct val="0"/>
              </a:spcBef>
              <a:buFont typeface="Wingdings" pitchFamily="2" charset="2"/>
              <a:buNone/>
            </a:pPr>
            <a:r>
              <a:rPr lang="en-US" sz="2800" dirty="0" smtClean="0"/>
              <a:t>A community resource assessment will assist you to:</a:t>
            </a:r>
          </a:p>
          <a:p>
            <a:pPr lvl="1" eaLnBrk="1" hangingPunct="1">
              <a:lnSpc>
                <a:spcPct val="90000"/>
              </a:lnSpc>
              <a:spcBef>
                <a:spcPts val="1200"/>
              </a:spcBef>
              <a:buFont typeface="Wingdings" pitchFamily="2" charset="2"/>
              <a:buChar char="§"/>
            </a:pPr>
            <a:r>
              <a:rPr lang="en-US" sz="2400" dirty="0" smtClean="0"/>
              <a:t>Identify key resources needed to support your Strategic Plan.</a:t>
            </a:r>
          </a:p>
          <a:p>
            <a:pPr lvl="1" eaLnBrk="1" hangingPunct="1">
              <a:lnSpc>
                <a:spcPct val="90000"/>
              </a:lnSpc>
              <a:spcBef>
                <a:spcPts val="1200"/>
              </a:spcBef>
              <a:buFont typeface="Wingdings" pitchFamily="2" charset="2"/>
              <a:buChar char="§"/>
            </a:pPr>
            <a:r>
              <a:rPr lang="en-US" sz="2400" dirty="0" smtClean="0"/>
              <a:t>Build collaboration among service providers.</a:t>
            </a:r>
          </a:p>
          <a:p>
            <a:pPr lvl="1" eaLnBrk="1" hangingPunct="1">
              <a:lnSpc>
                <a:spcPct val="90000"/>
              </a:lnSpc>
              <a:spcBef>
                <a:spcPts val="1200"/>
              </a:spcBef>
              <a:buFont typeface="Wingdings" pitchFamily="2" charset="2"/>
              <a:buChar char="§"/>
            </a:pPr>
            <a:r>
              <a:rPr lang="en-US" sz="2400" dirty="0" smtClean="0"/>
              <a:t>Recognize the EBP’s and environmental efforts currently available in your community.</a:t>
            </a:r>
          </a:p>
          <a:p>
            <a:pPr lvl="1" eaLnBrk="1" hangingPunct="1">
              <a:lnSpc>
                <a:spcPct val="90000"/>
              </a:lnSpc>
              <a:spcBef>
                <a:spcPts val="1200"/>
              </a:spcBef>
              <a:buFont typeface="Wingdings" pitchFamily="2" charset="2"/>
              <a:buChar char="§"/>
            </a:pPr>
            <a:r>
              <a:rPr lang="en-US" sz="2400" dirty="0" smtClean="0"/>
              <a:t>Identify gaps in services and avoid duplication in services.</a:t>
            </a:r>
          </a:p>
          <a:p>
            <a:pPr lvl="1" eaLnBrk="1" hangingPunct="1">
              <a:lnSpc>
                <a:spcPct val="90000"/>
              </a:lnSpc>
              <a:spcBef>
                <a:spcPts val="1200"/>
              </a:spcBef>
              <a:buFont typeface="Wingdings" pitchFamily="2" charset="2"/>
              <a:buChar char="§"/>
            </a:pPr>
            <a:r>
              <a:rPr lang="en-US" sz="2400" dirty="0" smtClean="0"/>
              <a:t>Promote the work and efforts on the coalition to build capacity and sustainability.</a:t>
            </a:r>
          </a:p>
        </p:txBody>
      </p:sp>
      <p:sp>
        <p:nvSpPr>
          <p:cNvPr id="23142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7F7447-F202-4019-8D84-6441A655B387}" type="slidenum">
              <a:rPr lang="en-US" smtClean="0">
                <a:solidFill>
                  <a:srgbClr val="898989"/>
                </a:solidFill>
              </a:rPr>
              <a:pPr fontAlgn="base">
                <a:spcBef>
                  <a:spcPct val="0"/>
                </a:spcBef>
                <a:spcAft>
                  <a:spcPct val="0"/>
                </a:spcAft>
                <a:defRPr/>
              </a:pPr>
              <a:t>12</a:t>
            </a:fld>
            <a:endParaRPr lang="en-US"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par>
                          <p:cTn id="20" fill="hold" nodeType="afterGroup">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childTnLst>
                          </p:cTn>
                        </p:par>
                        <p:par>
                          <p:cTn id="24" fill="hold" nodeType="afterGroup">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074"/>
          <p:cNvSpPr>
            <a:spLocks noGrp="1" noChangeArrowheads="1"/>
          </p:cNvSpPr>
          <p:nvPr>
            <p:ph type="title"/>
          </p:nvPr>
        </p:nvSpPr>
        <p:spPr/>
        <p:txBody>
          <a:bodyPr>
            <a:normAutofit fontScale="90000"/>
          </a:bodyPr>
          <a:lstStyle/>
          <a:p>
            <a:pPr>
              <a:defRPr/>
            </a:pPr>
            <a:r>
              <a:rPr sz="1600" smtClean="0"/>
              <a:t/>
            </a:r>
            <a:br>
              <a:rPr sz="1600" smtClean="0"/>
            </a:br>
            <a:r>
              <a:rPr smtClean="0"/>
              <a:t>Benefits </a:t>
            </a:r>
            <a:r>
              <a:rPr/>
              <a:t>of a Resource </a:t>
            </a:r>
            <a:r>
              <a:rPr smtClean="0"/>
              <a:t>Assessment</a:t>
            </a:r>
            <a:r>
              <a:rPr sz="1600" smtClean="0"/>
              <a:t/>
            </a:r>
            <a:br>
              <a:rPr sz="1600" smtClean="0"/>
            </a:br>
            <a:endParaRPr sz="1600"/>
          </a:p>
        </p:txBody>
      </p:sp>
      <p:sp>
        <p:nvSpPr>
          <p:cNvPr id="13315" name="Rectangle 3075"/>
          <p:cNvSpPr>
            <a:spLocks noGrp="1" noChangeArrowheads="1"/>
          </p:cNvSpPr>
          <p:nvPr>
            <p:ph idx="1"/>
          </p:nvPr>
        </p:nvSpPr>
        <p:spPr/>
        <p:txBody>
          <a:bodyPr/>
          <a:lstStyle/>
          <a:p>
            <a:pPr marL="711200" indent="-711200" eaLnBrk="1" hangingPunct="1">
              <a:lnSpc>
                <a:spcPct val="90000"/>
              </a:lnSpc>
              <a:spcBef>
                <a:spcPct val="0"/>
              </a:spcBef>
              <a:buFont typeface="Wingdings" pitchFamily="2" charset="2"/>
              <a:buNone/>
            </a:pPr>
            <a:r>
              <a:rPr lang="en-US" sz="2800" dirty="0" smtClean="0"/>
              <a:t>So that..</a:t>
            </a:r>
          </a:p>
          <a:p>
            <a:pPr lvl="1" eaLnBrk="1" hangingPunct="1">
              <a:lnSpc>
                <a:spcPct val="90000"/>
              </a:lnSpc>
              <a:spcBef>
                <a:spcPts val="1200"/>
              </a:spcBef>
              <a:buFont typeface="Wingdings" pitchFamily="2" charset="2"/>
              <a:buChar char="§"/>
            </a:pPr>
            <a:r>
              <a:rPr lang="en-US" sz="2400" dirty="0" smtClean="0"/>
              <a:t>Ensure you are putting your time and money where it will have the greatest impact</a:t>
            </a:r>
          </a:p>
          <a:p>
            <a:pPr lvl="1" eaLnBrk="1" hangingPunct="1">
              <a:lnSpc>
                <a:spcPct val="90000"/>
              </a:lnSpc>
              <a:spcBef>
                <a:spcPts val="1200"/>
              </a:spcBef>
              <a:buFont typeface="Wingdings" pitchFamily="2" charset="2"/>
              <a:buChar char="§"/>
            </a:pPr>
            <a:r>
              <a:rPr lang="en-US" sz="2400" dirty="0" smtClean="0"/>
              <a:t>Ensure you are creating a comprehensive prevention strategy for your community</a:t>
            </a:r>
          </a:p>
          <a:p>
            <a:pPr lvl="1" eaLnBrk="1" hangingPunct="1">
              <a:lnSpc>
                <a:spcPct val="90000"/>
              </a:lnSpc>
              <a:spcBef>
                <a:spcPts val="1200"/>
              </a:spcBef>
              <a:buFont typeface="Wingdings" pitchFamily="2" charset="2"/>
              <a:buChar char="§"/>
            </a:pPr>
            <a:r>
              <a:rPr lang="en-US" sz="2400" dirty="0" smtClean="0"/>
              <a:t>Ensure you are effectively impacting your priority risk and protective factors</a:t>
            </a:r>
          </a:p>
        </p:txBody>
      </p:sp>
      <p:sp>
        <p:nvSpPr>
          <p:cNvPr id="232452"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7D7B6B-49DD-4C03-AB70-88CADC49DBE5}" type="slidenum">
              <a:rPr lang="en-US" smtClean="0">
                <a:solidFill>
                  <a:srgbClr val="898989"/>
                </a:solidFill>
              </a:rPr>
              <a:pPr fontAlgn="base">
                <a:spcBef>
                  <a:spcPct val="0"/>
                </a:spcBef>
                <a:spcAft>
                  <a:spcPct val="0"/>
                </a:spcAft>
                <a:defRPr/>
              </a:pPr>
              <a:t>13</a:t>
            </a:fld>
            <a:endParaRPr lang="en-US"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125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nodeType="afterGroup">
                            <p:stCondLst>
                              <p:cond delay="3500"/>
                            </p:stCondLst>
                            <p:childTnLst>
                              <p:par>
                                <p:cTn id="13" presetID="10" presetClass="entr" presetSubtype="0" fill="hold" grpId="0" nodeType="afterEffect">
                                  <p:stCondLst>
                                    <p:cond delay="125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nodeType="afterGroup">
                            <p:stCondLst>
                              <p:cond delay="5250"/>
                            </p:stCondLst>
                            <p:childTnLst>
                              <p:par>
                                <p:cTn id="17" presetID="10" presetClass="entr" presetSubtype="0" fill="hold" grpId="0" nodeType="afterEffect">
                                  <p:stCondLst>
                                    <p:cond delay="125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21" name="Line 16"/>
          <p:cNvSpPr>
            <a:spLocks noChangeShapeType="1"/>
          </p:cNvSpPr>
          <p:nvPr/>
        </p:nvSpPr>
        <p:spPr bwMode="auto">
          <a:xfrm flipV="1">
            <a:off x="6046788" y="1590675"/>
            <a:ext cx="1562100" cy="1588"/>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Arial" charset="0"/>
              </a:rPr>
              <a:t>Outcomes</a:t>
            </a:r>
          </a:p>
        </p:txBody>
      </p:sp>
      <p:sp>
        <p:nvSpPr>
          <p:cNvPr id="5" name="TextBox 4"/>
          <p:cNvSpPr txBox="1">
            <a:spLocks noChangeArrowheads="1"/>
          </p:cNvSpPr>
          <p:nvPr/>
        </p:nvSpPr>
        <p:spPr bwMode="auto">
          <a:xfrm>
            <a:off x="33338" y="163036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Arial" charset="0"/>
              </a:rPr>
              <a:t>Why</a:t>
            </a:r>
            <a:r>
              <a:rPr lang="en-US" sz="1050" i="1" dirty="0">
                <a:solidFill>
                  <a:prstClr val="black"/>
                </a:solidFill>
                <a:latin typeface="Calibri"/>
                <a:cs typeface="Arial" charset="0"/>
              </a:rPr>
              <a:t>? </a:t>
            </a:r>
          </a:p>
        </p:txBody>
      </p:sp>
      <p:sp>
        <p:nvSpPr>
          <p:cNvPr id="15" name="TextBox 14"/>
          <p:cNvSpPr txBox="1">
            <a:spLocks noChangeArrowheads="1"/>
          </p:cNvSpPr>
          <p:nvPr/>
        </p:nvSpPr>
        <p:spPr bwMode="auto">
          <a:xfrm>
            <a:off x="3302000" y="162718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Why here?</a:t>
            </a:r>
          </a:p>
        </p:txBody>
      </p:sp>
      <p:sp>
        <p:nvSpPr>
          <p:cNvPr id="18" name="TextBox 17"/>
          <p:cNvSpPr txBox="1">
            <a:spLocks noChangeArrowheads="1"/>
          </p:cNvSpPr>
          <p:nvPr/>
        </p:nvSpPr>
        <p:spPr bwMode="auto">
          <a:xfrm>
            <a:off x="4651375" y="1589088"/>
            <a:ext cx="131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But why here?</a:t>
            </a:r>
          </a:p>
        </p:txBody>
      </p:sp>
      <p:sp>
        <p:nvSpPr>
          <p:cNvPr id="19" name="TextBox 18"/>
          <p:cNvSpPr txBox="1">
            <a:spLocks noChangeArrowheads="1"/>
          </p:cNvSpPr>
          <p:nvPr/>
        </p:nvSpPr>
        <p:spPr bwMode="auto">
          <a:xfrm>
            <a:off x="6143625" y="160655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200" i="1">
                <a:solidFill>
                  <a:srgbClr val="000000"/>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grpSp>
        <p:nvGrpSpPr>
          <p:cNvPr id="8" name="Group 56"/>
          <p:cNvGrpSpPr>
            <a:grpSpLocks/>
          </p:cNvGrpSpPr>
          <p:nvPr/>
        </p:nvGrpSpPr>
        <p:grpSpPr bwMode="auto">
          <a:xfrm>
            <a:off x="6096000" y="2025650"/>
            <a:ext cx="1438275" cy="4538663"/>
            <a:chOff x="4668576" y="1997634"/>
            <a:chExt cx="1437516" cy="4539105"/>
          </a:xfrm>
        </p:grpSpPr>
        <p:sp>
          <p:nvSpPr>
            <p:cNvPr id="28" name="TextBox 27"/>
            <p:cNvSpPr txBox="1"/>
            <p:nvPr/>
          </p:nvSpPr>
          <p:spPr>
            <a:xfrm>
              <a:off x="4670163" y="2435827"/>
              <a:ext cx="1435929" cy="965294"/>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4668576" y="4933208"/>
              <a:ext cx="1435930" cy="843044"/>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4670163" y="5828645"/>
              <a:ext cx="1434343" cy="708094"/>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4668576" y="3445575"/>
              <a:ext cx="1435930" cy="657289"/>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4670163" y="4156844"/>
              <a:ext cx="1431169" cy="72079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4670163" y="1997634"/>
              <a:ext cx="1435929" cy="381037"/>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grpSp>
      <p:sp>
        <p:nvSpPr>
          <p:cNvPr id="311314" name="Rectangle 23"/>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00"/>
                </a:solidFill>
              </a:rPr>
              <a:t>[Name] Coalition Logic Model</a:t>
            </a:r>
            <a:endParaRPr lang="en-US" sz="2400" b="1" i="1">
              <a:solidFill>
                <a:srgbClr val="FF0000"/>
              </a:solidFill>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grpSp>
        <p:nvGrpSpPr>
          <p:cNvPr id="72" name="Group 71"/>
          <p:cNvGrpSpPr>
            <a:grpSpLocks/>
          </p:cNvGrpSpPr>
          <p:nvPr/>
        </p:nvGrpSpPr>
        <p:grpSpPr bwMode="auto">
          <a:xfrm>
            <a:off x="4594225" y="1905000"/>
            <a:ext cx="1384300" cy="4676775"/>
            <a:chOff x="4668031" y="1905000"/>
            <a:chExt cx="1385106" cy="4677387"/>
          </a:xfrm>
        </p:grpSpPr>
        <p:grpSp>
          <p:nvGrpSpPr>
            <p:cNvPr id="311360" name="Group 67"/>
            <p:cNvGrpSpPr>
              <a:grpSpLocks/>
            </p:cNvGrpSpPr>
            <p:nvPr/>
          </p:nvGrpSpPr>
          <p:grpSpPr bwMode="auto">
            <a:xfrm>
              <a:off x="4668031" y="2526860"/>
              <a:ext cx="1385106" cy="4055527"/>
              <a:chOff x="4680414" y="2444385"/>
              <a:chExt cx="1385106" cy="4055527"/>
            </a:xfrm>
          </p:grpSpPr>
          <p:sp>
            <p:nvSpPr>
              <p:cNvPr id="64" name="TextBox 63"/>
              <p:cNvSpPr txBox="1"/>
              <p:nvPr/>
            </p:nvSpPr>
            <p:spPr>
              <a:xfrm>
                <a:off x="4694710" y="2444906"/>
                <a:ext cx="1370810" cy="83831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682003" y="4527979"/>
                <a:ext cx="1370810" cy="8557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94710" y="5556814"/>
                <a:ext cx="1370810" cy="943098"/>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680414" y="3456276"/>
                <a:ext cx="1370811" cy="89864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grpSp>
        <p:sp>
          <p:nvSpPr>
            <p:cNvPr id="69" name="TextBox 68"/>
            <p:cNvSpPr txBox="1"/>
            <p:nvPr/>
          </p:nvSpPr>
          <p:spPr>
            <a:xfrm>
              <a:off x="4674385" y="1905000"/>
              <a:ext cx="1372399" cy="44932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gr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TextBox 74"/>
          <p:cNvSpPr txBox="1">
            <a:spLocks noChangeArrowheads="1"/>
          </p:cNvSpPr>
          <p:nvPr/>
        </p:nvSpPr>
        <p:spPr bwMode="auto">
          <a:xfrm>
            <a:off x="6229350" y="6664325"/>
            <a:ext cx="12192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Plan/Implementation</a:t>
            </a:r>
          </a:p>
        </p:txBody>
      </p:sp>
      <p:sp>
        <p:nvSpPr>
          <p:cNvPr id="77" name="TextBox 76"/>
          <p:cNvSpPr txBox="1">
            <a:spLocks noChangeArrowheads="1"/>
          </p:cNvSpPr>
          <p:nvPr/>
        </p:nvSpPr>
        <p:spPr bwMode="auto">
          <a:xfrm>
            <a:off x="3235325" y="66675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Arial" charset="0"/>
            </a:endParaRPr>
          </a:p>
        </p:txBody>
      </p:sp>
      <p:sp>
        <p:nvSpPr>
          <p:cNvPr id="85" name="TextBox 84"/>
          <p:cNvSpPr txBox="1">
            <a:spLocks noChangeArrowheads="1"/>
          </p:cNvSpPr>
          <p:nvPr/>
        </p:nvSpPr>
        <p:spPr bwMode="auto">
          <a:xfrm>
            <a:off x="279400" y="6565900"/>
            <a:ext cx="11430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900">
                <a:solidFill>
                  <a:srgbClr val="000000"/>
                </a:solidFill>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a:spLocks noChangeArrowheads="1"/>
          </p:cNvSpPr>
          <p:nvPr/>
        </p:nvSpPr>
        <p:spPr bwMode="auto">
          <a:xfrm>
            <a:off x="369888" y="1422400"/>
            <a:ext cx="760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(10-15 years) </a:t>
            </a:r>
          </a:p>
        </p:txBody>
      </p:sp>
      <p:sp>
        <p:nvSpPr>
          <p:cNvPr id="104" name="Rectangle 103"/>
          <p:cNvSpPr>
            <a:spLocks noChangeArrowheads="1"/>
          </p:cNvSpPr>
          <p:nvPr/>
        </p:nvSpPr>
        <p:spPr bwMode="auto">
          <a:xfrm>
            <a:off x="1920875" y="142398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(5-10 years) </a:t>
            </a:r>
          </a:p>
        </p:txBody>
      </p:sp>
      <p:sp>
        <p:nvSpPr>
          <p:cNvPr id="105" name="Rectangle 104"/>
          <p:cNvSpPr>
            <a:spLocks noChangeArrowheads="1"/>
          </p:cNvSpPr>
          <p:nvPr/>
        </p:nvSpPr>
        <p:spPr bwMode="auto">
          <a:xfrm>
            <a:off x="3452813" y="1414463"/>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(2-5 years) </a:t>
            </a:r>
          </a:p>
        </p:txBody>
      </p:sp>
      <p:sp>
        <p:nvSpPr>
          <p:cNvPr id="106" name="Rectangle 105"/>
          <p:cNvSpPr>
            <a:spLocks noChangeArrowheads="1"/>
          </p:cNvSpPr>
          <p:nvPr/>
        </p:nvSpPr>
        <p:spPr bwMode="auto">
          <a:xfrm>
            <a:off x="4773613" y="141763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b="1">
                <a:solidFill>
                  <a:srgbClr val="000000"/>
                </a:solidFill>
              </a:rPr>
              <a:t>(6 months – 2 years) </a:t>
            </a:r>
          </a:p>
        </p:txBody>
      </p:sp>
      <p:sp>
        <p:nvSpPr>
          <p:cNvPr id="3" name="TextBox 2"/>
          <p:cNvSpPr txBox="1">
            <a:spLocks noChangeArrowheads="1"/>
          </p:cNvSpPr>
          <p:nvPr/>
        </p:nvSpPr>
        <p:spPr bwMode="auto">
          <a:xfrm>
            <a:off x="125413" y="444500"/>
            <a:ext cx="5915025" cy="6140450"/>
          </a:xfrm>
          <a:prstGeom prst="rect">
            <a:avLst/>
          </a:prstGeom>
          <a:solidFill>
            <a:schemeClr val="bg2">
              <a:alpha val="12157"/>
            </a:schemeClr>
          </a:solidFill>
          <a:ln w="76200">
            <a:solidFill>
              <a:schemeClr val="tx1"/>
            </a:solidFill>
            <a:miter lim="800000"/>
            <a:headEnd/>
            <a:tailEnd/>
          </a:ln>
        </p:spPr>
        <p:txBody>
          <a:bodyPr anchor="ctr"/>
          <a:lstStyle>
            <a:lvl1pPr marL="571500" indent="-5715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buFont typeface="Wingdings" pitchFamily="2" charset="2"/>
              <a:buChar char=""/>
            </a:pPr>
            <a:endParaRPr lang="en-US" sz="4000" dirty="0">
              <a:solidFill>
                <a:srgbClr val="17375E"/>
              </a:solidFill>
            </a:endParaRPr>
          </a:p>
        </p:txBody>
      </p:sp>
      <p:sp>
        <p:nvSpPr>
          <p:cNvPr id="7" name="Oval 6"/>
          <p:cNvSpPr/>
          <p:nvPr/>
        </p:nvSpPr>
        <p:spPr>
          <a:xfrm>
            <a:off x="813820" y="3084193"/>
            <a:ext cx="4812506" cy="829850"/>
          </a:xfrm>
          <a:prstGeom prst="ellipse">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
            </a:pPr>
            <a:r>
              <a:rPr lang="en-US" sz="2800" dirty="0">
                <a:solidFill>
                  <a:srgbClr val="17375E"/>
                </a:solidFill>
              </a:rPr>
              <a:t>Needs </a:t>
            </a:r>
            <a:r>
              <a:rPr lang="en-US" sz="2800" dirty="0" smtClean="0">
                <a:solidFill>
                  <a:srgbClr val="17375E"/>
                </a:solidFill>
              </a:rPr>
              <a:t>Assessment</a:t>
            </a:r>
            <a:endParaRPr lang="en-US" sz="2800" dirty="0">
              <a:solidFill>
                <a:srgbClr val="17375E"/>
              </a:solidFill>
            </a:endParaRPr>
          </a:p>
        </p:txBody>
      </p:sp>
    </p:spTree>
    <p:extLst>
      <p:ext uri="{BB962C8B-B14F-4D97-AF65-F5344CB8AC3E}">
        <p14:creationId xmlns:p14="http://schemas.microsoft.com/office/powerpoint/2010/main" val="3725282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circle(in)">
                                      <p:cBhvr>
                                        <p:cTn id="12" dur="2000"/>
                                        <p:tgtEl>
                                          <p:spTgt spid="10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circle(in)">
                                      <p:cBhvr>
                                        <p:cTn id="42" dur="2000"/>
                                        <p:tgtEl>
                                          <p:spTgt spid="59"/>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circle(in)">
                                      <p:cBhvr>
                                        <p:cTn id="45" dur="2000"/>
                                        <p:tgtEl>
                                          <p:spTgt spid="61"/>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circle(in)">
                                      <p:cBhvr>
                                        <p:cTn id="48" dur="2000"/>
                                        <p:tgtEl>
                                          <p:spTgt spid="5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circle(in)">
                                      <p:cBhvr>
                                        <p:cTn id="51" dur="2000"/>
                                        <p:tgtEl>
                                          <p:spTgt spid="5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circle(in)">
                                      <p:cBhvr>
                                        <p:cTn id="54" dur="2000"/>
                                        <p:tgtEl>
                                          <p:spTgt spid="5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circle(in)">
                                      <p:cBhvr>
                                        <p:cTn id="57" dur="2000"/>
                                        <p:tgtEl>
                                          <p:spTgt spid="62"/>
                                        </p:tgtEl>
                                      </p:cBhvr>
                                    </p:animEffect>
                                  </p:childTnLst>
                                </p:cTn>
                              </p:par>
                              <p:par>
                                <p:cTn id="58" presetID="6" presetClass="entr" presetSubtype="16" fill="hold"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circle(in)">
                                      <p:cBhvr>
                                        <p:cTn id="60" dur="2000"/>
                                        <p:tgtEl>
                                          <p:spTgt spid="72"/>
                                        </p:tgtEl>
                                      </p:cBhvr>
                                    </p:animEffect>
                                  </p:childTnLst>
                                </p:cTn>
                              </p:par>
                              <p:par>
                                <p:cTn id="61" presetID="6" presetClass="entr" presetSubtype="16"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par>
                                <p:cTn id="64" presetID="6" presetClass="entr" presetSubtype="16"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ircle(in)">
                                      <p:cBhvr>
                                        <p:cTn id="66" dur="2000"/>
                                        <p:tgtEl>
                                          <p:spTgt spid="13"/>
                                        </p:tgtEl>
                                      </p:cBhvr>
                                    </p:animEffect>
                                  </p:childTnLst>
                                </p:cTn>
                              </p:par>
                              <p:par>
                                <p:cTn id="67" presetID="6" presetClass="entr" presetSubtype="16"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ircle(in)">
                                      <p:cBhvr>
                                        <p:cTn id="69" dur="2000"/>
                                        <p:tgtEl>
                                          <p:spTgt spid="9"/>
                                        </p:tgtEl>
                                      </p:cBhvr>
                                    </p:animEffect>
                                  </p:childTnLst>
                                </p:cTn>
                              </p:par>
                              <p:par>
                                <p:cTn id="70" presetID="6" presetClass="entr" presetSubtype="16"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circle(in)">
                                      <p:cBhvr>
                                        <p:cTn id="72" dur="2000"/>
                                        <p:tgtEl>
                                          <p:spTgt spid="51"/>
                                        </p:tgtEl>
                                      </p:cBhvr>
                                    </p:animEffect>
                                  </p:childTnLst>
                                </p:cTn>
                              </p:par>
                              <p:par>
                                <p:cTn id="73" presetID="6" presetClass="entr" presetSubtype="16"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circle(in)">
                                      <p:cBhvr>
                                        <p:cTn id="75" dur="2000"/>
                                        <p:tgtEl>
                                          <p:spTgt spid="52"/>
                                        </p:tgtEl>
                                      </p:cBhvr>
                                    </p:animEffect>
                                  </p:childTnLst>
                                </p:cTn>
                              </p:par>
                              <p:par>
                                <p:cTn id="76" presetID="6" presetClass="entr" presetSubtype="16"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circle(in)">
                                      <p:cBhvr>
                                        <p:cTn id="78" dur="2000"/>
                                        <p:tgtEl>
                                          <p:spTgt spid="63"/>
                                        </p:tgtEl>
                                      </p:cBhvr>
                                    </p:animEffect>
                                  </p:childTnLst>
                                </p:cTn>
                              </p:par>
                              <p:par>
                                <p:cTn id="79" presetID="6"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circle(in)">
                                      <p:cBhvr>
                                        <p:cTn id="81" dur="2000"/>
                                        <p:tgtEl>
                                          <p:spTgt spid="53"/>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circle(in)">
                                      <p:cBhvr>
                                        <p:cTn id="84" dur="2000"/>
                                        <p:tgtEl>
                                          <p:spTgt spid="77"/>
                                        </p:tgtEl>
                                      </p:cBhvr>
                                    </p:animEffect>
                                  </p:childTnLst>
                                </p:cTn>
                              </p:par>
                              <p:par>
                                <p:cTn id="85" presetID="6" presetClass="entr" presetSubtype="16"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circle(in)">
                                      <p:cBhvr>
                                        <p:cTn id="87" dur="2000"/>
                                        <p:tgtEl>
                                          <p:spTgt spid="81"/>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circle(in)">
                                      <p:cBhvr>
                                        <p:cTn id="90" dur="2000"/>
                                        <p:tgtEl>
                                          <p:spTgt spid="85"/>
                                        </p:tgtEl>
                                      </p:cBhvr>
                                    </p:animEffect>
                                  </p:childTnLst>
                                </p:cTn>
                              </p:par>
                              <p:par>
                                <p:cTn id="91" presetID="6" presetClass="entr" presetSubtype="16" fill="hold"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circle(in)">
                                      <p:cBhvr>
                                        <p:cTn id="93" dur="2000"/>
                                        <p:tgtEl>
                                          <p:spTgt spid="93"/>
                                        </p:tgtEl>
                                      </p:cBhvr>
                                    </p:animEffect>
                                  </p:childTnLst>
                                </p:cTn>
                              </p:par>
                              <p:par>
                                <p:cTn id="94" presetID="6" presetClass="entr" presetSubtype="16"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circle(in)">
                                      <p:cBhvr>
                                        <p:cTn id="96" dur="2000"/>
                                        <p:tgtEl>
                                          <p:spTgt spid="94"/>
                                        </p:tgtEl>
                                      </p:cBhvr>
                                    </p:animEffect>
                                  </p:childTnLst>
                                </p:cTn>
                              </p:par>
                              <p:par>
                                <p:cTn id="97" presetID="6" presetClass="entr" presetSubtype="16" fill="hold" nodeType="with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circle(in)">
                                      <p:cBhvr>
                                        <p:cTn id="99" dur="2000"/>
                                        <p:tgtEl>
                                          <p:spTgt spid="95"/>
                                        </p:tgtEl>
                                      </p:cBhvr>
                                    </p:animEffect>
                                  </p:childTnLst>
                                </p:cTn>
                              </p:par>
                              <p:par>
                                <p:cTn id="100" presetID="6" presetClass="entr" presetSubtype="16" fill="hold"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circle(in)">
                                      <p:cBhvr>
                                        <p:cTn id="102" dur="2000"/>
                                        <p:tgtEl>
                                          <p:spTgt spid="96"/>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circle(in)">
                                      <p:cBhvr>
                                        <p:cTn id="105" dur="2000"/>
                                        <p:tgtEl>
                                          <p:spTgt spid="103"/>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104"/>
                                        </p:tgtEl>
                                        <p:attrNameLst>
                                          <p:attrName>style.visibility</p:attrName>
                                        </p:attrNameLst>
                                      </p:cBhvr>
                                      <p:to>
                                        <p:strVal val="visible"/>
                                      </p:to>
                                    </p:set>
                                    <p:animEffect transition="in" filter="circle(in)">
                                      <p:cBhvr>
                                        <p:cTn id="108" dur="2000"/>
                                        <p:tgtEl>
                                          <p:spTgt spid="104"/>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circle(in)">
                                      <p:cBhvr>
                                        <p:cTn id="111" dur="2000"/>
                                        <p:tgtEl>
                                          <p:spTgt spid="105"/>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circle(in)">
                                      <p:cBhvr>
                                        <p:cTn id="114" dur="2000"/>
                                        <p:tgtEl>
                                          <p:spTgt spid="10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500"/>
                                        <p:tgtEl>
                                          <p:spTgt spid="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123"/>
                                        </p:tgtEl>
                                        <p:attrNameLst>
                                          <p:attrName>style.visibility</p:attrName>
                                        </p:attrNameLst>
                                      </p:cBhvr>
                                      <p:to>
                                        <p:strVal val="visible"/>
                                      </p:to>
                                    </p:set>
                                    <p:animEffect transition="in" filter="circle(in)">
                                      <p:cBhvr>
                                        <p:cTn id="124" dur="2000"/>
                                        <p:tgtEl>
                                          <p:spTgt spid="123"/>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circle(in)">
                                      <p:cBhvr>
                                        <p:cTn id="127" dur="2000"/>
                                        <p:tgtEl>
                                          <p:spTgt spid="101"/>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circle(in)">
                                      <p:cBhvr>
                                        <p:cTn id="130" dur="2000"/>
                                        <p:tgtEl>
                                          <p:spTgt spid="21"/>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circle(in)">
                                      <p:cBhvr>
                                        <p:cTn id="133" dur="2000"/>
                                        <p:tgtEl>
                                          <p:spTgt spid="19"/>
                                        </p:tgtEl>
                                      </p:cBhvr>
                                    </p:animEffect>
                                  </p:childTnLst>
                                </p:cTn>
                              </p:par>
                              <p:par>
                                <p:cTn id="134" presetID="6" presetClass="entr" presetSubtype="16" fill="hold" nodeType="with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circle(in)">
                                      <p:cBhvr>
                                        <p:cTn id="136" dur="2000"/>
                                        <p:tgtEl>
                                          <p:spTgt spid="8"/>
                                        </p:tgtEl>
                                      </p:cBhvr>
                                    </p:animEffect>
                                  </p:childTnLst>
                                </p:cTn>
                              </p:par>
                              <p:par>
                                <p:cTn id="137" presetID="6" presetClass="entr" presetSubtype="16"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circle(in)">
                                      <p:cBhvr>
                                        <p:cTn id="139" dur="2000"/>
                                        <p:tgtEl>
                                          <p:spTgt spid="17"/>
                                        </p:tgtEl>
                                      </p:cBhvr>
                                    </p:animEffect>
                                  </p:childTnLst>
                                </p:cTn>
                              </p:par>
                              <p:par>
                                <p:cTn id="140" presetID="6" presetClass="entr" presetSubtype="16" fill="hold"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circle(in)">
                                      <p:cBhvr>
                                        <p:cTn id="142" dur="2000"/>
                                        <p:tgtEl>
                                          <p:spTgt spid="54"/>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circle(in)">
                                      <p:cBhvr>
                                        <p:cTn id="145" dur="2000"/>
                                        <p:tgtEl>
                                          <p:spTgt spid="75"/>
                                        </p:tgtEl>
                                      </p:cBhvr>
                                    </p:animEffect>
                                  </p:childTnLst>
                                </p:cTn>
                              </p:par>
                              <p:par>
                                <p:cTn id="146" presetID="6" presetClass="entr" presetSubtype="16" fill="hold" nodeType="withEffect">
                                  <p:stCondLst>
                                    <p:cond delay="0"/>
                                  </p:stCondLst>
                                  <p:childTnLst>
                                    <p:set>
                                      <p:cBhvr>
                                        <p:cTn id="147" dur="1" fill="hold">
                                          <p:stCondLst>
                                            <p:cond delay="0"/>
                                          </p:stCondLst>
                                        </p:cTn>
                                        <p:tgtEl>
                                          <p:spTgt spid="97"/>
                                        </p:tgtEl>
                                        <p:attrNameLst>
                                          <p:attrName>style.visibility</p:attrName>
                                        </p:attrNameLst>
                                      </p:cBhvr>
                                      <p:to>
                                        <p:strVal val="visible"/>
                                      </p:to>
                                    </p:set>
                                    <p:animEffect transition="in" filter="circle(in)">
                                      <p:cBhvr>
                                        <p:cTn id="148" dur="2000"/>
                                        <p:tgtEl>
                                          <p:spTgt spid="97"/>
                                        </p:tgtEl>
                                      </p:cBhvr>
                                    </p:animEffect>
                                  </p:childTnLst>
                                </p:cTn>
                              </p:par>
                              <p:par>
                                <p:cTn id="149" presetID="6" presetClass="entr" presetSubtype="16"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circle(in)">
                                      <p:cBhvr>
                                        <p:cTn id="151" dur="2000"/>
                                        <p:tgtEl>
                                          <p:spTgt spid="99"/>
                                        </p:tgtEl>
                                      </p:cBhvr>
                                    </p:animEffect>
                                  </p:childTnLst>
                                </p:cTn>
                              </p:par>
                              <p:par>
                                <p:cTn id="152" presetID="6" presetClass="entr" presetSubtype="16" fill="hold" nodeType="withEffect">
                                  <p:stCondLst>
                                    <p:cond delay="0"/>
                                  </p:stCondLst>
                                  <p:childTnLst>
                                    <p:set>
                                      <p:cBhvr>
                                        <p:cTn id="153" dur="1" fill="hold">
                                          <p:stCondLst>
                                            <p:cond delay="0"/>
                                          </p:stCondLst>
                                        </p:cTn>
                                        <p:tgtEl>
                                          <p:spTgt spid="100"/>
                                        </p:tgtEl>
                                        <p:attrNameLst>
                                          <p:attrName>style.visibility</p:attrName>
                                        </p:attrNameLst>
                                      </p:cBhvr>
                                      <p:to>
                                        <p:strVal val="visible"/>
                                      </p:to>
                                    </p:set>
                                    <p:animEffect transition="in" filter="circle(in)">
                                      <p:cBhvr>
                                        <p:cTn id="154"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 grpId="0" animBg="1"/>
      <p:bldP spid="21" grpId="0" animBg="1"/>
      <p:bldP spid="20" grpId="0" animBg="1"/>
      <p:bldP spid="24" grpId="0" animBg="1"/>
      <p:bldP spid="5" grpId="0"/>
      <p:bldP spid="10" grpId="0"/>
      <p:bldP spid="15" grpId="0"/>
      <p:bldP spid="18" grpId="0"/>
      <p:bldP spid="19" grpId="0"/>
      <p:bldP spid="26" grpId="0" animBg="1"/>
      <p:bldP spid="27" grpId="0" animBg="1"/>
      <p:bldP spid="59" grpId="0" animBg="1"/>
      <p:bldP spid="61" grpId="0" animBg="1"/>
      <p:bldP spid="56" grpId="0" animBg="1"/>
      <p:bldP spid="57" grpId="0" animBg="1"/>
      <p:bldP spid="58" grpId="0" animBg="1"/>
      <p:bldP spid="62" grpId="0" animBg="1"/>
      <p:bldP spid="75" grpId="0" animBg="1"/>
      <p:bldP spid="77" grpId="0" animBg="1"/>
      <p:bldP spid="85" grpId="0" animBg="1"/>
      <p:bldP spid="123" grpId="0" animBg="1"/>
      <p:bldP spid="103" grpId="0"/>
      <p:bldP spid="104" grpId="0"/>
      <p:bldP spid="105" grpId="0"/>
      <p:bldP spid="106" grpId="0"/>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ine 16"/>
          <p:cNvSpPr>
            <a:spLocks noChangeShapeType="1"/>
          </p:cNvSpPr>
          <p:nvPr/>
        </p:nvSpPr>
        <p:spPr bwMode="auto">
          <a:xfrm>
            <a:off x="6037263" y="6754813"/>
            <a:ext cx="1571625" cy="0"/>
          </a:xfrm>
          <a:prstGeom prst="line">
            <a:avLst/>
          </a:prstGeom>
          <a:noFill/>
          <a:ln w="38100">
            <a:solidFill>
              <a:schemeClr val="tx1"/>
            </a:soli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102" name="Line 16"/>
          <p:cNvSpPr>
            <a:spLocks noChangeShapeType="1"/>
          </p:cNvSpPr>
          <p:nvPr/>
        </p:nvSpPr>
        <p:spPr bwMode="auto">
          <a:xfrm flipV="1">
            <a:off x="1543105" y="6699250"/>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6" name="Text Box 10"/>
          <p:cNvSpPr txBox="1">
            <a:spLocks noChangeArrowheads="1"/>
          </p:cNvSpPr>
          <p:nvPr/>
        </p:nvSpPr>
        <p:spPr bwMode="auto">
          <a:xfrm>
            <a:off x="93663" y="2522538"/>
            <a:ext cx="1425575" cy="293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fontAlgn="auto">
              <a:spcBef>
                <a:spcPts val="0"/>
              </a:spcBef>
              <a:spcAft>
                <a:spcPts val="600"/>
              </a:spcAft>
              <a:defRPr/>
            </a:pPr>
            <a:r>
              <a:rPr lang="en-US" sz="1050" b="1" i="1" dirty="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sp>
        <p:nvSpPr>
          <p:cNvPr id="21" name="Line 16"/>
          <p:cNvSpPr>
            <a:spLocks noChangeShapeType="1"/>
          </p:cNvSpPr>
          <p:nvPr/>
        </p:nvSpPr>
        <p:spPr bwMode="auto">
          <a:xfrm flipV="1">
            <a:off x="6046788" y="1590675"/>
            <a:ext cx="1579562" cy="1588"/>
          </a:xfrm>
          <a:prstGeom prst="line">
            <a:avLst/>
          </a:prstGeom>
          <a:noFill/>
          <a:ln w="38100">
            <a:solidFill>
              <a:schemeClr val="tx1"/>
            </a:soli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25" name="TextBox 24"/>
          <p:cNvSpPr txBox="1"/>
          <p:nvPr/>
        </p:nvSpPr>
        <p:spPr>
          <a:xfrm>
            <a:off x="6537325" y="1450975"/>
            <a:ext cx="552450"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mn-cs"/>
              </a:rPr>
              <a:t>Action</a:t>
            </a:r>
          </a:p>
        </p:txBody>
      </p:sp>
      <p:sp>
        <p:nvSpPr>
          <p:cNvPr id="20" name="Line 16"/>
          <p:cNvSpPr>
            <a:spLocks noChangeShapeType="1"/>
          </p:cNvSpPr>
          <p:nvPr/>
        </p:nvSpPr>
        <p:spPr bwMode="auto">
          <a:xfrm>
            <a:off x="109538" y="1589088"/>
            <a:ext cx="5935662" cy="3175"/>
          </a:xfrm>
          <a:prstGeom prst="line">
            <a:avLst/>
          </a:prstGeom>
          <a:noFill/>
          <a:ln w="38100">
            <a:solidFill>
              <a:schemeClr val="tx1"/>
            </a:soli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24" name="TextBox 23"/>
          <p:cNvSpPr txBox="1"/>
          <p:nvPr/>
        </p:nvSpPr>
        <p:spPr>
          <a:xfrm>
            <a:off x="2657475" y="1470025"/>
            <a:ext cx="752475" cy="254000"/>
          </a:xfrm>
          <a:prstGeom prst="rect">
            <a:avLst/>
          </a:prstGeom>
          <a:solidFill>
            <a:schemeClr val="bg1"/>
          </a:solidFill>
        </p:spPr>
        <p:txBody>
          <a:bodyPr>
            <a:spAutoFit/>
          </a:bodyPr>
          <a:lstStyle/>
          <a:p>
            <a:pPr algn="ctr" fontAlgn="auto">
              <a:spcBef>
                <a:spcPts val="0"/>
              </a:spcBef>
              <a:spcAft>
                <a:spcPts val="0"/>
              </a:spcAft>
              <a:defRPr/>
            </a:pPr>
            <a:r>
              <a:rPr lang="en-US" sz="1050" dirty="0">
                <a:solidFill>
                  <a:prstClr val="black"/>
                </a:solidFill>
                <a:latin typeface="Calibri"/>
                <a:cs typeface="+mn-cs"/>
              </a:rPr>
              <a:t>Outcomes</a:t>
            </a:r>
          </a:p>
        </p:txBody>
      </p:sp>
      <p:sp>
        <p:nvSpPr>
          <p:cNvPr id="5" name="TextBox 4"/>
          <p:cNvSpPr txBox="1"/>
          <p:nvPr/>
        </p:nvSpPr>
        <p:spPr>
          <a:xfrm>
            <a:off x="33338" y="1630363"/>
            <a:ext cx="1524000" cy="27622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What is the problem?</a:t>
            </a:r>
          </a:p>
        </p:txBody>
      </p:sp>
      <p:sp>
        <p:nvSpPr>
          <p:cNvPr id="10" name="TextBox 9"/>
          <p:cNvSpPr txBox="1"/>
          <p:nvPr/>
        </p:nvSpPr>
        <p:spPr>
          <a:xfrm>
            <a:off x="1628775" y="1652588"/>
            <a:ext cx="1371600"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Why</a:t>
            </a:r>
            <a:r>
              <a:rPr lang="en-US" sz="1050" i="1" dirty="0">
                <a:solidFill>
                  <a:prstClr val="black"/>
                </a:solidFill>
                <a:latin typeface="Calibri"/>
                <a:cs typeface="+mn-cs"/>
              </a:rPr>
              <a:t>? </a:t>
            </a:r>
          </a:p>
        </p:txBody>
      </p:sp>
      <p:sp>
        <p:nvSpPr>
          <p:cNvPr id="15" name="TextBox 14"/>
          <p:cNvSpPr txBox="1"/>
          <p:nvPr/>
        </p:nvSpPr>
        <p:spPr>
          <a:xfrm>
            <a:off x="3302000" y="1627188"/>
            <a:ext cx="1066800" cy="27622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Why here?</a:t>
            </a:r>
          </a:p>
        </p:txBody>
      </p:sp>
      <p:sp>
        <p:nvSpPr>
          <p:cNvPr id="18" name="TextBox 17"/>
          <p:cNvSpPr txBox="1"/>
          <p:nvPr/>
        </p:nvSpPr>
        <p:spPr>
          <a:xfrm>
            <a:off x="4651375" y="1589088"/>
            <a:ext cx="1317625" cy="277812"/>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But why here?</a:t>
            </a:r>
          </a:p>
        </p:txBody>
      </p:sp>
      <p:sp>
        <p:nvSpPr>
          <p:cNvPr id="19" name="TextBox 18"/>
          <p:cNvSpPr txBox="1"/>
          <p:nvPr/>
        </p:nvSpPr>
        <p:spPr>
          <a:xfrm>
            <a:off x="6143625" y="1606550"/>
            <a:ext cx="1447800" cy="460375"/>
          </a:xfrm>
          <a:prstGeom prst="rect">
            <a:avLst/>
          </a:prstGeom>
          <a:noFill/>
        </p:spPr>
        <p:txBody>
          <a:bodyPr>
            <a:spAutoFit/>
          </a:bodyPr>
          <a:lstStyle/>
          <a:p>
            <a:pPr algn="ctr" fontAlgn="auto">
              <a:spcBef>
                <a:spcPts val="0"/>
              </a:spcBef>
              <a:spcAft>
                <a:spcPts val="0"/>
              </a:spcAft>
              <a:defRPr/>
            </a:pPr>
            <a:r>
              <a:rPr lang="en-US" sz="1200" i="1" dirty="0">
                <a:solidFill>
                  <a:prstClr val="black"/>
                </a:solidFill>
                <a:latin typeface="Calibri"/>
                <a:cs typeface="+mn-cs"/>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ts val="0"/>
              </a:spcBef>
              <a:spcAft>
                <a:spcPts val="600"/>
              </a:spcAft>
              <a:defRPr/>
            </a:pPr>
            <a:r>
              <a:rPr lang="en-US" sz="1050" b="1" i="1" dirty="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r>
              <a:rPr lang="en-US" sz="1050" dirty="0">
                <a:solidFill>
                  <a:prstClr val="black"/>
                </a:solidFill>
              </a:rPr>
              <a:t>[Add Yours Here]</a:t>
            </a:r>
          </a:p>
          <a:p>
            <a:pPr marL="119063" indent="-119063" fontAlgn="auto">
              <a:spcBef>
                <a:spcPts val="0"/>
              </a:spcBef>
              <a:spcAft>
                <a:spcPts val="0"/>
              </a:spcAft>
              <a:buFont typeface="Arial" pitchFamily="34" charset="0"/>
              <a:buChar char="•"/>
              <a:defRPr/>
            </a:pPr>
            <a:endParaRPr lang="en-US" sz="1050" dirty="0">
              <a:solidFill>
                <a:prstClr val="black"/>
              </a:solidFill>
            </a:endParaRPr>
          </a:p>
          <a:p>
            <a:pPr algn="ctr" fontAlgn="auto">
              <a:spcBef>
                <a:spcPts val="0"/>
              </a:spcBef>
              <a:spcAft>
                <a:spcPts val="0"/>
              </a:spcAft>
              <a:defRPr/>
            </a:pPr>
            <a:endParaRPr lang="en-US" sz="1050" b="1" dirty="0">
              <a:solidFill>
                <a:prstClr val="black"/>
              </a:solidFill>
            </a:endParaRPr>
          </a:p>
          <a:p>
            <a:pPr algn="ctr" fontAlgn="auto">
              <a:spcBef>
                <a:spcPts val="0"/>
              </a:spcBef>
              <a:spcAft>
                <a:spcPts val="0"/>
              </a:spcAft>
              <a:defRPr/>
            </a:pPr>
            <a:endParaRPr lang="en-US" sz="1050" dirty="0">
              <a:solidFill>
                <a:prstClr val="black"/>
              </a:solidFill>
            </a:endParaRPr>
          </a:p>
        </p:txBody>
      </p:sp>
      <p:sp>
        <p:nvSpPr>
          <p:cNvPr id="27" name="Text Box 14"/>
          <p:cNvSpPr txBox="1">
            <a:spLocks noChangeArrowheads="1"/>
          </p:cNvSpPr>
          <p:nvPr/>
        </p:nvSpPr>
        <p:spPr bwMode="auto">
          <a:xfrm>
            <a:off x="3100388" y="1905000"/>
            <a:ext cx="1398587" cy="449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600"/>
              </a:spcAft>
              <a:defRPr/>
            </a:pPr>
            <a:r>
              <a:rPr lang="en-US" sz="1050" b="1" i="1" dirty="0">
                <a:solidFill>
                  <a:prstClr val="black"/>
                </a:solidFill>
              </a:rPr>
              <a:t>…with these common  factors…</a:t>
            </a:r>
          </a:p>
        </p:txBody>
      </p:sp>
      <p:sp>
        <p:nvSpPr>
          <p:cNvPr id="28" name="TextBox 27"/>
          <p:cNvSpPr txBox="1"/>
          <p:nvPr/>
        </p:nvSpPr>
        <p:spPr>
          <a:xfrm>
            <a:off x="6097588" y="2463800"/>
            <a:ext cx="1435100" cy="9652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endParaRPr lang="en-US" sz="400" b="1" dirty="0">
              <a:solidFill>
                <a:prstClr val="black"/>
              </a:solidFill>
            </a:endParaRPr>
          </a:p>
          <a:p>
            <a:pPr algn="ctr" fontAlgn="auto">
              <a:spcBef>
                <a:spcPts val="0"/>
              </a:spcBef>
              <a:spcAft>
                <a:spcPts val="0"/>
              </a:spcAft>
              <a:defRPr/>
            </a:pPr>
            <a:r>
              <a:rPr lang="en-US" sz="1000" dirty="0">
                <a:solidFill>
                  <a:prstClr val="black"/>
                </a:solidFill>
              </a:rPr>
              <a:t>[Coalition Name]</a:t>
            </a:r>
          </a:p>
          <a:p>
            <a:pPr algn="ctr" fontAlgn="auto">
              <a:spcBef>
                <a:spcPts val="0"/>
              </a:spcBef>
              <a:spcAft>
                <a:spcPts val="0"/>
              </a:spcAft>
              <a:defRPr/>
            </a:pPr>
            <a:r>
              <a:rPr lang="en-US" sz="1000" dirty="0">
                <a:solidFill>
                  <a:prstClr val="black"/>
                </a:solidFill>
              </a:rPr>
              <a:t>[Add Yours Here]</a:t>
            </a:r>
          </a:p>
        </p:txBody>
      </p:sp>
      <p:sp>
        <p:nvSpPr>
          <p:cNvPr id="29" name="TextBox 28"/>
          <p:cNvSpPr txBox="1"/>
          <p:nvPr/>
        </p:nvSpPr>
        <p:spPr>
          <a:xfrm>
            <a:off x="6096000" y="4960938"/>
            <a:ext cx="1435100" cy="842962"/>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School-based Prevention/ Intervention  Services:</a:t>
            </a:r>
          </a:p>
          <a:p>
            <a:pPr algn="ctr" fontAlgn="auto">
              <a:spcBef>
                <a:spcPts val="0"/>
              </a:spcBef>
              <a:spcAft>
                <a:spcPts val="0"/>
              </a:spcAft>
              <a:defRPr/>
            </a:pPr>
            <a:r>
              <a:rPr lang="en-US" sz="1000" dirty="0">
                <a:solidFill>
                  <a:prstClr val="black"/>
                </a:solidFill>
              </a:rPr>
              <a:t>Student Assistance Program</a:t>
            </a:r>
          </a:p>
        </p:txBody>
      </p:sp>
      <p:sp>
        <p:nvSpPr>
          <p:cNvPr id="30" name="TextBox 29"/>
          <p:cNvSpPr txBox="1"/>
          <p:nvPr/>
        </p:nvSpPr>
        <p:spPr>
          <a:xfrm>
            <a:off x="6097588" y="5856288"/>
            <a:ext cx="14351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Direct Services: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p:txBody>
      </p:sp>
      <p:sp>
        <p:nvSpPr>
          <p:cNvPr id="32" name="TextBox 31"/>
          <p:cNvSpPr txBox="1"/>
          <p:nvPr/>
        </p:nvSpPr>
        <p:spPr>
          <a:xfrm>
            <a:off x="6096000" y="3473450"/>
            <a:ext cx="1435100" cy="6572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Public Awareness:</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p:txBody>
      </p:sp>
      <p:sp>
        <p:nvSpPr>
          <p:cNvPr id="33" name="TextBox 32"/>
          <p:cNvSpPr txBox="1"/>
          <p:nvPr/>
        </p:nvSpPr>
        <p:spPr>
          <a:xfrm>
            <a:off x="6097588" y="4184650"/>
            <a:ext cx="1431925" cy="7207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1000" b="1" dirty="0">
                <a:solidFill>
                  <a:prstClr val="black"/>
                </a:solidFill>
              </a:rPr>
              <a:t>Environmental Strategies: </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srgbClr val="FF0000"/>
              </a:solidFill>
            </a:endParaRPr>
          </a:p>
        </p:txBody>
      </p:sp>
      <p:sp>
        <p:nvSpPr>
          <p:cNvPr id="34" name="TextBox 33"/>
          <p:cNvSpPr txBox="1"/>
          <p:nvPr/>
        </p:nvSpPr>
        <p:spPr>
          <a:xfrm>
            <a:off x="6097588" y="2025650"/>
            <a:ext cx="1436687"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600"/>
              </a:spcAft>
              <a:defRPr/>
            </a:pPr>
            <a:r>
              <a:rPr lang="en-US" sz="1050" b="1" i="1" dirty="0">
                <a:solidFill>
                  <a:prstClr val="black"/>
                </a:solidFill>
              </a:rPr>
              <a:t>…can be addressed thru these strategies…</a:t>
            </a:r>
          </a:p>
        </p:txBody>
      </p:sp>
      <p:sp>
        <p:nvSpPr>
          <p:cNvPr id="49" name="Rectangle 23"/>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2400" b="1" dirty="0">
                <a:solidFill>
                  <a:prstClr val="black"/>
                </a:solidFill>
                <a:cs typeface="+mn-cs"/>
              </a:rPr>
              <a:t>[Name] Coalition </a:t>
            </a:r>
            <a:r>
              <a:rPr lang="en-US" sz="2400" b="1" dirty="0">
                <a:solidFill>
                  <a:prstClr val="black"/>
                </a:solidFill>
                <a:latin typeface="Calibri"/>
                <a:cs typeface="+mn-cs"/>
              </a:rPr>
              <a:t>Logic Model</a:t>
            </a:r>
            <a:endParaRPr lang="en-US" sz="2400" b="1" i="1" dirty="0">
              <a:solidFill>
                <a:srgbClr val="FF0000"/>
              </a:solidFill>
              <a:latin typeface="Calibri"/>
              <a:cs typeface="+mn-cs"/>
            </a:endParaRPr>
          </a:p>
        </p:txBody>
      </p:sp>
      <p:sp>
        <p:nvSpPr>
          <p:cNvPr id="59" name="Left Brace 58"/>
          <p:cNvSpPr/>
          <p:nvPr/>
        </p:nvSpPr>
        <p:spPr>
          <a:xfrm>
            <a:off x="2971800" y="2209800"/>
            <a:ext cx="131763"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61" name="Left Brace 60"/>
          <p:cNvSpPr/>
          <p:nvPr/>
        </p:nvSpPr>
        <p:spPr>
          <a:xfrm>
            <a:off x="1484313" y="2613025"/>
            <a:ext cx="122237"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6" name="Text Box 9"/>
          <p:cNvSpPr txBox="1">
            <a:spLocks noChangeArrowheads="1"/>
          </p:cNvSpPr>
          <p:nvPr/>
        </p:nvSpPr>
        <p:spPr bwMode="auto">
          <a:xfrm>
            <a:off x="3105150" y="3144838"/>
            <a:ext cx="1395413" cy="1238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300"/>
              </a:spcBef>
              <a:spcAft>
                <a:spcPts val="0"/>
              </a:spcAft>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fontAlgn="auto">
              <a:spcBef>
                <a:spcPts val="300"/>
              </a:spcBef>
              <a:spcAft>
                <a:spcPts val="0"/>
              </a:spcAft>
              <a:defRPr/>
            </a:pPr>
            <a:r>
              <a:rPr lang="en-US" sz="1000" b="1" dirty="0">
                <a:solidFill>
                  <a:prstClr val="black"/>
                </a:solidFill>
              </a:rPr>
              <a:t>Promotion of Alcohol </a:t>
            </a:r>
          </a:p>
          <a:p>
            <a:pPr algn="ctr" fontAlgn="auto">
              <a:spcBef>
                <a:spcPts val="300"/>
              </a:spcBef>
              <a:spcAft>
                <a:spcPts val="0"/>
              </a:spcAft>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fontAlgn="auto">
              <a:spcBef>
                <a:spcPts val="300"/>
              </a:spcBef>
              <a:spcAft>
                <a:spcPts val="0"/>
              </a:spcAft>
              <a:defRPr/>
            </a:pPr>
            <a:r>
              <a:rPr lang="en-US" sz="1000" dirty="0">
                <a:solidFill>
                  <a:prstClr val="black"/>
                </a:solidFill>
              </a:rPr>
              <a:t>[Add Yours Here]</a:t>
            </a:r>
          </a:p>
        </p:txBody>
      </p:sp>
      <p:sp>
        <p:nvSpPr>
          <p:cNvPr id="57" name="Text Box 14"/>
          <p:cNvSpPr txBox="1">
            <a:spLocks noChangeArrowheads="1"/>
          </p:cNvSpPr>
          <p:nvPr/>
        </p:nvSpPr>
        <p:spPr bwMode="auto">
          <a:xfrm>
            <a:off x="3103563" y="2406650"/>
            <a:ext cx="1400175"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ct val="50000"/>
              </a:spcBef>
              <a:spcAft>
                <a:spcPts val="0"/>
              </a:spcAft>
              <a:defRPr/>
            </a:pPr>
            <a:r>
              <a:rPr lang="en-US" sz="1000" b="1" dirty="0">
                <a:solidFill>
                  <a:prstClr val="black"/>
                </a:solidFill>
              </a:rPr>
              <a:t>Community Disorganization/ Community Connectedness</a:t>
            </a:r>
          </a:p>
        </p:txBody>
      </p:sp>
      <p:sp>
        <p:nvSpPr>
          <p:cNvPr id="58" name="Text Box 17"/>
          <p:cNvSpPr txBox="1">
            <a:spLocks noChangeArrowheads="1"/>
          </p:cNvSpPr>
          <p:nvPr/>
        </p:nvSpPr>
        <p:spPr bwMode="auto">
          <a:xfrm>
            <a:off x="3105150" y="4416425"/>
            <a:ext cx="1395413" cy="132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000" b="1" dirty="0">
                <a:solidFill>
                  <a:prstClr val="black"/>
                </a:solidFill>
              </a:rPr>
              <a:t>Low Commitment to School</a:t>
            </a:r>
          </a:p>
          <a:p>
            <a:pPr algn="ctr" fontAlgn="auto">
              <a:spcBef>
                <a:spcPts val="300"/>
              </a:spcBef>
              <a:spcAft>
                <a:spcPts val="0"/>
              </a:spcAft>
              <a:defRPr/>
            </a:pPr>
            <a:r>
              <a:rPr lang="en-US" sz="1000" b="1" dirty="0">
                <a:solidFill>
                  <a:prstClr val="black"/>
                </a:solidFill>
              </a:rPr>
              <a:t>Favorable Attitudes</a:t>
            </a:r>
          </a:p>
          <a:p>
            <a:pPr algn="ctr" fontAlgn="auto">
              <a:spcBef>
                <a:spcPts val="300"/>
              </a:spcBef>
              <a:spcAft>
                <a:spcPts val="0"/>
              </a:spcAft>
              <a:defRPr/>
            </a:pPr>
            <a:r>
              <a:rPr lang="en-US" sz="1000" b="1" dirty="0">
                <a:solidFill>
                  <a:prstClr val="black"/>
                </a:solidFill>
              </a:rPr>
              <a:t>Friends Who Use</a:t>
            </a:r>
          </a:p>
          <a:p>
            <a:pPr algn="ctr" fontAlgn="auto">
              <a:spcBef>
                <a:spcPts val="300"/>
              </a:spcBef>
              <a:spcAft>
                <a:spcPts val="0"/>
              </a:spcAft>
              <a:defRPr/>
            </a:pPr>
            <a:r>
              <a:rPr lang="en-US" sz="1000" b="1" dirty="0">
                <a:solidFill>
                  <a:prstClr val="black"/>
                </a:solidFill>
              </a:rPr>
              <a:t>Perception of Harm</a:t>
            </a:r>
          </a:p>
          <a:p>
            <a:pPr algn="ctr" fontAlgn="auto">
              <a:spcBef>
                <a:spcPts val="300"/>
              </a:spcBef>
              <a:spcAft>
                <a:spcPts val="0"/>
              </a:spcAft>
              <a:defRPr/>
            </a:pPr>
            <a:r>
              <a:rPr lang="en-US" sz="1000" dirty="0">
                <a:solidFill>
                  <a:prstClr val="black"/>
                </a:solidFill>
              </a:rPr>
              <a:t>[Based on individual assessment]</a:t>
            </a:r>
          </a:p>
        </p:txBody>
      </p:sp>
      <p:sp>
        <p:nvSpPr>
          <p:cNvPr id="62" name="Text Box 19"/>
          <p:cNvSpPr txBox="1">
            <a:spLocks noChangeArrowheads="1"/>
          </p:cNvSpPr>
          <p:nvPr/>
        </p:nvSpPr>
        <p:spPr bwMode="auto">
          <a:xfrm>
            <a:off x="3105150" y="5767388"/>
            <a:ext cx="1395413" cy="796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ct val="50000"/>
              </a:spcBef>
              <a:spcAft>
                <a:spcPts val="0"/>
              </a:spcAft>
              <a:defRPr/>
            </a:pPr>
            <a:r>
              <a:rPr lang="en-US" sz="1000" b="1" dirty="0">
                <a:solidFill>
                  <a:prstClr val="black"/>
                </a:solidFill>
              </a:rPr>
              <a:t>Risk &amp; Protective Factors:</a:t>
            </a:r>
          </a:p>
          <a:p>
            <a:pPr algn="ctr" fontAlgn="auto">
              <a:spcBef>
                <a:spcPct val="50000"/>
              </a:spcBef>
              <a:spcAft>
                <a:spcPts val="0"/>
              </a:spcAft>
              <a:defRPr/>
            </a:pPr>
            <a:r>
              <a:rPr lang="en-US" sz="1000" dirty="0">
                <a:solidFill>
                  <a:prstClr val="black"/>
                </a:solidFill>
              </a:rPr>
              <a:t>[Add Yours Here]</a:t>
            </a:r>
          </a:p>
        </p:txBody>
      </p:sp>
      <p:sp>
        <p:nvSpPr>
          <p:cNvPr id="64" name="TextBox 63"/>
          <p:cNvSpPr txBox="1"/>
          <p:nvPr/>
        </p:nvSpPr>
        <p:spPr>
          <a:xfrm>
            <a:off x="4606925" y="252730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5" name="TextBox 64"/>
          <p:cNvSpPr txBox="1"/>
          <p:nvPr/>
        </p:nvSpPr>
        <p:spPr>
          <a:xfrm>
            <a:off x="4594225" y="4610100"/>
            <a:ext cx="1371600" cy="8556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6" name="TextBox 65"/>
          <p:cNvSpPr txBox="1"/>
          <p:nvPr/>
        </p:nvSpPr>
        <p:spPr>
          <a:xfrm>
            <a:off x="4606925" y="5638800"/>
            <a:ext cx="1371600" cy="94297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b="1" dirty="0">
              <a:solidFill>
                <a:prstClr val="black"/>
              </a:solidFill>
            </a:endParaRPr>
          </a:p>
          <a:p>
            <a:pPr algn="ctr" fontAlgn="auto">
              <a:spcBef>
                <a:spcPts val="0"/>
              </a:spcBef>
              <a:spcAft>
                <a:spcPts val="0"/>
              </a:spcAft>
              <a:defRPr/>
            </a:pPr>
            <a:endParaRPr lang="en-US" sz="1000" dirty="0">
              <a:solidFill>
                <a:prstClr val="black"/>
              </a:solidFill>
            </a:endParaRPr>
          </a:p>
        </p:txBody>
      </p:sp>
      <p:sp>
        <p:nvSpPr>
          <p:cNvPr id="67" name="TextBox 66"/>
          <p:cNvSpPr txBox="1"/>
          <p:nvPr/>
        </p:nvSpPr>
        <p:spPr>
          <a:xfrm>
            <a:off x="4594225" y="3538538"/>
            <a:ext cx="1371600" cy="89852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a:solidFill>
                  <a:prstClr val="black"/>
                </a:solidFill>
              </a:rPr>
              <a:t>[Add Yours Here]</a:t>
            </a:r>
          </a:p>
        </p:txBody>
      </p:sp>
      <p:sp>
        <p:nvSpPr>
          <p:cNvPr id="69" name="TextBox 68"/>
          <p:cNvSpPr txBox="1"/>
          <p:nvPr/>
        </p:nvSpPr>
        <p:spPr>
          <a:xfrm>
            <a:off x="4600575" y="1905000"/>
            <a:ext cx="1371600" cy="44926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a:solidFill>
                  <a:prstClr val="black"/>
                </a:solidFill>
              </a:rPr>
              <a:t>…specifically in our community…</a:t>
            </a: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Long-Term Outcome</a:t>
            </a:r>
          </a:p>
          <a:p>
            <a:pPr algn="ctr" fontAlgn="auto">
              <a:spcBef>
                <a:spcPts val="0"/>
              </a:spcBef>
              <a:spcAft>
                <a:spcPts val="0"/>
              </a:spcAft>
              <a:defRPr/>
            </a:pPr>
            <a:r>
              <a:rPr lang="en-US" sz="1400" b="1" dirty="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50000"/>
              </a:spcBef>
              <a:spcAft>
                <a:spcPts val="0"/>
              </a:spcAft>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fontAlgn="auto">
              <a:spcBef>
                <a:spcPct val="50000"/>
              </a:spcBef>
              <a:spcAft>
                <a:spcPts val="0"/>
              </a:spcAft>
              <a:defRPr/>
            </a:pPr>
            <a:r>
              <a:rPr lang="en-US" sz="1050" b="1" dirty="0">
                <a:solidFill>
                  <a:prstClr val="white"/>
                </a:solidFill>
              </a:rPr>
              <a:t>(Risk/Protective Factors)</a:t>
            </a: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Behavioral Health Problems</a:t>
            </a:r>
          </a:p>
          <a:p>
            <a:pPr algn="ctr" fontAlgn="auto">
              <a:spcBef>
                <a:spcPts val="0"/>
              </a:spcBef>
              <a:spcAft>
                <a:spcPts val="0"/>
              </a:spcAft>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788" y="122872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100" y="1249363"/>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Factors </a:t>
            </a:r>
          </a:p>
        </p:txBody>
      </p:sp>
      <p:cxnSp>
        <p:nvCxnSpPr>
          <p:cNvPr id="54" name="Straight Arrow Connector 53"/>
          <p:cNvCxnSpPr/>
          <p:nvPr/>
        </p:nvCxnSpPr>
        <p:spPr>
          <a:xfrm>
            <a:off x="5842000" y="1271588"/>
            <a:ext cx="431800" cy="1587"/>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4513" y="126047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229350" y="6664325"/>
            <a:ext cx="12192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Plan/Implementation</a:t>
            </a:r>
          </a:p>
        </p:txBody>
      </p:sp>
      <p:sp>
        <p:nvSpPr>
          <p:cNvPr id="77" name="TextBox 76"/>
          <p:cNvSpPr txBox="1"/>
          <p:nvPr/>
        </p:nvSpPr>
        <p:spPr>
          <a:xfrm>
            <a:off x="3235325" y="6667500"/>
            <a:ext cx="11430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Local Assessment</a:t>
            </a: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a:spAutoFit/>
          </a:bodyPr>
          <a:lstStyle/>
          <a:p>
            <a:pPr fontAlgn="auto">
              <a:spcBef>
                <a:spcPts val="0"/>
              </a:spcBef>
              <a:spcAft>
                <a:spcPts val="0"/>
              </a:spcAft>
              <a:defRPr/>
            </a:pPr>
            <a:endParaRPr lang="en-US">
              <a:solidFill>
                <a:prstClr val="black"/>
              </a:solidFill>
              <a:latin typeface="Calibri"/>
              <a:cs typeface="+mn-cs"/>
            </a:endParaRPr>
          </a:p>
        </p:txBody>
      </p:sp>
      <p:sp>
        <p:nvSpPr>
          <p:cNvPr id="85" name="TextBox 84"/>
          <p:cNvSpPr txBox="1"/>
          <p:nvPr/>
        </p:nvSpPr>
        <p:spPr>
          <a:xfrm>
            <a:off x="279400" y="6565900"/>
            <a:ext cx="1143000" cy="182563"/>
          </a:xfrm>
          <a:prstGeom prst="rect">
            <a:avLst/>
          </a:prstGeom>
          <a:solidFill>
            <a:schemeClr val="bg1"/>
          </a:solidFill>
        </p:spPr>
        <p:txBody>
          <a:bodyPr anchor="ctr">
            <a:spAutoFit/>
          </a:bodyPr>
          <a:lstStyle/>
          <a:p>
            <a:pPr algn="ctr" fontAlgn="auto">
              <a:spcBef>
                <a:spcPts val="0"/>
              </a:spcBef>
              <a:spcAft>
                <a:spcPts val="0"/>
              </a:spcAft>
              <a:defRPr/>
            </a:pPr>
            <a:r>
              <a:rPr lang="en-US" sz="900" dirty="0">
                <a:solidFill>
                  <a:prstClr val="black"/>
                </a:solidFill>
                <a:latin typeface="Calibri"/>
                <a:cs typeface="+mn-cs"/>
              </a:rPr>
              <a:t>State Assessment</a:t>
            </a:r>
          </a:p>
        </p:txBody>
      </p:sp>
      <p:cxnSp>
        <p:nvCxnSpPr>
          <p:cNvPr id="93" name="Straight Arrow Connector 92"/>
          <p:cNvCxnSpPr/>
          <p:nvPr/>
        </p:nvCxnSpPr>
        <p:spPr>
          <a:xfrm rot="10800000">
            <a:off x="44465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5475" y="37893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63" y="505777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5475" y="6262688"/>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788" y="2798763"/>
            <a:ext cx="228600" cy="1587"/>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888" y="5292725"/>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788" y="62103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700" y="36703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03" name="Rectangle 102"/>
          <p:cNvSpPr/>
          <p:nvPr/>
        </p:nvSpPr>
        <p:spPr>
          <a:xfrm>
            <a:off x="369888" y="1422400"/>
            <a:ext cx="760412" cy="214313"/>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(10-15 years) </a:t>
            </a:r>
          </a:p>
        </p:txBody>
      </p:sp>
      <p:sp>
        <p:nvSpPr>
          <p:cNvPr id="104" name="Rectangle 103"/>
          <p:cNvSpPr/>
          <p:nvPr/>
        </p:nvSpPr>
        <p:spPr>
          <a:xfrm>
            <a:off x="1920875" y="1423988"/>
            <a:ext cx="709613" cy="214312"/>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(5-10 years) </a:t>
            </a:r>
          </a:p>
        </p:txBody>
      </p:sp>
      <p:sp>
        <p:nvSpPr>
          <p:cNvPr id="105" name="Rectangle 104"/>
          <p:cNvSpPr/>
          <p:nvPr/>
        </p:nvSpPr>
        <p:spPr>
          <a:xfrm>
            <a:off x="3452813" y="1414463"/>
            <a:ext cx="657225" cy="215900"/>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(2-5 years) </a:t>
            </a:r>
          </a:p>
        </p:txBody>
      </p:sp>
      <p:sp>
        <p:nvSpPr>
          <p:cNvPr id="106" name="Rectangle 105"/>
          <p:cNvSpPr/>
          <p:nvPr/>
        </p:nvSpPr>
        <p:spPr>
          <a:xfrm>
            <a:off x="4773613" y="1417638"/>
            <a:ext cx="1066800" cy="215900"/>
          </a:xfrm>
          <a:prstGeom prst="rect">
            <a:avLst/>
          </a:prstGeom>
        </p:spPr>
        <p:txBody>
          <a:bodyPr wrap="none">
            <a:spAutoFit/>
          </a:bodyPr>
          <a:lstStyle/>
          <a:p>
            <a:pPr algn="ctr" fontAlgn="auto">
              <a:spcBef>
                <a:spcPts val="0"/>
              </a:spcBef>
              <a:spcAft>
                <a:spcPts val="0"/>
              </a:spcAft>
              <a:defRPr/>
            </a:pPr>
            <a:r>
              <a:rPr lang="en-US" sz="800" b="1" dirty="0">
                <a:solidFill>
                  <a:prstClr val="black"/>
                </a:solidFill>
                <a:latin typeface="Calibri"/>
                <a:cs typeface="+mn-cs"/>
              </a:rPr>
              <a:t>(6 months – 2 years) </a:t>
            </a:r>
          </a:p>
        </p:txBody>
      </p:sp>
      <p:sp>
        <p:nvSpPr>
          <p:cNvPr id="82" name="TextBox 81"/>
          <p:cNvSpPr txBox="1"/>
          <p:nvPr/>
        </p:nvSpPr>
        <p:spPr>
          <a:xfrm>
            <a:off x="4560888" y="442913"/>
            <a:ext cx="3059112" cy="6138862"/>
          </a:xfrm>
          <a:prstGeom prst="rect">
            <a:avLst/>
          </a:prstGeom>
          <a:solidFill>
            <a:schemeClr val="bg2">
              <a:alpha val="21000"/>
            </a:schemeClr>
          </a:solidFill>
          <a:ln w="57150">
            <a:solidFill>
              <a:schemeClr val="tx1"/>
            </a:solidFill>
          </a:ln>
        </p:spPr>
        <p:txBody>
          <a:bodyPr anchor="ctr"/>
          <a:lstStyle/>
          <a:p>
            <a:pPr marL="571500" indent="-571500" algn="ctr">
              <a:buFont typeface="Wingdings" pitchFamily="2" charset="2"/>
              <a:buChar char="q"/>
              <a:defRPr/>
            </a:pPr>
            <a:r>
              <a:rPr lang="en-US" sz="3600" dirty="0">
                <a:solidFill>
                  <a:schemeClr val="tx2">
                    <a:lumMod val="75000"/>
                  </a:schemeClr>
                </a:solidFill>
                <a:effectLst>
                  <a:outerShdw blurRad="38100" dist="38100" dir="2700000" algn="tl">
                    <a:srgbClr val="000000">
                      <a:alpha val="43137"/>
                    </a:srgbClr>
                  </a:outerShdw>
                </a:effectLst>
                <a:cs typeface="Arial" charset="0"/>
              </a:rPr>
              <a:t>Resources Assessment</a:t>
            </a:r>
          </a:p>
        </p:txBody>
      </p:sp>
      <p:sp>
        <p:nvSpPr>
          <p:cNvPr id="11" name="Rectangle 10"/>
          <p:cNvSpPr/>
          <p:nvPr/>
        </p:nvSpPr>
        <p:spPr>
          <a:xfrm>
            <a:off x="7772400" y="1577975"/>
            <a:ext cx="1219200" cy="4800600"/>
          </a:xfrm>
          <a:prstGeom prst="rect">
            <a:avLst/>
          </a:prstGeom>
        </p:spPr>
        <p:txBody>
          <a:bodyPr>
            <a:spAutoFit/>
          </a:bodyPr>
          <a:lstStyle/>
          <a:p>
            <a:pPr>
              <a:defRPr/>
            </a:pPr>
            <a:r>
              <a:rPr lang="en-US" sz="1700" i="1" dirty="0">
                <a:solidFill>
                  <a:schemeClr val="accent3">
                    <a:lumMod val="50000"/>
                  </a:schemeClr>
                </a:solidFill>
                <a:cs typeface="Arial" charset="0"/>
              </a:rPr>
              <a:t>What resources do we have, that we want to include in our plan?</a:t>
            </a:r>
          </a:p>
          <a:p>
            <a:pPr>
              <a:defRPr/>
            </a:pPr>
            <a:endParaRPr lang="en-US" sz="1700" dirty="0">
              <a:cs typeface="Arial" charset="0"/>
            </a:endParaRPr>
          </a:p>
          <a:p>
            <a:pPr>
              <a:defRPr/>
            </a:pPr>
            <a:endParaRPr lang="en-US" sz="1700" dirty="0">
              <a:cs typeface="Arial" charset="0"/>
            </a:endParaRPr>
          </a:p>
          <a:p>
            <a:pPr>
              <a:defRPr/>
            </a:pPr>
            <a:r>
              <a:rPr lang="en-US" sz="1700" i="1" dirty="0">
                <a:solidFill>
                  <a:schemeClr val="accent3">
                    <a:lumMod val="50000"/>
                  </a:schemeClr>
                </a:solidFill>
                <a:cs typeface="Arial" charset="0"/>
              </a:rPr>
              <a:t>What resources do we need in order to impact the local conditions we want to change?</a:t>
            </a:r>
          </a:p>
        </p:txBody>
      </p:sp>
      <p:sp>
        <p:nvSpPr>
          <p:cNvPr id="12" name="Right Brace 11"/>
          <p:cNvSpPr/>
          <p:nvPr/>
        </p:nvSpPr>
        <p:spPr>
          <a:xfrm flipH="1">
            <a:off x="7658100" y="1577975"/>
            <a:ext cx="228600" cy="4800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24"/>
                                        </p:tgtEl>
                                        <p:attrNameLst>
                                          <p:attrName>style.opacity</p:attrName>
                                        </p:attrNameLst>
                                      </p:cBhvr>
                                      <p:to>
                                        <p:strVal val="0.5"/>
                                      </p:to>
                                    </p:set>
                                    <p:animEffect filter="image" prLst="opacity: 0.5">
                                      <p:cBhvr rctx="IE">
                                        <p:cTn id="13" dur="indefinite"/>
                                        <p:tgtEl>
                                          <p:spTgt spid="24"/>
                                        </p:tgtEl>
                                      </p:cBhvr>
                                    </p:animEffect>
                                  </p:childTnLst>
                                </p:cTn>
                              </p:par>
                              <p:par>
                                <p:cTn id="14" presetID="9" presetClass="emph" presetSubtype="0" grpId="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5"/>
                                      </p:to>
                                    </p:set>
                                    <p:animEffect filter="image" prLst="opacity: 0.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26"/>
                                        </p:tgtEl>
                                        <p:attrNameLst>
                                          <p:attrName>style.opacity</p:attrName>
                                        </p:attrNameLst>
                                      </p:cBhvr>
                                      <p:to>
                                        <p:strVal val="0.5"/>
                                      </p:to>
                                    </p:set>
                                    <p:animEffect filter="image" prLst="opacity: 0.5">
                                      <p:cBhvr rctx="IE">
                                        <p:cTn id="25" dur="indefinite"/>
                                        <p:tgtEl>
                                          <p:spTgt spid="26"/>
                                        </p:tgtEl>
                                      </p:cBhvr>
                                    </p:animEffect>
                                  </p:childTnLst>
                                </p:cTn>
                              </p:par>
                              <p:par>
                                <p:cTn id="26" presetID="9" presetClass="emph" presetSubtype="0" grpId="0" nodeType="withEffect">
                                  <p:stCondLst>
                                    <p:cond delay="0"/>
                                  </p:stCondLst>
                                  <p:childTnLst>
                                    <p:set>
                                      <p:cBhvr rctx="PPT">
                                        <p:cTn id="27" dur="indefinite"/>
                                        <p:tgtEl>
                                          <p:spTgt spid="27"/>
                                        </p:tgtEl>
                                        <p:attrNameLst>
                                          <p:attrName>style.opacity</p:attrName>
                                        </p:attrNameLst>
                                      </p:cBhvr>
                                      <p:to>
                                        <p:strVal val="0.5"/>
                                      </p:to>
                                    </p:set>
                                    <p:animEffect filter="image" prLst="opacity: 0.5">
                                      <p:cBhvr rctx="IE">
                                        <p:cTn id="28" dur="indefinite"/>
                                        <p:tgtEl>
                                          <p:spTgt spid="27"/>
                                        </p:tgtEl>
                                      </p:cBhvr>
                                    </p:animEffect>
                                  </p:childTnLst>
                                </p:cTn>
                              </p:par>
                              <p:par>
                                <p:cTn id="29" presetID="9" presetClass="emph" presetSubtype="0" grpId="0" nodeType="withEffect">
                                  <p:stCondLst>
                                    <p:cond delay="0"/>
                                  </p:stCondLst>
                                  <p:childTnLst>
                                    <p:set>
                                      <p:cBhvr rctx="PPT">
                                        <p:cTn id="30" dur="indefinite"/>
                                        <p:tgtEl>
                                          <p:spTgt spid="59"/>
                                        </p:tgtEl>
                                        <p:attrNameLst>
                                          <p:attrName>style.opacity</p:attrName>
                                        </p:attrNameLst>
                                      </p:cBhvr>
                                      <p:to>
                                        <p:strVal val="0.5"/>
                                      </p:to>
                                    </p:set>
                                    <p:animEffect filter="image" prLst="opacity: 0.5">
                                      <p:cBhvr rctx="IE">
                                        <p:cTn id="31" dur="indefinite"/>
                                        <p:tgtEl>
                                          <p:spTgt spid="59"/>
                                        </p:tgtEl>
                                      </p:cBhvr>
                                    </p:animEffect>
                                  </p:childTnLst>
                                </p:cTn>
                              </p:par>
                              <p:par>
                                <p:cTn id="32" presetID="9" presetClass="emph" presetSubtype="0" grpId="0" nodeType="withEffect">
                                  <p:stCondLst>
                                    <p:cond delay="0"/>
                                  </p:stCondLst>
                                  <p:childTnLst>
                                    <p:set>
                                      <p:cBhvr rctx="PPT">
                                        <p:cTn id="33" dur="indefinite"/>
                                        <p:tgtEl>
                                          <p:spTgt spid="61"/>
                                        </p:tgtEl>
                                        <p:attrNameLst>
                                          <p:attrName>style.opacity</p:attrName>
                                        </p:attrNameLst>
                                      </p:cBhvr>
                                      <p:to>
                                        <p:strVal val="0.5"/>
                                      </p:to>
                                    </p:set>
                                    <p:animEffect filter="image" prLst="opacity: 0.5">
                                      <p:cBhvr rctx="IE">
                                        <p:cTn id="34" dur="indefinite"/>
                                        <p:tgtEl>
                                          <p:spTgt spid="61"/>
                                        </p:tgtEl>
                                      </p:cBhvr>
                                    </p:animEffect>
                                  </p:childTnLst>
                                </p:cTn>
                              </p:par>
                              <p:par>
                                <p:cTn id="35" presetID="9" presetClass="emph" presetSubtype="0" grpId="0" nodeType="withEffect">
                                  <p:stCondLst>
                                    <p:cond delay="0"/>
                                  </p:stCondLst>
                                  <p:childTnLst>
                                    <p:set>
                                      <p:cBhvr rctx="PPT">
                                        <p:cTn id="36" dur="indefinite"/>
                                        <p:tgtEl>
                                          <p:spTgt spid="56"/>
                                        </p:tgtEl>
                                        <p:attrNameLst>
                                          <p:attrName>style.opacity</p:attrName>
                                        </p:attrNameLst>
                                      </p:cBhvr>
                                      <p:to>
                                        <p:strVal val="0.5"/>
                                      </p:to>
                                    </p:set>
                                    <p:animEffect filter="image" prLst="opacity: 0.5">
                                      <p:cBhvr rctx="IE">
                                        <p:cTn id="37" dur="indefinite"/>
                                        <p:tgtEl>
                                          <p:spTgt spid="56"/>
                                        </p:tgtEl>
                                      </p:cBhvr>
                                    </p:animEffect>
                                  </p:childTnLst>
                                </p:cTn>
                              </p:par>
                              <p:par>
                                <p:cTn id="38" presetID="9" presetClass="emph" presetSubtype="0" grpId="0" nodeType="withEffect">
                                  <p:stCondLst>
                                    <p:cond delay="0"/>
                                  </p:stCondLst>
                                  <p:childTnLst>
                                    <p:set>
                                      <p:cBhvr rctx="PPT">
                                        <p:cTn id="39" dur="indefinite"/>
                                        <p:tgtEl>
                                          <p:spTgt spid="57"/>
                                        </p:tgtEl>
                                        <p:attrNameLst>
                                          <p:attrName>style.opacity</p:attrName>
                                        </p:attrNameLst>
                                      </p:cBhvr>
                                      <p:to>
                                        <p:strVal val="0.5"/>
                                      </p:to>
                                    </p:set>
                                    <p:animEffect filter="image" prLst="opacity: 0.5">
                                      <p:cBhvr rctx="IE">
                                        <p:cTn id="40" dur="indefinite"/>
                                        <p:tgtEl>
                                          <p:spTgt spid="57"/>
                                        </p:tgtEl>
                                      </p:cBhvr>
                                    </p:animEffect>
                                  </p:childTnLst>
                                </p:cTn>
                              </p:par>
                              <p:par>
                                <p:cTn id="41" presetID="9" presetClass="emph" presetSubtype="0" grpId="0" nodeType="withEffect">
                                  <p:stCondLst>
                                    <p:cond delay="0"/>
                                  </p:stCondLst>
                                  <p:childTnLst>
                                    <p:set>
                                      <p:cBhvr rctx="PPT">
                                        <p:cTn id="42" dur="indefinite"/>
                                        <p:tgtEl>
                                          <p:spTgt spid="58"/>
                                        </p:tgtEl>
                                        <p:attrNameLst>
                                          <p:attrName>style.opacity</p:attrName>
                                        </p:attrNameLst>
                                      </p:cBhvr>
                                      <p:to>
                                        <p:strVal val="0.5"/>
                                      </p:to>
                                    </p:set>
                                    <p:animEffect filter="image" prLst="opacity: 0.5">
                                      <p:cBhvr rctx="IE">
                                        <p:cTn id="43" dur="indefinite"/>
                                        <p:tgtEl>
                                          <p:spTgt spid="58"/>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5"/>
                                      </p:to>
                                    </p:set>
                                    <p:animEffect filter="image" prLst="opacity: 0.5">
                                      <p:cBhvr rctx="IE">
                                        <p:cTn id="46" dur="indefinite"/>
                                        <p:tgtEl>
                                          <p:spTgt spid="62"/>
                                        </p:tgtEl>
                                      </p:cBhvr>
                                    </p:animEffect>
                                  </p:childTnLst>
                                </p:cTn>
                              </p:par>
                              <p:par>
                                <p:cTn id="47" presetID="9" presetClass="emph" presetSubtype="0" nodeType="withEffect">
                                  <p:stCondLst>
                                    <p:cond delay="0"/>
                                  </p:stCondLst>
                                  <p:childTnLst>
                                    <p:set>
                                      <p:cBhvr rctx="PPT">
                                        <p:cTn id="48" dur="indefinite"/>
                                        <p:tgtEl>
                                          <p:spTgt spid="4"/>
                                        </p:tgtEl>
                                        <p:attrNameLst>
                                          <p:attrName>style.opacity</p:attrName>
                                        </p:attrNameLst>
                                      </p:cBhvr>
                                      <p:to>
                                        <p:strVal val="0.5"/>
                                      </p:to>
                                    </p:set>
                                    <p:animEffect filter="image" prLst="opacity: 0.5">
                                      <p:cBhvr rctx="IE">
                                        <p:cTn id="49" dur="indefinite"/>
                                        <p:tgtEl>
                                          <p:spTgt spid="4"/>
                                        </p:tgtEl>
                                      </p:cBhvr>
                                    </p:animEffect>
                                  </p:childTnLst>
                                </p:cTn>
                              </p:par>
                              <p:par>
                                <p:cTn id="50" presetID="9" presetClass="emph" presetSubtype="0" nodeType="withEffect">
                                  <p:stCondLst>
                                    <p:cond delay="0"/>
                                  </p:stCondLst>
                                  <p:childTnLst>
                                    <p:set>
                                      <p:cBhvr rctx="PPT">
                                        <p:cTn id="51" dur="indefinite"/>
                                        <p:tgtEl>
                                          <p:spTgt spid="13"/>
                                        </p:tgtEl>
                                        <p:attrNameLst>
                                          <p:attrName>style.opacity</p:attrName>
                                        </p:attrNameLst>
                                      </p:cBhvr>
                                      <p:to>
                                        <p:strVal val="0.5"/>
                                      </p:to>
                                    </p:set>
                                    <p:animEffect filter="image" prLst="opacity: 0.5">
                                      <p:cBhvr rctx="IE">
                                        <p:cTn id="52" dur="indefinite"/>
                                        <p:tgtEl>
                                          <p:spTgt spid="13"/>
                                        </p:tgtEl>
                                      </p:cBhvr>
                                    </p:animEffect>
                                  </p:childTnLst>
                                </p:cTn>
                              </p:par>
                              <p:par>
                                <p:cTn id="53" presetID="9" presetClass="emph" presetSubtype="0" nodeType="with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par>
                                <p:cTn id="56" presetID="9" presetClass="emph" presetSubtype="0" nodeType="withEffect">
                                  <p:stCondLst>
                                    <p:cond delay="0"/>
                                  </p:stCondLst>
                                  <p:childTnLst>
                                    <p:set>
                                      <p:cBhvr rctx="PPT">
                                        <p:cTn id="57" dur="indefinite"/>
                                        <p:tgtEl>
                                          <p:spTgt spid="51"/>
                                        </p:tgtEl>
                                        <p:attrNameLst>
                                          <p:attrName>style.opacity</p:attrName>
                                        </p:attrNameLst>
                                      </p:cBhvr>
                                      <p:to>
                                        <p:strVal val="0.5"/>
                                      </p:to>
                                    </p:set>
                                    <p:animEffect filter="image" prLst="opacity: 0.5">
                                      <p:cBhvr rctx="IE">
                                        <p:cTn id="58" dur="indefinite"/>
                                        <p:tgtEl>
                                          <p:spTgt spid="51"/>
                                        </p:tgtEl>
                                      </p:cBhvr>
                                    </p:animEffect>
                                  </p:childTnLst>
                                </p:cTn>
                              </p:par>
                              <p:par>
                                <p:cTn id="59" presetID="9" presetClass="emph" presetSubtype="0" nodeType="withEffect">
                                  <p:stCondLst>
                                    <p:cond delay="0"/>
                                  </p:stCondLst>
                                  <p:childTnLst>
                                    <p:set>
                                      <p:cBhvr rctx="PPT">
                                        <p:cTn id="60" dur="indefinite"/>
                                        <p:tgtEl>
                                          <p:spTgt spid="52"/>
                                        </p:tgtEl>
                                        <p:attrNameLst>
                                          <p:attrName>style.opacity</p:attrName>
                                        </p:attrNameLst>
                                      </p:cBhvr>
                                      <p:to>
                                        <p:strVal val="0.5"/>
                                      </p:to>
                                    </p:set>
                                    <p:animEffect filter="image" prLst="opacity: 0.5">
                                      <p:cBhvr rctx="IE">
                                        <p:cTn id="61" dur="indefinite"/>
                                        <p:tgtEl>
                                          <p:spTgt spid="52"/>
                                        </p:tgtEl>
                                      </p:cBhvr>
                                    </p:animEffect>
                                  </p:childTnLst>
                                </p:cTn>
                              </p:par>
                              <p:par>
                                <p:cTn id="62" presetID="9" presetClass="emph" presetSubtype="0" grpId="0" nodeType="withEffect">
                                  <p:stCondLst>
                                    <p:cond delay="0"/>
                                  </p:stCondLst>
                                  <p:childTnLst>
                                    <p:set>
                                      <p:cBhvr rctx="PPT">
                                        <p:cTn id="63" dur="indefinite"/>
                                        <p:tgtEl>
                                          <p:spTgt spid="77"/>
                                        </p:tgtEl>
                                        <p:attrNameLst>
                                          <p:attrName>style.opacity</p:attrName>
                                        </p:attrNameLst>
                                      </p:cBhvr>
                                      <p:to>
                                        <p:strVal val="0.5"/>
                                      </p:to>
                                    </p:set>
                                    <p:animEffect filter="image" prLst="opacity: 0.5">
                                      <p:cBhvr rctx="IE">
                                        <p:cTn id="64" dur="indefinite"/>
                                        <p:tgtEl>
                                          <p:spTgt spid="77"/>
                                        </p:tgtEl>
                                      </p:cBhvr>
                                    </p:animEffect>
                                  </p:childTnLst>
                                </p:cTn>
                              </p:par>
                              <p:par>
                                <p:cTn id="65" presetID="9" presetClass="emph" presetSubtype="0" nodeType="withEffect">
                                  <p:stCondLst>
                                    <p:cond delay="0"/>
                                  </p:stCondLst>
                                  <p:childTnLst>
                                    <p:set>
                                      <p:cBhvr rctx="PPT">
                                        <p:cTn id="66" dur="indefinite"/>
                                        <p:tgtEl>
                                          <p:spTgt spid="81"/>
                                        </p:tgtEl>
                                        <p:attrNameLst>
                                          <p:attrName>style.opacity</p:attrName>
                                        </p:attrNameLst>
                                      </p:cBhvr>
                                      <p:to>
                                        <p:strVal val="0.5"/>
                                      </p:to>
                                    </p:set>
                                    <p:animEffect filter="image" prLst="opacity: 0.5">
                                      <p:cBhvr rctx="IE">
                                        <p:cTn id="67" dur="indefinite"/>
                                        <p:tgtEl>
                                          <p:spTgt spid="81"/>
                                        </p:tgtEl>
                                      </p:cBhvr>
                                    </p:animEffect>
                                  </p:childTnLst>
                                </p:cTn>
                              </p:par>
                              <p:par>
                                <p:cTn id="68" presetID="9" presetClass="emph" presetSubtype="0" grpId="0" nodeType="withEffect">
                                  <p:stCondLst>
                                    <p:cond delay="0"/>
                                  </p:stCondLst>
                                  <p:childTnLst>
                                    <p:set>
                                      <p:cBhvr rctx="PPT">
                                        <p:cTn id="69" dur="indefinite"/>
                                        <p:tgtEl>
                                          <p:spTgt spid="85"/>
                                        </p:tgtEl>
                                        <p:attrNameLst>
                                          <p:attrName>style.opacity</p:attrName>
                                        </p:attrNameLst>
                                      </p:cBhvr>
                                      <p:to>
                                        <p:strVal val="0.5"/>
                                      </p:to>
                                    </p:set>
                                    <p:animEffect filter="image" prLst="opacity: 0.5">
                                      <p:cBhvr rctx="IE">
                                        <p:cTn id="70" dur="indefinite"/>
                                        <p:tgtEl>
                                          <p:spTgt spid="85"/>
                                        </p:tgtEl>
                                      </p:cBhvr>
                                    </p:animEffect>
                                  </p:childTnLst>
                                </p:cTn>
                              </p:par>
                              <p:par>
                                <p:cTn id="71" presetID="9" presetClass="emph" presetSubtype="0" nodeType="withEffect">
                                  <p:stCondLst>
                                    <p:cond delay="0"/>
                                  </p:stCondLst>
                                  <p:childTnLst>
                                    <p:set>
                                      <p:cBhvr rctx="PPT">
                                        <p:cTn id="72" dur="indefinite"/>
                                        <p:tgtEl>
                                          <p:spTgt spid="93"/>
                                        </p:tgtEl>
                                        <p:attrNameLst>
                                          <p:attrName>style.opacity</p:attrName>
                                        </p:attrNameLst>
                                      </p:cBhvr>
                                      <p:to>
                                        <p:strVal val="0.5"/>
                                      </p:to>
                                    </p:set>
                                    <p:animEffect filter="image" prLst="opacity: 0.5">
                                      <p:cBhvr rctx="IE">
                                        <p:cTn id="73" dur="indefinite"/>
                                        <p:tgtEl>
                                          <p:spTgt spid="93"/>
                                        </p:tgtEl>
                                      </p:cBhvr>
                                    </p:animEffect>
                                  </p:childTnLst>
                                </p:cTn>
                              </p:par>
                              <p:par>
                                <p:cTn id="74" presetID="9" presetClass="emph" presetSubtype="0" nodeType="withEffect">
                                  <p:stCondLst>
                                    <p:cond delay="0"/>
                                  </p:stCondLst>
                                  <p:childTnLst>
                                    <p:set>
                                      <p:cBhvr rctx="PPT">
                                        <p:cTn id="75" dur="indefinite"/>
                                        <p:tgtEl>
                                          <p:spTgt spid="94"/>
                                        </p:tgtEl>
                                        <p:attrNameLst>
                                          <p:attrName>style.opacity</p:attrName>
                                        </p:attrNameLst>
                                      </p:cBhvr>
                                      <p:to>
                                        <p:strVal val="0.5"/>
                                      </p:to>
                                    </p:set>
                                    <p:animEffect filter="image" prLst="opacity: 0.5">
                                      <p:cBhvr rctx="IE">
                                        <p:cTn id="76" dur="indefinite"/>
                                        <p:tgtEl>
                                          <p:spTgt spid="94"/>
                                        </p:tgtEl>
                                      </p:cBhvr>
                                    </p:animEffect>
                                  </p:childTnLst>
                                </p:cTn>
                              </p:par>
                              <p:par>
                                <p:cTn id="77" presetID="9" presetClass="emph" presetSubtype="0" nodeType="withEffect">
                                  <p:stCondLst>
                                    <p:cond delay="0"/>
                                  </p:stCondLst>
                                  <p:childTnLst>
                                    <p:set>
                                      <p:cBhvr rctx="PPT">
                                        <p:cTn id="78" dur="indefinite"/>
                                        <p:tgtEl>
                                          <p:spTgt spid="95"/>
                                        </p:tgtEl>
                                        <p:attrNameLst>
                                          <p:attrName>style.opacity</p:attrName>
                                        </p:attrNameLst>
                                      </p:cBhvr>
                                      <p:to>
                                        <p:strVal val="0.5"/>
                                      </p:to>
                                    </p:set>
                                    <p:animEffect filter="image" prLst="opacity: 0.5">
                                      <p:cBhvr rctx="IE">
                                        <p:cTn id="79" dur="indefinite"/>
                                        <p:tgtEl>
                                          <p:spTgt spid="95"/>
                                        </p:tgtEl>
                                      </p:cBhvr>
                                    </p:animEffect>
                                  </p:childTnLst>
                                </p:cTn>
                              </p:par>
                              <p:par>
                                <p:cTn id="80" presetID="9" presetClass="emph" presetSubtype="0" nodeType="withEffect">
                                  <p:stCondLst>
                                    <p:cond delay="0"/>
                                  </p:stCondLst>
                                  <p:childTnLst>
                                    <p:set>
                                      <p:cBhvr rctx="PPT">
                                        <p:cTn id="81" dur="indefinite"/>
                                        <p:tgtEl>
                                          <p:spTgt spid="96"/>
                                        </p:tgtEl>
                                        <p:attrNameLst>
                                          <p:attrName>style.opacity</p:attrName>
                                        </p:attrNameLst>
                                      </p:cBhvr>
                                      <p:to>
                                        <p:strVal val="0.5"/>
                                      </p:to>
                                    </p:set>
                                    <p:animEffect filter="image" prLst="opacity: 0.5">
                                      <p:cBhvr rctx="IE">
                                        <p:cTn id="82" dur="indefinite"/>
                                        <p:tgtEl>
                                          <p:spTgt spid="96"/>
                                        </p:tgtEl>
                                      </p:cBhvr>
                                    </p:animEffect>
                                  </p:childTnLst>
                                </p:cTn>
                              </p:par>
                              <p:par>
                                <p:cTn id="83" presetID="9" presetClass="emph" presetSubtype="0" grpId="0" nodeType="withEffect">
                                  <p:stCondLst>
                                    <p:cond delay="0"/>
                                  </p:stCondLst>
                                  <p:childTnLst>
                                    <p:set>
                                      <p:cBhvr rctx="PPT">
                                        <p:cTn id="84" dur="indefinite"/>
                                        <p:tgtEl>
                                          <p:spTgt spid="103"/>
                                        </p:tgtEl>
                                        <p:attrNameLst>
                                          <p:attrName>style.opacity</p:attrName>
                                        </p:attrNameLst>
                                      </p:cBhvr>
                                      <p:to>
                                        <p:strVal val="0.5"/>
                                      </p:to>
                                    </p:set>
                                    <p:animEffect filter="image" prLst="opacity: 0.5">
                                      <p:cBhvr rctx="IE">
                                        <p:cTn id="85" dur="indefinite"/>
                                        <p:tgtEl>
                                          <p:spTgt spid="103"/>
                                        </p:tgtEl>
                                      </p:cBhvr>
                                    </p:animEffect>
                                  </p:childTnLst>
                                </p:cTn>
                              </p:par>
                              <p:par>
                                <p:cTn id="86" presetID="9" presetClass="emph" presetSubtype="0" grpId="0" nodeType="withEffect">
                                  <p:stCondLst>
                                    <p:cond delay="0"/>
                                  </p:stCondLst>
                                  <p:childTnLst>
                                    <p:set>
                                      <p:cBhvr rctx="PPT">
                                        <p:cTn id="87" dur="indefinite"/>
                                        <p:tgtEl>
                                          <p:spTgt spid="104"/>
                                        </p:tgtEl>
                                        <p:attrNameLst>
                                          <p:attrName>style.opacity</p:attrName>
                                        </p:attrNameLst>
                                      </p:cBhvr>
                                      <p:to>
                                        <p:strVal val="0.5"/>
                                      </p:to>
                                    </p:set>
                                    <p:animEffect filter="image" prLst="opacity: 0.5">
                                      <p:cBhvr rctx="IE">
                                        <p:cTn id="88" dur="indefinite"/>
                                        <p:tgtEl>
                                          <p:spTgt spid="104"/>
                                        </p:tgtEl>
                                      </p:cBhvr>
                                    </p:animEffect>
                                  </p:childTnLst>
                                </p:cTn>
                              </p:par>
                              <p:par>
                                <p:cTn id="89" presetID="9" presetClass="emph" presetSubtype="0" grpId="0" nodeType="withEffect">
                                  <p:stCondLst>
                                    <p:cond delay="0"/>
                                  </p:stCondLst>
                                  <p:childTnLst>
                                    <p:set>
                                      <p:cBhvr rctx="PPT">
                                        <p:cTn id="90" dur="indefinite"/>
                                        <p:tgtEl>
                                          <p:spTgt spid="105"/>
                                        </p:tgtEl>
                                        <p:attrNameLst>
                                          <p:attrName>style.opacity</p:attrName>
                                        </p:attrNameLst>
                                      </p:cBhvr>
                                      <p:to>
                                        <p:strVal val="0.5"/>
                                      </p:to>
                                    </p:set>
                                    <p:animEffect filter="image" prLst="opacity: 0.5">
                                      <p:cBhvr rctx="IE">
                                        <p:cTn id="91" dur="indefinite"/>
                                        <p:tgtEl>
                                          <p:spTgt spid="10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
                                            <p:txEl>
                                              <p:pRg st="0" end="0"/>
                                            </p:txEl>
                                          </p:spTgt>
                                        </p:tgtEl>
                                        <p:attrNameLst>
                                          <p:attrName>style.visibility</p:attrName>
                                        </p:attrNameLst>
                                      </p:cBhvr>
                                      <p:to>
                                        <p:strVal val="visible"/>
                                      </p:to>
                                    </p:set>
                                    <p:animEffect transition="in" filter="fade">
                                      <p:cBhvr>
                                        <p:cTn id="96" dur="500"/>
                                        <p:tgtEl>
                                          <p:spTgt spid="11">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
                                            <p:txEl>
                                              <p:pRg st="3" end="3"/>
                                            </p:txEl>
                                          </p:spTgt>
                                        </p:tgtEl>
                                        <p:attrNameLst>
                                          <p:attrName>style.visibility</p:attrName>
                                        </p:attrNameLst>
                                      </p:cBhvr>
                                      <p:to>
                                        <p:strVal val="visible"/>
                                      </p:to>
                                    </p:set>
                                    <p:animEffect transition="in" filter="fade">
                                      <p:cBhvr>
                                        <p:cTn id="10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5" grpId="0"/>
      <p:bldP spid="10" grpId="0"/>
      <p:bldP spid="15" grpId="0"/>
      <p:bldP spid="26" grpId="0" animBg="1"/>
      <p:bldP spid="27" grpId="0" animBg="1"/>
      <p:bldP spid="59" grpId="0" animBg="1"/>
      <p:bldP spid="61" grpId="0" animBg="1"/>
      <p:bldP spid="56" grpId="0" animBg="1"/>
      <p:bldP spid="57" grpId="0" animBg="1"/>
      <p:bldP spid="58" grpId="0" animBg="1"/>
      <p:bldP spid="62" grpId="0" animBg="1"/>
      <p:bldP spid="77" grpId="0" animBg="1"/>
      <p:bldP spid="85" grpId="0" animBg="1"/>
      <p:bldP spid="103" grpId="0"/>
      <p:bldP spid="104" grpId="0"/>
      <p:bldP spid="105" grpId="0"/>
      <p:bldP spid="82" grpId="0" animBg="1"/>
      <p:bldP spid="11" grpId="0" build="p"/>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1026"/>
          <p:cNvSpPr>
            <a:spLocks noGrp="1" noChangeArrowheads="1"/>
          </p:cNvSpPr>
          <p:nvPr>
            <p:ph type="title"/>
          </p:nvPr>
        </p:nvSpPr>
        <p:spPr/>
        <p:txBody>
          <a:bodyPr>
            <a:normAutofit fontScale="90000"/>
          </a:bodyPr>
          <a:lstStyle/>
          <a:p>
            <a:pPr>
              <a:defRPr/>
            </a:pPr>
            <a:r>
              <a:rPr sz="1600" smtClean="0"/>
              <a:t/>
            </a:r>
            <a:br>
              <a:rPr sz="1600" smtClean="0"/>
            </a:br>
            <a:r>
              <a:rPr smtClean="0"/>
              <a:t>Completing a Resources and Gaps Assessment</a:t>
            </a:r>
            <a:r>
              <a:rPr sz="1600" smtClean="0"/>
              <a:t/>
            </a:r>
            <a:br>
              <a:rPr sz="1600" smtClean="0"/>
            </a:br>
            <a:endParaRPr sz="1600"/>
          </a:p>
        </p:txBody>
      </p:sp>
      <p:sp>
        <p:nvSpPr>
          <p:cNvPr id="262147" name="Rectangle 1027"/>
          <p:cNvSpPr>
            <a:spLocks noGrp="1" noChangeArrowheads="1"/>
          </p:cNvSpPr>
          <p:nvPr>
            <p:ph idx="1"/>
          </p:nvPr>
        </p:nvSpPr>
        <p:spPr/>
        <p:txBody>
          <a:bodyPr/>
          <a:lstStyle/>
          <a:p>
            <a:pPr marL="0" indent="0" eaLnBrk="1" hangingPunct="1">
              <a:spcBef>
                <a:spcPts val="1200"/>
              </a:spcBef>
              <a:buNone/>
            </a:pPr>
            <a:r>
              <a:rPr lang="en-US" sz="2800" dirty="0" smtClean="0"/>
              <a:t>Five Steps…</a:t>
            </a:r>
          </a:p>
          <a:p>
            <a:pPr marL="711200" indent="-711200" eaLnBrk="1" hangingPunct="1">
              <a:spcBef>
                <a:spcPts val="1200"/>
              </a:spcBef>
              <a:buFont typeface="Calibri" pitchFamily="34" charset="0"/>
              <a:buAutoNum type="arabicPeriod"/>
            </a:pPr>
            <a:r>
              <a:rPr lang="en-US" sz="2800" dirty="0" smtClean="0"/>
              <a:t>Establish your process.</a:t>
            </a:r>
          </a:p>
          <a:p>
            <a:pPr marL="711200" indent="-711200" eaLnBrk="1" hangingPunct="1">
              <a:spcBef>
                <a:spcPts val="1200"/>
              </a:spcBef>
              <a:buFont typeface="Calibri" pitchFamily="34" charset="0"/>
              <a:buAutoNum type="arabicPeriod"/>
            </a:pPr>
            <a:r>
              <a:rPr lang="en-US" sz="2800" dirty="0" smtClean="0"/>
              <a:t>Identify, collect, and compile information on each existing resources which address the priority risk and protective factors. </a:t>
            </a:r>
          </a:p>
          <a:p>
            <a:pPr marL="711200" indent="-711200" eaLnBrk="1" hangingPunct="1">
              <a:spcBef>
                <a:spcPts val="1200"/>
              </a:spcBef>
              <a:buFont typeface="Calibri" pitchFamily="34" charset="0"/>
              <a:buAutoNum type="arabicPeriod"/>
            </a:pPr>
            <a:r>
              <a:rPr lang="en-US" sz="2800" dirty="0" smtClean="0"/>
              <a:t>Determine gaps in resources. </a:t>
            </a:r>
          </a:p>
          <a:p>
            <a:pPr marL="711200" indent="-711200" eaLnBrk="1" hangingPunct="1">
              <a:spcBef>
                <a:spcPts val="1200"/>
              </a:spcBef>
              <a:buFont typeface="Calibri" pitchFamily="34" charset="0"/>
              <a:buAutoNum type="arabicPeriod"/>
            </a:pPr>
            <a:r>
              <a:rPr lang="en-US" sz="2800" dirty="0" smtClean="0"/>
              <a:t>Determine key findings.</a:t>
            </a:r>
          </a:p>
          <a:p>
            <a:pPr marL="711200" indent="-711200" eaLnBrk="1" hangingPunct="1">
              <a:spcBef>
                <a:spcPts val="1200"/>
              </a:spcBef>
              <a:buFont typeface="Calibri" pitchFamily="34" charset="0"/>
              <a:buAutoNum type="arabicPeriod"/>
            </a:pPr>
            <a:r>
              <a:rPr lang="en-US" sz="2800" dirty="0" smtClean="0"/>
              <a:t>Integrate information into Strategic Plan.</a:t>
            </a:r>
          </a:p>
        </p:txBody>
      </p:sp>
      <p:sp>
        <p:nvSpPr>
          <p:cNvPr id="233476"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08B089-3C09-4120-A23D-ADA3C654BF0E}" type="slidenum">
              <a:rPr lang="en-US" smtClean="0">
                <a:solidFill>
                  <a:srgbClr val="898989"/>
                </a:solidFill>
              </a:rPr>
              <a:pPr fontAlgn="base">
                <a:spcBef>
                  <a:spcPct val="0"/>
                </a:spcBef>
                <a:spcAft>
                  <a:spcPct val="0"/>
                </a:spcAft>
                <a:defRPr/>
              </a:pPr>
              <a:t>16</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dirty="0" smtClean="0">
                <a:solidFill>
                  <a:schemeClr val="accent6">
                    <a:lumMod val="75000"/>
                  </a:schemeClr>
                </a:solidFill>
                <a:effectLst>
                  <a:outerShdw blurRad="38100" dist="38100" dir="2700000" algn="tl">
                    <a:srgbClr val="000000">
                      <a:alpha val="43137"/>
                    </a:srgbClr>
                  </a:outerShdw>
                </a:effectLst>
              </a:rPr>
              <a:t>Poll</a:t>
            </a:r>
            <a:endParaRPr dirty="0">
              <a:solidFill>
                <a:schemeClr val="accent6">
                  <a:lumMod val="75000"/>
                </a:schemeClr>
              </a:solidFill>
              <a:effectLst>
                <a:outerShdw blurRad="38100" dist="38100" dir="2700000" algn="tl">
                  <a:srgbClr val="000000">
                    <a:alpha val="43137"/>
                  </a:srgbClr>
                </a:outerShdw>
              </a:effectLst>
            </a:endParaRPr>
          </a:p>
        </p:txBody>
      </p:sp>
      <p:sp>
        <p:nvSpPr>
          <p:cNvPr id="59395" name="Content Placeholder 2"/>
          <p:cNvSpPr>
            <a:spLocks noGrp="1"/>
          </p:cNvSpPr>
          <p:nvPr>
            <p:ph idx="1"/>
          </p:nvPr>
        </p:nvSpPr>
        <p:spPr/>
        <p:txBody>
          <a:bodyPr/>
          <a:lstStyle/>
          <a:p>
            <a:pPr eaLnBrk="1" hangingPunct="1"/>
            <a:r>
              <a:rPr lang="en-US" sz="2800" dirty="0" smtClean="0"/>
              <a:t>Which of these steps do you feel particularly strong in your ability to complete?</a:t>
            </a:r>
          </a:p>
          <a:p>
            <a:pPr eaLnBrk="1" hangingPunct="1"/>
            <a:endParaRPr lang="en-US" sz="2800" dirty="0" smtClean="0"/>
          </a:p>
          <a:p>
            <a:pPr eaLnBrk="1" hangingPunct="1"/>
            <a:r>
              <a:rPr lang="en-US" sz="2800" dirty="0" smtClean="0"/>
              <a:t>Which of these steps do you think might challenge you?</a:t>
            </a:r>
          </a:p>
        </p:txBody>
      </p:sp>
      <p:sp>
        <p:nvSpPr>
          <p:cNvPr id="2" name="Slide Number Placeholder 1"/>
          <p:cNvSpPr>
            <a:spLocks noGrp="1"/>
          </p:cNvSpPr>
          <p:nvPr>
            <p:ph type="sldNum" sz="quarter" idx="10"/>
          </p:nvPr>
        </p:nvSpPr>
        <p:spPr/>
        <p:txBody>
          <a:bodyPr/>
          <a:lstStyle/>
          <a:p>
            <a:pPr>
              <a:defRPr/>
            </a:pPr>
            <a:fld id="{9E2190C2-C9D7-4247-B5FB-6ABB6085BFD3}" type="slidenum">
              <a:rPr lang="en-US" smtClean="0"/>
              <a:pPr>
                <a:defRPr/>
              </a:pPr>
              <a:t>17</a:t>
            </a:fld>
            <a:endParaRPr lang="en-US" dirty="0"/>
          </a:p>
        </p:txBody>
      </p:sp>
    </p:spTree>
    <p:extLst>
      <p:ext uri="{BB962C8B-B14F-4D97-AF65-F5344CB8AC3E}">
        <p14:creationId xmlns:p14="http://schemas.microsoft.com/office/powerpoint/2010/main" val="2692707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anim calcmode="lin" valueType="num">
                                      <p:cBhvr additive="base">
                                        <p:cTn id="13"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p:cNvSpPr>
            <a:spLocks noGrp="1"/>
          </p:cNvSpPr>
          <p:nvPr>
            <p:ph type="title"/>
          </p:nvPr>
        </p:nvSpPr>
        <p:spPr/>
        <p:txBody>
          <a:bodyPr>
            <a:normAutofit/>
          </a:bodyPr>
          <a:lstStyle/>
          <a:p>
            <a:r>
              <a:rPr sz="2000" dirty="0" smtClean="0"/>
              <a:t>Step 1: </a:t>
            </a:r>
            <a:r>
              <a:rPr dirty="0" smtClean="0"/>
              <a:t/>
            </a:r>
            <a:br>
              <a:rPr dirty="0" smtClean="0"/>
            </a:br>
            <a:r>
              <a:rPr dirty="0" smtClean="0"/>
              <a:t>Establish your process</a:t>
            </a:r>
          </a:p>
        </p:txBody>
      </p:sp>
      <p:sp>
        <p:nvSpPr>
          <p:cNvPr id="263171" name="Content Placeholder 2"/>
          <p:cNvSpPr>
            <a:spLocks noGrp="1"/>
          </p:cNvSpPr>
          <p:nvPr>
            <p:ph idx="1"/>
          </p:nvPr>
        </p:nvSpPr>
        <p:spPr/>
        <p:txBody>
          <a:bodyPr/>
          <a:lstStyle/>
          <a:p>
            <a:pPr eaLnBrk="1" hangingPunct="1">
              <a:spcBef>
                <a:spcPts val="1800"/>
              </a:spcBef>
            </a:pPr>
            <a:r>
              <a:rPr lang="en-US" sz="2600" dirty="0" smtClean="0"/>
              <a:t>Gather coalition members to work on Resources Assessment.</a:t>
            </a:r>
          </a:p>
          <a:p>
            <a:pPr eaLnBrk="1" hangingPunct="1">
              <a:spcBef>
                <a:spcPts val="1800"/>
              </a:spcBef>
            </a:pPr>
            <a:r>
              <a:rPr lang="en-US" sz="2600" dirty="0" smtClean="0"/>
              <a:t>Be clear about your goals and objectives for your Resources Assessment.</a:t>
            </a:r>
          </a:p>
          <a:p>
            <a:pPr eaLnBrk="1" hangingPunct="1">
              <a:spcBef>
                <a:spcPts val="1800"/>
              </a:spcBef>
            </a:pPr>
            <a:r>
              <a:rPr lang="en-US" sz="2600" dirty="0" smtClean="0"/>
              <a:t>Decide on what information you want to collect.</a:t>
            </a:r>
          </a:p>
          <a:p>
            <a:pPr eaLnBrk="1" hangingPunct="1">
              <a:spcBef>
                <a:spcPts val="1800"/>
              </a:spcBef>
            </a:pPr>
            <a:r>
              <a:rPr lang="en-US" sz="2600" dirty="0" smtClean="0"/>
              <a:t>Decide on how you will collect information.</a:t>
            </a:r>
          </a:p>
          <a:p>
            <a:pPr eaLnBrk="1" hangingPunct="1">
              <a:spcBef>
                <a:spcPts val="1800"/>
              </a:spcBef>
            </a:pPr>
            <a:r>
              <a:rPr lang="en-US" sz="2600" dirty="0" smtClean="0"/>
              <a:t>Establish timeframe for collection.</a:t>
            </a:r>
          </a:p>
          <a:p>
            <a:pPr marL="0" indent="0" algn="r" eaLnBrk="1" hangingPunct="1">
              <a:spcBef>
                <a:spcPts val="1800"/>
              </a:spcBef>
              <a:buNone/>
            </a:pPr>
            <a:r>
              <a:rPr lang="en-US" sz="2600" dirty="0" smtClean="0"/>
              <a:t>Go forth and collect!  ... </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Poll</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How are coalition members involved in your Resources Assessment?</a:t>
            </a:r>
          </a:p>
          <a:p>
            <a:pPr lvl="1"/>
            <a:r>
              <a:rPr lang="en-US" sz="2400" dirty="0" smtClean="0"/>
              <a:t>Collect Information</a:t>
            </a:r>
          </a:p>
          <a:p>
            <a:pPr lvl="1"/>
            <a:r>
              <a:rPr lang="en-US" sz="2400" dirty="0" smtClean="0"/>
              <a:t>Develop collection tool</a:t>
            </a:r>
          </a:p>
          <a:p>
            <a:pPr lvl="1"/>
            <a:r>
              <a:rPr lang="en-US" sz="2400" dirty="0" smtClean="0"/>
              <a:t>Review information</a:t>
            </a:r>
          </a:p>
          <a:p>
            <a:pPr lvl="1"/>
            <a:r>
              <a:rPr lang="en-US" sz="2400" dirty="0" smtClean="0"/>
              <a:t>Present information</a:t>
            </a:r>
          </a:p>
          <a:p>
            <a:pPr lvl="1"/>
            <a:r>
              <a:rPr lang="en-US" sz="2400" dirty="0" smtClean="0"/>
              <a:t>Write summary of Resources Assessment for Strategic Plan</a:t>
            </a:r>
            <a:endParaRPr lang="en-US" sz="2400"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19</a:t>
            </a:fld>
            <a:endParaRPr lang="en-US"/>
          </a:p>
        </p:txBody>
      </p:sp>
    </p:spTree>
    <p:extLst>
      <p:ext uri="{BB962C8B-B14F-4D97-AF65-F5344CB8AC3E}">
        <p14:creationId xmlns:p14="http://schemas.microsoft.com/office/powerpoint/2010/main" val="318729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1676400" y="0"/>
            <a:ext cx="7010400" cy="1371600"/>
          </a:xfrm>
        </p:spPr>
        <p:txBody>
          <a:bodyPr/>
          <a:lstStyle/>
          <a:p>
            <a:pPr eaLnBrk="0" hangingPunct="0"/>
            <a:r>
              <a:rPr sz="1600" smtClean="0"/>
              <a:t/>
            </a:r>
            <a:br>
              <a:rPr sz="1600" smtClean="0"/>
            </a:br>
            <a:r>
              <a:rPr smtClean="0"/>
              <a:t>Introduction</a:t>
            </a:r>
            <a:r>
              <a:rPr sz="1600" smtClean="0"/>
              <a:t/>
            </a:r>
            <a:br>
              <a:rPr sz="1600" smtClean="0"/>
            </a:br>
            <a:endParaRPr sz="1600" smtClean="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endParaRPr lang="en-US" b="1" i="1" dirty="0" smtClean="0">
              <a:solidFill>
                <a:srgbClr val="333366"/>
              </a:solidFill>
            </a:endParaRPr>
          </a:p>
          <a:p>
            <a:pPr marL="0" indent="0" eaLnBrk="1" fontAlgn="auto" hangingPunct="1">
              <a:spcAft>
                <a:spcPts val="0"/>
              </a:spcAft>
              <a:buFont typeface="Wingdings" pitchFamily="2" charset="2"/>
              <a:buNone/>
              <a:defRPr/>
            </a:pPr>
            <a:r>
              <a:rPr lang="en-US" b="1" i="1" dirty="0" smtClean="0">
                <a:solidFill>
                  <a:srgbClr val="333366"/>
                </a:solidFill>
              </a:rPr>
              <a:t>Before we start…</a:t>
            </a:r>
          </a:p>
          <a:p>
            <a:pPr eaLnBrk="1" fontAlgn="auto" hangingPunct="1">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normAutofit/>
          </a:bodyPr>
          <a:lstStyle/>
          <a:p>
            <a:r>
              <a:rPr lang="en-US" sz="2000" dirty="0"/>
              <a:t>Step 1: </a:t>
            </a:r>
            <a:r>
              <a:rPr lang="en-US" sz="2000" dirty="0" smtClean="0"/>
              <a:t/>
            </a:r>
            <a:br>
              <a:rPr lang="en-US" sz="2000" dirty="0" smtClean="0"/>
            </a:br>
            <a:r>
              <a:rPr dirty="0" smtClean="0"/>
              <a:t>Creating your Collection Tool </a:t>
            </a:r>
          </a:p>
        </p:txBody>
      </p:sp>
      <p:sp>
        <p:nvSpPr>
          <p:cNvPr id="264195" name="Content Placeholder 2"/>
          <p:cNvSpPr>
            <a:spLocks noGrp="1"/>
          </p:cNvSpPr>
          <p:nvPr>
            <p:ph idx="1"/>
          </p:nvPr>
        </p:nvSpPr>
        <p:spPr/>
        <p:txBody>
          <a:bodyPr/>
          <a:lstStyle/>
          <a:p>
            <a:pPr eaLnBrk="1" hangingPunct="1"/>
            <a:r>
              <a:rPr lang="en-US" dirty="0" smtClean="0"/>
              <a:t>What do you want to know?</a:t>
            </a:r>
          </a:p>
          <a:p>
            <a:pPr eaLnBrk="1" hangingPunct="1"/>
            <a:r>
              <a:rPr lang="en-US" dirty="0" smtClean="0"/>
              <a:t>At the end how do you want to present information?</a:t>
            </a:r>
          </a:p>
          <a:p>
            <a:pPr eaLnBrk="1" hangingPunct="1"/>
            <a:r>
              <a:rPr lang="en-US" dirty="0" smtClean="0"/>
              <a:t>What information supports determining local conditions and strategy selection?</a:t>
            </a:r>
          </a:p>
          <a:p>
            <a:pPr eaLnBrk="1" hangingPunct="1"/>
            <a:r>
              <a:rPr lang="en-US" dirty="0" smtClean="0"/>
              <a:t>What information will support implementation of strategies?</a:t>
            </a:r>
          </a:p>
          <a:p>
            <a:pPr eaLnBrk="1" hangingPunct="1"/>
            <a:endParaRPr lang="en-US" dirty="0" smtClean="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rmAutofit fontScale="90000"/>
          </a:bodyPr>
          <a:lstStyle/>
          <a:p>
            <a:pPr>
              <a:defRPr/>
            </a:pPr>
            <a:r>
              <a:rPr sz="1600" dirty="0" smtClean="0"/>
              <a:t/>
            </a:r>
            <a:br>
              <a:rPr sz="1600" dirty="0" smtClean="0"/>
            </a:br>
            <a:r>
              <a:rPr lang="en-US" sz="2000" dirty="0"/>
              <a:t>Step </a:t>
            </a:r>
            <a:r>
              <a:rPr lang="en-US" sz="2000" dirty="0" smtClean="0"/>
              <a:t>2: </a:t>
            </a:r>
            <a:br>
              <a:rPr lang="en-US" sz="2000" dirty="0" smtClean="0"/>
            </a:br>
            <a:r>
              <a:rPr dirty="0" smtClean="0"/>
              <a:t>Collecting Information</a:t>
            </a:r>
            <a:r>
              <a:rPr sz="1600" dirty="0" smtClean="0"/>
              <a:t/>
            </a:r>
            <a:br>
              <a:rPr sz="1600" dirty="0" smtClean="0"/>
            </a:br>
            <a:endParaRPr sz="1600" dirty="0"/>
          </a:p>
        </p:txBody>
      </p:sp>
      <p:sp>
        <p:nvSpPr>
          <p:cNvPr id="265219" name="Rectangle 3"/>
          <p:cNvSpPr>
            <a:spLocks noGrp="1" noChangeArrowheads="1"/>
          </p:cNvSpPr>
          <p:nvPr>
            <p:ph idx="1"/>
          </p:nvPr>
        </p:nvSpPr>
        <p:spPr/>
        <p:txBody>
          <a:bodyPr/>
          <a:lstStyle/>
          <a:p>
            <a:pPr marL="461963" indent="-461963" eaLnBrk="1" hangingPunct="1">
              <a:buFont typeface="Wingdings" pitchFamily="2" charset="2"/>
              <a:buNone/>
            </a:pPr>
            <a:r>
              <a:rPr lang="en-US" sz="2400" smtClean="0"/>
              <a:t>Types of information to be collected:</a:t>
            </a:r>
          </a:p>
          <a:p>
            <a:pPr marL="461963" indent="-461963" eaLnBrk="1" hangingPunct="1"/>
            <a:r>
              <a:rPr lang="en-US" sz="2200" smtClean="0">
                <a:cs typeface="Times New Roman" pitchFamily="18" charset="0"/>
              </a:rPr>
              <a:t>Resource/Provider contact info</a:t>
            </a:r>
          </a:p>
          <a:p>
            <a:pPr marL="461963" indent="-461963" eaLnBrk="1" hangingPunct="1"/>
            <a:r>
              <a:rPr lang="en-US" sz="2200" smtClean="0">
                <a:cs typeface="Times New Roman" pitchFamily="18" charset="0"/>
              </a:rPr>
              <a:t>Funding sources and duration</a:t>
            </a:r>
          </a:p>
          <a:p>
            <a:pPr marL="461963" indent="-461963" eaLnBrk="1" hangingPunct="1"/>
            <a:r>
              <a:rPr lang="en-US" sz="2200" smtClean="0">
                <a:cs typeface="Times New Roman" pitchFamily="18" charset="0"/>
              </a:rPr>
              <a:t>Program/Activity – description, location, when service is offered, type of service, participant cost</a:t>
            </a:r>
          </a:p>
          <a:p>
            <a:pPr marL="461963" indent="-461963" eaLnBrk="1" hangingPunct="1"/>
            <a:r>
              <a:rPr lang="en-US" sz="2200" smtClean="0">
                <a:cs typeface="Times New Roman" pitchFamily="18" charset="0"/>
              </a:rPr>
              <a:t>What risk/protective factors and local conditions are addressed</a:t>
            </a:r>
          </a:p>
          <a:p>
            <a:pPr marL="461963" indent="-461963" eaLnBrk="1" hangingPunct="1"/>
            <a:r>
              <a:rPr lang="en-US" sz="2200" smtClean="0">
                <a:cs typeface="Times New Roman" pitchFamily="18" charset="0"/>
              </a:rPr>
              <a:t>Target populations - populations served, numbers served</a:t>
            </a:r>
          </a:p>
          <a:p>
            <a:pPr marL="461963" indent="-461963" eaLnBrk="1" hangingPunct="1"/>
            <a:r>
              <a:rPr lang="en-US" sz="2200" smtClean="0">
                <a:cs typeface="Times New Roman" pitchFamily="18" charset="0"/>
              </a:rPr>
              <a:t>Type of prevention strategy – CSAP strategies, domain, sector</a:t>
            </a:r>
          </a:p>
          <a:p>
            <a:pPr marL="461963" indent="-461963" eaLnBrk="1" hangingPunct="1"/>
            <a:r>
              <a:rPr lang="en-US" sz="2200" smtClean="0">
                <a:cs typeface="Times New Roman" pitchFamily="18" charset="0"/>
              </a:rPr>
              <a:t>Evaluation results</a:t>
            </a:r>
          </a:p>
        </p:txBody>
      </p:sp>
      <p:sp>
        <p:nvSpPr>
          <p:cNvPr id="23654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A723EB8-5625-4E33-B4DF-89AB4FF20D16}" type="slidenum">
              <a:rPr lang="en-US" smtClean="0">
                <a:solidFill>
                  <a:srgbClr val="898989"/>
                </a:solidFill>
              </a:rPr>
              <a:pPr fontAlgn="base">
                <a:spcBef>
                  <a:spcPct val="0"/>
                </a:spcBef>
                <a:spcAft>
                  <a:spcPct val="0"/>
                </a:spcAft>
                <a:defRPr/>
              </a:pPr>
              <a:t>21</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4098"/>
          <p:cNvSpPr>
            <a:spLocks noGrp="1" noChangeArrowheads="1"/>
          </p:cNvSpPr>
          <p:nvPr>
            <p:ph type="title"/>
          </p:nvPr>
        </p:nvSpPr>
        <p:spPr/>
        <p:txBody>
          <a:bodyPr>
            <a:normAutofit fontScale="90000"/>
          </a:bodyPr>
          <a:lstStyle/>
          <a:p>
            <a:r>
              <a:rPr sz="1600" dirty="0" smtClean="0"/>
              <a:t/>
            </a:r>
            <a:br>
              <a:rPr sz="1600" dirty="0" smtClean="0"/>
            </a:br>
            <a:r>
              <a:rPr lang="en-US" sz="1800" dirty="0"/>
              <a:t>Step 2: </a:t>
            </a:r>
            <a:r>
              <a:rPr lang="en-US" sz="1800" dirty="0" smtClean="0"/>
              <a:t/>
            </a:r>
            <a:br>
              <a:rPr lang="en-US" sz="1800" dirty="0" smtClean="0"/>
            </a:br>
            <a:r>
              <a:rPr dirty="0" smtClean="0"/>
              <a:t>Collecting Information</a:t>
            </a:r>
            <a:r>
              <a:rPr sz="1600" dirty="0" smtClean="0"/>
              <a:t/>
            </a:r>
            <a:br>
              <a:rPr sz="1600" dirty="0" smtClean="0"/>
            </a:br>
            <a:endParaRPr sz="1600" dirty="0" smtClean="0"/>
          </a:p>
        </p:txBody>
      </p:sp>
      <p:sp>
        <p:nvSpPr>
          <p:cNvPr id="266243" name="Rectangle 4099"/>
          <p:cNvSpPr>
            <a:spLocks noGrp="1" noChangeArrowheads="1"/>
          </p:cNvSpPr>
          <p:nvPr>
            <p:ph idx="1"/>
          </p:nvPr>
        </p:nvSpPr>
        <p:spPr/>
        <p:txBody>
          <a:bodyPr/>
          <a:lstStyle/>
          <a:p>
            <a:pPr marL="461963" indent="-461963" eaLnBrk="1" hangingPunct="1">
              <a:lnSpc>
                <a:spcPct val="90000"/>
              </a:lnSpc>
              <a:buFont typeface="Wingdings" pitchFamily="2" charset="2"/>
              <a:buNone/>
            </a:pPr>
            <a:r>
              <a:rPr lang="en-US" dirty="0" smtClean="0"/>
              <a:t>Use the following to identify resources: </a:t>
            </a:r>
          </a:p>
          <a:p>
            <a:pPr marL="461963" indent="-461963" eaLnBrk="1" hangingPunct="1">
              <a:lnSpc>
                <a:spcPct val="90000"/>
              </a:lnSpc>
            </a:pPr>
            <a:r>
              <a:rPr lang="en-US" sz="2800" dirty="0" smtClean="0"/>
              <a:t>Coalition members</a:t>
            </a:r>
          </a:p>
          <a:p>
            <a:pPr marL="461963" indent="-461963" eaLnBrk="1" hangingPunct="1">
              <a:lnSpc>
                <a:spcPct val="90000"/>
              </a:lnSpc>
            </a:pPr>
            <a:r>
              <a:rPr lang="en-US" sz="2800" dirty="0" smtClean="0"/>
              <a:t>Directories - Human services, Telephone, Helpline/Crisis Clinic, health department </a:t>
            </a:r>
          </a:p>
          <a:p>
            <a:pPr marL="461963" indent="-461963" eaLnBrk="1" hangingPunct="1">
              <a:lnSpc>
                <a:spcPct val="90000"/>
              </a:lnSpc>
            </a:pPr>
            <a:r>
              <a:rPr lang="en-US" sz="2800" dirty="0" smtClean="0"/>
              <a:t>City halls (especially in small towns)</a:t>
            </a:r>
          </a:p>
          <a:p>
            <a:pPr marL="461963" indent="-461963" eaLnBrk="1" hangingPunct="1">
              <a:lnSpc>
                <a:spcPct val="90000"/>
              </a:lnSpc>
            </a:pPr>
            <a:r>
              <a:rPr lang="en-US" sz="2800" dirty="0" smtClean="0"/>
              <a:t>One-stop centers / Food banks</a:t>
            </a:r>
          </a:p>
          <a:p>
            <a:pPr marL="461963" indent="-461963" eaLnBrk="1" hangingPunct="1">
              <a:lnSpc>
                <a:spcPct val="90000"/>
              </a:lnSpc>
            </a:pPr>
            <a:r>
              <a:rPr lang="en-US" sz="2800" dirty="0" smtClean="0"/>
              <a:t>Medical providers - community health clinic</a:t>
            </a:r>
          </a:p>
          <a:p>
            <a:pPr marL="461963" indent="-461963" eaLnBrk="1" hangingPunct="1">
              <a:lnSpc>
                <a:spcPct val="90000"/>
              </a:lnSpc>
            </a:pPr>
            <a:r>
              <a:rPr lang="en-US" sz="2800" dirty="0" smtClean="0"/>
              <a:t>Key informants / prevention service providers</a:t>
            </a:r>
          </a:p>
          <a:p>
            <a:pPr marL="461963" indent="-461963" eaLnBrk="1" hangingPunct="1">
              <a:lnSpc>
                <a:spcPct val="90000"/>
              </a:lnSpc>
            </a:pPr>
            <a:r>
              <a:rPr lang="en-US" sz="2800" dirty="0" smtClean="0"/>
              <a:t>Surveys</a:t>
            </a:r>
          </a:p>
          <a:p>
            <a:pPr marL="461963" indent="-461963" eaLnBrk="1" hangingPunct="1">
              <a:lnSpc>
                <a:spcPct val="90000"/>
              </a:lnSpc>
              <a:buFont typeface="Wingdings" pitchFamily="2" charset="2"/>
              <a:buNone/>
            </a:pPr>
            <a:endParaRPr lang="en-US" dirty="0" smtClean="0"/>
          </a:p>
        </p:txBody>
      </p:sp>
      <p:sp>
        <p:nvSpPr>
          <p:cNvPr id="237572"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031014-487F-43C7-BE09-C4B93CFC3D81}" type="slidenum">
              <a:rPr lang="en-US" smtClean="0">
                <a:solidFill>
                  <a:srgbClr val="898989"/>
                </a:solidFill>
              </a:rPr>
              <a:pPr fontAlgn="base">
                <a:spcBef>
                  <a:spcPct val="0"/>
                </a:spcBef>
                <a:spcAft>
                  <a:spcPct val="0"/>
                </a:spcAft>
                <a:defRPr/>
              </a:pPr>
              <a:t>22</a:t>
            </a:fld>
            <a:endParaRPr lang="en-US" smtClean="0">
              <a:solidFill>
                <a:srgbClr val="898989"/>
              </a:solidFill>
            </a:endParaRPr>
          </a:p>
        </p:txBody>
      </p:sp>
      <p:sp>
        <p:nvSpPr>
          <p:cNvPr id="3" name="Rectangle 2"/>
          <p:cNvSpPr/>
          <p:nvPr/>
        </p:nvSpPr>
        <p:spPr>
          <a:xfrm rot="20612402">
            <a:off x="3059678" y="3152397"/>
            <a:ext cx="40975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What else???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Collecting the Information</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23</a:t>
            </a:fld>
            <a:endParaRPr lang="en-US"/>
          </a:p>
        </p:txBody>
      </p:sp>
      <p:pic>
        <p:nvPicPr>
          <p:cNvPr id="5" name="Picture 4" descr="Community Resources Assessment Collection Form - SAMPLE.pdf - Adobe Reader"/>
          <p:cNvPicPr>
            <a:picLocks noChangeAspect="1"/>
          </p:cNvPicPr>
          <p:nvPr/>
        </p:nvPicPr>
        <p:blipFill rotWithShape="1">
          <a:blip r:embed="rId3">
            <a:extLst>
              <a:ext uri="{28A0092B-C50C-407E-A947-70E740481C1C}">
                <a14:useLocalDpi xmlns:a14="http://schemas.microsoft.com/office/drawing/2010/main" val="0"/>
              </a:ext>
            </a:extLst>
          </a:blip>
          <a:srcRect l="19475" t="10185" r="16062" b="6296"/>
          <a:stretch/>
        </p:blipFill>
        <p:spPr>
          <a:xfrm rot="21027703">
            <a:off x="2855058" y="1422249"/>
            <a:ext cx="3765014" cy="4729864"/>
          </a:xfrm>
          <a:prstGeom prst="rect">
            <a:avLst/>
          </a:prstGeom>
          <a:ln>
            <a:noFill/>
          </a:ln>
          <a:effectLst>
            <a:outerShdw blurRad="292100" dist="139700" dir="2700000" algn="tl" rotWithShape="0">
              <a:srgbClr val="333333">
                <a:alpha val="65000"/>
              </a:srgbClr>
            </a:outerShdw>
          </a:effectLst>
        </p:spPr>
      </p:pic>
      <p:graphicFrame>
        <p:nvGraphicFramePr>
          <p:cNvPr id="6" name="Object 5"/>
          <p:cNvGraphicFramePr>
            <a:graphicFrameLocks noChangeAspect="1"/>
          </p:cNvGraphicFramePr>
          <p:nvPr>
            <p:extLst>
              <p:ext uri="{D42A27DB-BD31-4B8C-83A1-F6EECF244321}">
                <p14:modId xmlns:p14="http://schemas.microsoft.com/office/powerpoint/2010/main" val="410177081"/>
              </p:ext>
            </p:extLst>
          </p:nvPr>
        </p:nvGraphicFramePr>
        <p:xfrm>
          <a:off x="8229600" y="5867400"/>
          <a:ext cx="381000" cy="771525"/>
        </p:xfrm>
        <a:graphic>
          <a:graphicData uri="http://schemas.openxmlformats.org/presentationml/2006/ole">
            <mc:AlternateContent xmlns:mc="http://schemas.openxmlformats.org/markup-compatibility/2006">
              <mc:Choice xmlns:v="urn:schemas-microsoft-com:vml" Requires="v">
                <p:oleObj spid="_x0000_s5162" name="Acrobat Document" showAsIcon="1" r:id="rId4" imgW="380880" imgH="771480" progId="AcroExch.Document.11">
                  <p:embed/>
                </p:oleObj>
              </mc:Choice>
              <mc:Fallback>
                <p:oleObj name="Acrobat Document" showAsIcon="1" r:id="rId4" imgW="380880" imgH="771480" progId="AcroExch.Document.11">
                  <p:embed/>
                  <p:pic>
                    <p:nvPicPr>
                      <p:cNvPr id="0" name=""/>
                      <p:cNvPicPr/>
                      <p:nvPr/>
                    </p:nvPicPr>
                    <p:blipFill>
                      <a:blip r:embed="rId5"/>
                      <a:stretch>
                        <a:fillRect/>
                      </a:stretch>
                    </p:blipFill>
                    <p:spPr>
                      <a:xfrm>
                        <a:off x="8229600" y="5867400"/>
                        <a:ext cx="3810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Collecting the Information</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24</a:t>
            </a:fld>
            <a:endParaRPr lang="en-US"/>
          </a:p>
        </p:txBody>
      </p:sp>
      <p:pic>
        <p:nvPicPr>
          <p:cNvPr id="3" name="Picture 2" descr="Well Spring Community Network Partner Survey updated 8-23-10.pdf - Adobe Reader"/>
          <p:cNvPicPr>
            <a:picLocks noChangeAspect="1"/>
          </p:cNvPicPr>
          <p:nvPr/>
        </p:nvPicPr>
        <p:blipFill rotWithShape="1">
          <a:blip r:embed="rId4">
            <a:extLst>
              <a:ext uri="{28A0092B-C50C-407E-A947-70E740481C1C}">
                <a14:useLocalDpi xmlns:a14="http://schemas.microsoft.com/office/drawing/2010/main" val="0"/>
              </a:ext>
            </a:extLst>
          </a:blip>
          <a:srcRect l="18936" t="9445" r="15165" b="3704"/>
          <a:stretch/>
        </p:blipFill>
        <p:spPr>
          <a:xfrm rot="445219">
            <a:off x="3028318" y="1510958"/>
            <a:ext cx="3639808" cy="4651417"/>
          </a:xfrm>
          <a:prstGeom prst="rect">
            <a:avLst/>
          </a:prstGeom>
          <a:ln>
            <a:noFill/>
          </a:ln>
          <a:effectLst>
            <a:outerShdw blurRad="292100" dist="139700" dir="2700000" algn="tl" rotWithShape="0">
              <a:srgbClr val="333333">
                <a:alpha val="65000"/>
              </a:srgbClr>
            </a:outerShdw>
          </a:effectLst>
        </p:spPr>
      </p:pic>
      <p:graphicFrame>
        <p:nvGraphicFramePr>
          <p:cNvPr id="4" name="Object 3"/>
          <p:cNvGraphicFramePr>
            <a:graphicFrameLocks noChangeAspect="1"/>
          </p:cNvGraphicFramePr>
          <p:nvPr>
            <p:extLst>
              <p:ext uri="{D42A27DB-BD31-4B8C-83A1-F6EECF244321}">
                <p14:modId xmlns:p14="http://schemas.microsoft.com/office/powerpoint/2010/main" val="3707936979"/>
              </p:ext>
            </p:extLst>
          </p:nvPr>
        </p:nvGraphicFramePr>
        <p:xfrm>
          <a:off x="8229600" y="5867400"/>
          <a:ext cx="381000" cy="771525"/>
        </p:xfrm>
        <a:graphic>
          <a:graphicData uri="http://schemas.openxmlformats.org/presentationml/2006/ole">
            <mc:AlternateContent xmlns:mc="http://schemas.openxmlformats.org/markup-compatibility/2006">
              <mc:Choice xmlns:v="urn:schemas-microsoft-com:vml" Requires="v">
                <p:oleObj spid="_x0000_s11290" name="Acrobat Document" showAsIcon="1" r:id="rId5" imgW="380880" imgH="771480" progId="AcroExch.Document.11">
                  <p:embed/>
                </p:oleObj>
              </mc:Choice>
              <mc:Fallback>
                <p:oleObj name="Acrobat Document" showAsIcon="1" r:id="rId5" imgW="380880" imgH="771480" progId="AcroExch.Document.11">
                  <p:embed/>
                  <p:pic>
                    <p:nvPicPr>
                      <p:cNvPr id="0" name=""/>
                      <p:cNvPicPr/>
                      <p:nvPr/>
                    </p:nvPicPr>
                    <p:blipFill>
                      <a:blip r:embed="rId6"/>
                      <a:stretch>
                        <a:fillRect/>
                      </a:stretch>
                    </p:blipFill>
                    <p:spPr>
                      <a:xfrm>
                        <a:off x="8229600" y="5867400"/>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77872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fontScale="90000"/>
          </a:bodyPr>
          <a:lstStyle/>
          <a:p>
            <a:r>
              <a:rPr sz="1600" dirty="0" smtClean="0"/>
              <a:t/>
            </a:r>
            <a:br>
              <a:rPr sz="1600" dirty="0" smtClean="0"/>
            </a:br>
            <a:r>
              <a:rPr lang="en-US" sz="1800" dirty="0"/>
              <a:t>Step 2: </a:t>
            </a:r>
            <a:r>
              <a:rPr lang="en-US" sz="1800" dirty="0" smtClean="0"/>
              <a:t/>
            </a:r>
            <a:br>
              <a:rPr lang="en-US" sz="1800" dirty="0" smtClean="0"/>
            </a:br>
            <a:r>
              <a:rPr dirty="0" smtClean="0"/>
              <a:t>Collecting Information</a:t>
            </a:r>
          </a:p>
        </p:txBody>
      </p:sp>
      <p:sp>
        <p:nvSpPr>
          <p:cNvPr id="268291" name="Rectangle 3"/>
          <p:cNvSpPr>
            <a:spLocks noGrp="1" noChangeArrowheads="1"/>
          </p:cNvSpPr>
          <p:nvPr>
            <p:ph idx="1"/>
          </p:nvPr>
        </p:nvSpPr>
        <p:spPr/>
        <p:txBody>
          <a:bodyPr/>
          <a:lstStyle/>
          <a:p>
            <a:pPr marL="0" indent="0" eaLnBrk="1" hangingPunct="1">
              <a:lnSpc>
                <a:spcPct val="80000"/>
              </a:lnSpc>
              <a:spcBef>
                <a:spcPts val="1800"/>
              </a:spcBef>
              <a:buNone/>
            </a:pPr>
            <a:r>
              <a:rPr lang="en-US" sz="2800" dirty="0" smtClean="0"/>
              <a:t>Interviewing a community resource provider:</a:t>
            </a:r>
          </a:p>
          <a:p>
            <a:pPr marL="514350" indent="-514350">
              <a:lnSpc>
                <a:spcPct val="80000"/>
              </a:lnSpc>
              <a:spcBef>
                <a:spcPts val="1200"/>
              </a:spcBef>
              <a:buSzPct val="100000"/>
              <a:buFont typeface="+mj-lt"/>
              <a:buAutoNum type="arabicPeriod"/>
              <a:defRPr/>
            </a:pPr>
            <a:r>
              <a:rPr lang="en-US" sz="2400" dirty="0"/>
              <a:t>Deliver the 1 minute opening comments.</a:t>
            </a:r>
          </a:p>
          <a:p>
            <a:pPr marL="1371600" lvl="3" indent="-514350">
              <a:lnSpc>
                <a:spcPct val="80000"/>
              </a:lnSpc>
              <a:buSzPct val="100000"/>
              <a:buFont typeface="Wingdings" pitchFamily="2" charset="2"/>
              <a:buChar char="ü"/>
            </a:pPr>
            <a:r>
              <a:rPr lang="en-US" dirty="0" smtClean="0"/>
              <a:t>Introduce yourself</a:t>
            </a:r>
          </a:p>
          <a:p>
            <a:pPr marL="1371600" lvl="3" indent="-514350">
              <a:lnSpc>
                <a:spcPct val="80000"/>
              </a:lnSpc>
              <a:buSzPct val="100000"/>
              <a:buFont typeface="Wingdings" pitchFamily="2" charset="2"/>
              <a:buChar char="ü"/>
            </a:pPr>
            <a:r>
              <a:rPr lang="en-US" dirty="0" smtClean="0"/>
              <a:t>Coalition you are representing</a:t>
            </a:r>
          </a:p>
          <a:p>
            <a:pPr marL="1371600" lvl="3" indent="-514350">
              <a:lnSpc>
                <a:spcPct val="80000"/>
              </a:lnSpc>
              <a:buSzPct val="100000"/>
              <a:buFont typeface="Wingdings" pitchFamily="2" charset="2"/>
              <a:buChar char="ü"/>
            </a:pPr>
            <a:r>
              <a:rPr lang="en-US" dirty="0" smtClean="0"/>
              <a:t>Prevention Redesign Initiative Planning Process</a:t>
            </a:r>
          </a:p>
          <a:p>
            <a:pPr marL="1371600" lvl="3" indent="-514350">
              <a:lnSpc>
                <a:spcPct val="80000"/>
              </a:lnSpc>
              <a:buSzPct val="100000"/>
              <a:buFont typeface="Wingdings" pitchFamily="2" charset="2"/>
              <a:buChar char="ü"/>
            </a:pPr>
            <a:r>
              <a:rPr lang="en-US" dirty="0" smtClean="0"/>
              <a:t>Resource and Gaps Assessment </a:t>
            </a:r>
          </a:p>
          <a:p>
            <a:pPr marL="1371600" lvl="3" indent="-514350">
              <a:lnSpc>
                <a:spcPct val="80000"/>
              </a:lnSpc>
              <a:buSzPct val="100000"/>
              <a:buFont typeface="Wingdings" pitchFamily="2" charset="2"/>
              <a:buChar char="ü"/>
            </a:pPr>
            <a:r>
              <a:rPr lang="en-US" dirty="0" smtClean="0"/>
              <a:t>Information being collected about resources</a:t>
            </a:r>
          </a:p>
          <a:p>
            <a:pPr marL="1371600" lvl="3" indent="-514350">
              <a:lnSpc>
                <a:spcPct val="80000"/>
              </a:lnSpc>
              <a:buSzPct val="100000"/>
              <a:buFont typeface="Wingdings" pitchFamily="2" charset="2"/>
              <a:buChar char="ü"/>
            </a:pPr>
            <a:r>
              <a:rPr lang="en-US" dirty="0" smtClean="0"/>
              <a:t>Importance/relevance of the information</a:t>
            </a:r>
          </a:p>
          <a:p>
            <a:pPr marL="514350" indent="-514350">
              <a:lnSpc>
                <a:spcPct val="80000"/>
              </a:lnSpc>
              <a:spcBef>
                <a:spcPts val="1200"/>
              </a:spcBef>
              <a:buSzPct val="100000"/>
              <a:buFont typeface="+mj-lt"/>
              <a:buAutoNum type="arabicPeriod"/>
            </a:pPr>
            <a:r>
              <a:rPr lang="en-US" sz="2400" dirty="0" smtClean="0"/>
              <a:t>Ask if they would like to participate in the effort.</a:t>
            </a:r>
          </a:p>
          <a:p>
            <a:pPr marL="514350" indent="-514350">
              <a:lnSpc>
                <a:spcPct val="80000"/>
              </a:lnSpc>
              <a:spcBef>
                <a:spcPts val="1200"/>
              </a:spcBef>
              <a:buSzPct val="100000"/>
              <a:buFont typeface="+mj-lt"/>
              <a:buAutoNum type="arabicPeriod"/>
            </a:pPr>
            <a:r>
              <a:rPr lang="en-US" sz="2400" dirty="0" smtClean="0"/>
              <a:t>Ask questions to gather information on their resource(s).</a:t>
            </a:r>
          </a:p>
          <a:p>
            <a:pPr marL="514350" indent="-514350">
              <a:lnSpc>
                <a:spcPct val="80000"/>
              </a:lnSpc>
              <a:spcBef>
                <a:spcPts val="1200"/>
              </a:spcBef>
              <a:buSzPct val="100000"/>
              <a:buFont typeface="+mj-lt"/>
              <a:buAutoNum type="arabicPeriod"/>
            </a:pPr>
            <a:r>
              <a:rPr lang="en-US" sz="2400" dirty="0" smtClean="0"/>
              <a:t>Thanks!</a:t>
            </a:r>
          </a:p>
          <a:p>
            <a:pPr marL="800100" lvl="2" indent="0" eaLnBrk="1" hangingPunct="1">
              <a:lnSpc>
                <a:spcPct val="80000"/>
              </a:lnSpc>
              <a:buNone/>
            </a:pPr>
            <a:endParaRPr lang="en-US" sz="1600" dirty="0" smtClean="0"/>
          </a:p>
        </p:txBody>
      </p:sp>
      <p:sp>
        <p:nvSpPr>
          <p:cNvPr id="238596"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F8D854-CF88-4F43-8735-1427D1BF4C67}" type="slidenum">
              <a:rPr lang="en-US" smtClean="0">
                <a:solidFill>
                  <a:srgbClr val="898989"/>
                </a:solidFill>
              </a:rPr>
              <a:pPr fontAlgn="base">
                <a:spcBef>
                  <a:spcPct val="0"/>
                </a:spcBef>
                <a:spcAft>
                  <a:spcPct val="0"/>
                </a:spcAft>
                <a:defRPr/>
              </a:pPr>
              <a:t>25</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Poll</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How difficult have you found it to collect your resources information?</a:t>
            </a:r>
          </a:p>
          <a:p>
            <a:pPr lvl="1"/>
            <a:r>
              <a:rPr lang="en-US" dirty="0" smtClean="0"/>
              <a:t>Very difficult</a:t>
            </a:r>
          </a:p>
          <a:p>
            <a:pPr lvl="1"/>
            <a:r>
              <a:rPr lang="en-US" dirty="0" smtClean="0"/>
              <a:t>Somewhat difficult</a:t>
            </a:r>
          </a:p>
          <a:p>
            <a:pPr lvl="1"/>
            <a:r>
              <a:rPr lang="en-US" dirty="0" smtClean="0"/>
              <a:t>Not too difficult</a:t>
            </a:r>
          </a:p>
          <a:p>
            <a:pPr lvl="1"/>
            <a:r>
              <a:rPr lang="en-US" dirty="0" smtClean="0"/>
              <a:t>Not difficult at all</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26</a:t>
            </a:fld>
            <a:endParaRPr lang="en-US" dirty="0"/>
          </a:p>
        </p:txBody>
      </p:sp>
    </p:spTree>
    <p:extLst>
      <p:ext uri="{BB962C8B-B14F-4D97-AF65-F5344CB8AC3E}">
        <p14:creationId xmlns:p14="http://schemas.microsoft.com/office/powerpoint/2010/main" val="318007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Compiling your Information</a:t>
            </a:r>
          </a:p>
        </p:txBody>
      </p:sp>
      <p:sp>
        <p:nvSpPr>
          <p:cNvPr id="3" name="Content Placeholder 2"/>
          <p:cNvSpPr>
            <a:spLocks noGrp="1"/>
          </p:cNvSpPr>
          <p:nvPr>
            <p:ph idx="1"/>
          </p:nvPr>
        </p:nvSpPr>
        <p:spPr/>
        <p:txBody>
          <a:bodyPr/>
          <a:lstStyle/>
          <a:p>
            <a:pPr eaLnBrk="1" hangingPunct="1">
              <a:defRPr/>
            </a:pPr>
            <a:r>
              <a:rPr lang="en-US" dirty="0"/>
              <a:t>What do you want </a:t>
            </a:r>
            <a:r>
              <a:rPr lang="en-US" dirty="0" smtClean="0"/>
              <a:t>to know in </a:t>
            </a:r>
            <a:r>
              <a:rPr lang="en-US" dirty="0"/>
              <a:t>the end</a:t>
            </a:r>
            <a:r>
              <a:rPr lang="en-US" dirty="0" smtClean="0"/>
              <a:t>?</a:t>
            </a:r>
          </a:p>
          <a:p>
            <a:pPr eaLnBrk="1" hangingPunct="1">
              <a:defRPr/>
            </a:pPr>
            <a:endParaRPr lang="en-US" dirty="0" smtClean="0"/>
          </a:p>
          <a:p>
            <a:pPr eaLnBrk="1" hangingPunct="1">
              <a:defRPr/>
            </a:pPr>
            <a:r>
              <a:rPr lang="en-US" dirty="0" smtClean="0"/>
              <a:t>How will you display </a:t>
            </a:r>
            <a:r>
              <a:rPr lang="en-US" dirty="0"/>
              <a:t>information in a way that helps you make </a:t>
            </a:r>
            <a:r>
              <a:rPr lang="en-US" dirty="0" smtClean="0"/>
              <a:t>decisions?</a:t>
            </a:r>
            <a:endParaRPr lang="en-US" dirty="0"/>
          </a:p>
          <a:p>
            <a:pPr marL="862013" lvl="1" indent="-461963" eaLnBrk="1" hangingPunct="1">
              <a:buFont typeface="Arial" charset="0"/>
              <a:buChar char="–"/>
              <a:defRPr/>
            </a:pPr>
            <a:r>
              <a:rPr lang="en-US" dirty="0" smtClean="0">
                <a:cs typeface="Times New Roman" pitchFamily="18" charset="0"/>
              </a:rPr>
              <a:t>Information listing (Directory)</a:t>
            </a:r>
            <a:endParaRPr lang="en-US" dirty="0">
              <a:cs typeface="Times New Roman" pitchFamily="18" charset="0"/>
            </a:endParaRPr>
          </a:p>
          <a:p>
            <a:pPr marL="862013" lvl="1" indent="-461963" eaLnBrk="1" hangingPunct="1">
              <a:buFont typeface="Arial" charset="0"/>
              <a:buChar char="–"/>
              <a:defRPr/>
            </a:pPr>
            <a:r>
              <a:rPr lang="en-US" dirty="0">
                <a:cs typeface="Times New Roman" pitchFamily="18" charset="0"/>
              </a:rPr>
              <a:t>Charts and graphs</a:t>
            </a:r>
          </a:p>
          <a:p>
            <a:pPr marL="862013" lvl="1" indent="-461963" eaLnBrk="1" hangingPunct="1">
              <a:buFont typeface="Arial" charset="0"/>
              <a:buChar char="–"/>
              <a:defRPr/>
            </a:pPr>
            <a:r>
              <a:rPr lang="en-US" dirty="0" smtClean="0">
                <a:cs typeface="Times New Roman" pitchFamily="18" charset="0"/>
              </a:rPr>
              <a:t>Maps</a:t>
            </a:r>
            <a:endParaRPr lang="en-US" dirty="0">
              <a:cs typeface="Times New Roman" pitchFamily="18" charset="0"/>
            </a:endParaRP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Chat</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US" sz="2800" i="1" dirty="0">
                <a:solidFill>
                  <a:schemeClr val="accent6">
                    <a:lumMod val="75000"/>
                  </a:schemeClr>
                </a:solidFill>
              </a:rPr>
              <a:t>Please type your answer into the chat box.</a:t>
            </a:r>
          </a:p>
          <a:p>
            <a:endParaRPr lang="en-US" dirty="0" smtClean="0"/>
          </a:p>
          <a:p>
            <a:r>
              <a:rPr lang="en-US" dirty="0" smtClean="0"/>
              <a:t>What methods have you used or will likely use to display your information?</a:t>
            </a:r>
            <a:endParaRPr lang="en-US"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28</a:t>
            </a:fld>
            <a:endParaRPr lang="en-US"/>
          </a:p>
        </p:txBody>
      </p:sp>
    </p:spTree>
    <p:extLst>
      <p:ext uri="{BB962C8B-B14F-4D97-AF65-F5344CB8AC3E}">
        <p14:creationId xmlns:p14="http://schemas.microsoft.com/office/powerpoint/2010/main" val="896373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Information Listing</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29</a:t>
            </a:fld>
            <a:endParaRPr lang="en-US"/>
          </a:p>
        </p:txBody>
      </p:sp>
      <p:pic>
        <p:nvPicPr>
          <p:cNvPr id="3" name="Picture 2" descr="sample - directory.pdf - Adobe Reader"/>
          <p:cNvPicPr>
            <a:picLocks noChangeAspect="1"/>
          </p:cNvPicPr>
          <p:nvPr/>
        </p:nvPicPr>
        <p:blipFill rotWithShape="1">
          <a:blip r:embed="rId3">
            <a:extLst>
              <a:ext uri="{28A0092B-C50C-407E-A947-70E740481C1C}">
                <a14:useLocalDpi xmlns:a14="http://schemas.microsoft.com/office/drawing/2010/main" val="0"/>
              </a:ext>
            </a:extLst>
          </a:blip>
          <a:srcRect l="18098" t="9870" r="15748" b="1646"/>
          <a:stretch/>
        </p:blipFill>
        <p:spPr>
          <a:xfrm rot="21274507">
            <a:off x="3103418" y="1534565"/>
            <a:ext cx="3673209" cy="4763984"/>
          </a:xfrm>
          <a:prstGeom prst="rect">
            <a:avLst/>
          </a:prstGeom>
          <a:ln>
            <a:noFill/>
          </a:ln>
          <a:effectLst>
            <a:outerShdw blurRad="292100" dist="139700" dir="2700000" algn="tl" rotWithShape="0">
              <a:srgbClr val="333333">
                <a:alpha val="65000"/>
              </a:srgbClr>
            </a:outerShdw>
          </a:effectLst>
        </p:spPr>
      </p:pic>
      <p:graphicFrame>
        <p:nvGraphicFramePr>
          <p:cNvPr id="5" name="Object 4"/>
          <p:cNvGraphicFramePr>
            <a:graphicFrameLocks noChangeAspect="1"/>
          </p:cNvGraphicFramePr>
          <p:nvPr>
            <p:extLst>
              <p:ext uri="{D42A27DB-BD31-4B8C-83A1-F6EECF244321}">
                <p14:modId xmlns:p14="http://schemas.microsoft.com/office/powerpoint/2010/main" val="3826494659"/>
              </p:ext>
            </p:extLst>
          </p:nvPr>
        </p:nvGraphicFramePr>
        <p:xfrm>
          <a:off x="8001000" y="5867400"/>
          <a:ext cx="381000" cy="771525"/>
        </p:xfrm>
        <a:graphic>
          <a:graphicData uri="http://schemas.openxmlformats.org/presentationml/2006/ole">
            <mc:AlternateContent xmlns:mc="http://schemas.openxmlformats.org/markup-compatibility/2006">
              <mc:Choice xmlns:v="urn:schemas-microsoft-com:vml" Requires="v">
                <p:oleObj spid="_x0000_s10272" name="Acrobat Document" showAsIcon="1" r:id="rId4" imgW="380880" imgH="771480" progId="AcroExch.Document.11">
                  <p:embed/>
                </p:oleObj>
              </mc:Choice>
              <mc:Fallback>
                <p:oleObj name="Acrobat Document" showAsIcon="1" r:id="rId4" imgW="380880" imgH="771480" progId="AcroExch.Document.11">
                  <p:embed/>
                  <p:pic>
                    <p:nvPicPr>
                      <p:cNvPr id="0" name=""/>
                      <p:cNvPicPr/>
                      <p:nvPr/>
                    </p:nvPicPr>
                    <p:blipFill>
                      <a:blip r:embed="rId5"/>
                      <a:stretch>
                        <a:fillRect/>
                      </a:stretch>
                    </p:blipFill>
                    <p:spPr>
                      <a:xfrm>
                        <a:off x="8001000" y="5867400"/>
                        <a:ext cx="3810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Chat</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lgn="ctr">
              <a:buNone/>
              <a:defRPr/>
            </a:pPr>
            <a:r>
              <a:rPr lang="en-US" sz="2800" i="1" dirty="0">
                <a:solidFill>
                  <a:srgbClr val="F79646">
                    <a:lumMod val="75000"/>
                  </a:srgbClr>
                </a:solidFill>
              </a:rPr>
              <a:t>Please type your answer into the chat box.</a:t>
            </a:r>
          </a:p>
          <a:p>
            <a:endParaRPr lang="en-US" dirty="0" smtClean="0"/>
          </a:p>
          <a:p>
            <a:r>
              <a:rPr lang="en-US" dirty="0" smtClean="0"/>
              <a:t>What is the value-added to your coalition’s strategic planning in completing a resources assessment?</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3</a:t>
            </a:fld>
            <a:endParaRPr lang="en-US" dirty="0"/>
          </a:p>
        </p:txBody>
      </p:sp>
    </p:spTree>
    <p:extLst>
      <p:ext uri="{BB962C8B-B14F-4D97-AF65-F5344CB8AC3E}">
        <p14:creationId xmlns:p14="http://schemas.microsoft.com/office/powerpoint/2010/main" val="413567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Mapping</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30</a:t>
            </a:fld>
            <a:endParaRPr lang="en-US"/>
          </a:p>
        </p:txBody>
      </p:sp>
      <p:pic>
        <p:nvPicPr>
          <p:cNvPr id="272387"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13077"/>
          <a:stretch>
            <a:fillRect/>
          </a:stretch>
        </p:blipFill>
        <p:spPr bwMode="auto">
          <a:xfrm>
            <a:off x="1922463" y="1828800"/>
            <a:ext cx="6659562"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6657975"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5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Mapping</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31</a:t>
            </a:fld>
            <a:endParaRPr lang="en-US"/>
          </a:p>
        </p:txBody>
      </p:sp>
      <p:pic>
        <p:nvPicPr>
          <p:cNvPr id="273411" name="Picture 3"/>
          <p:cNvPicPr>
            <a:picLocks noChangeAspect="1" noChangeArrowheads="1"/>
          </p:cNvPicPr>
          <p:nvPr/>
        </p:nvPicPr>
        <p:blipFill>
          <a:blip r:embed="rId2">
            <a:extLst>
              <a:ext uri="{28A0092B-C50C-407E-A947-70E740481C1C}">
                <a14:useLocalDpi xmlns:a14="http://schemas.microsoft.com/office/drawing/2010/main" val="0"/>
              </a:ext>
            </a:extLst>
          </a:blip>
          <a:srcRect r="4794" b="31624"/>
          <a:stretch>
            <a:fillRect/>
          </a:stretch>
        </p:blipFill>
        <p:spPr bwMode="auto">
          <a:xfrm>
            <a:off x="1676400" y="1752600"/>
            <a:ext cx="570547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65450"/>
            <a:ext cx="4000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413" name="Rectangle 1"/>
          <p:cNvSpPr>
            <a:spLocks noChangeArrowheads="1"/>
          </p:cNvSpPr>
          <p:nvPr/>
        </p:nvSpPr>
        <p:spPr bwMode="auto">
          <a:xfrm>
            <a:off x="1676400" y="5638800"/>
            <a:ext cx="285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4"/>
              </a:rPr>
              <a:t>http://batchgeo.com/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Charts and Graphs</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32</a:t>
            </a:fld>
            <a:endParaRPr lang="en-US"/>
          </a:p>
        </p:txBody>
      </p:sp>
      <p:pic>
        <p:nvPicPr>
          <p:cNvPr id="2447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457">
            <a:off x="3962400" y="14224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638" y="3709988"/>
            <a:ext cx="42973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4" name="Picture 8"/>
          <p:cNvPicPr>
            <a:picLocks noChangeAspect="1" noChangeArrowheads="1"/>
          </p:cNvPicPr>
          <p:nvPr/>
        </p:nvPicPr>
        <p:blipFill>
          <a:blip r:embed="rId5"/>
          <a:srcRect/>
          <a:stretch>
            <a:fillRect/>
          </a:stretch>
        </p:blipFill>
        <p:spPr bwMode="auto">
          <a:xfrm rot="21219745">
            <a:off x="1198563" y="1976438"/>
            <a:ext cx="4213225" cy="2614612"/>
          </a:xfrm>
          <a:prstGeom prst="rect">
            <a:avLst/>
          </a:prstGeom>
          <a:solidFill>
            <a:schemeClr val="accent1">
              <a:lumMod val="20000"/>
              <a:lumOff val="80000"/>
            </a:schemeClr>
          </a:solidFill>
          <a:ln>
            <a:noFill/>
          </a:ln>
          <a:effectLst>
            <a:outerShdw blurRad="292100" dist="139700" dir="2700000" algn="tl" rotWithShape="0">
              <a:srgbClr val="333333">
                <a:alpha val="65000"/>
              </a:srgbClr>
            </a:outerShdw>
          </a:effectLst>
        </p:spPr>
      </p:pic>
      <p:pic>
        <p:nvPicPr>
          <p:cNvPr id="244747" name="Picture 11"/>
          <p:cNvPicPr>
            <a:picLocks noChangeAspect="1" noChangeArrowheads="1"/>
          </p:cNvPicPr>
          <p:nvPr/>
        </p:nvPicPr>
        <p:blipFill>
          <a:blip r:embed="rId6">
            <a:extLst>
              <a:ext uri="{28A0092B-C50C-407E-A947-70E740481C1C}">
                <a14:useLocalDpi xmlns:a14="http://schemas.microsoft.com/office/drawing/2010/main" val="0"/>
              </a:ext>
            </a:extLst>
          </a:blip>
          <a:srcRect l="17532"/>
          <a:stretch>
            <a:fillRect/>
          </a:stretch>
        </p:blipFill>
        <p:spPr bwMode="auto">
          <a:xfrm rot="268441">
            <a:off x="2362200" y="3789363"/>
            <a:ext cx="2733675"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44742"/>
                                        </p:tgtEl>
                                        <p:attrNameLst>
                                          <p:attrName>style.visibility</p:attrName>
                                        </p:attrNameLst>
                                      </p:cBhvr>
                                      <p:to>
                                        <p:strVal val="visible"/>
                                      </p:to>
                                    </p:set>
                                    <p:animEffect transition="in" filter="randombar(horizontal)">
                                      <p:cBhvr>
                                        <p:cTn id="7" dur="500"/>
                                        <p:tgtEl>
                                          <p:spTgt spid="244742"/>
                                        </p:tgtEl>
                                      </p:cBhvr>
                                    </p:animEffect>
                                  </p:childTnLst>
                                </p:cTn>
                              </p:par>
                            </p:childTnLst>
                          </p:cTn>
                        </p:par>
                        <p:par>
                          <p:cTn id="8" fill="hold" nodeType="afterGroup">
                            <p:stCondLst>
                              <p:cond delay="500"/>
                            </p:stCondLst>
                            <p:childTnLst>
                              <p:par>
                                <p:cTn id="9" presetID="14" presetClass="entr" presetSubtype="10" fill="hold" nodeType="afterEffect">
                                  <p:stCondLst>
                                    <p:cond delay="2000"/>
                                  </p:stCondLst>
                                  <p:childTnLst>
                                    <p:set>
                                      <p:cBhvr>
                                        <p:cTn id="10" dur="1" fill="hold">
                                          <p:stCondLst>
                                            <p:cond delay="0"/>
                                          </p:stCondLst>
                                        </p:cTn>
                                        <p:tgtEl>
                                          <p:spTgt spid="244743"/>
                                        </p:tgtEl>
                                        <p:attrNameLst>
                                          <p:attrName>style.visibility</p:attrName>
                                        </p:attrNameLst>
                                      </p:cBhvr>
                                      <p:to>
                                        <p:strVal val="visible"/>
                                      </p:to>
                                    </p:set>
                                    <p:animEffect transition="in" filter="randombar(horizontal)">
                                      <p:cBhvr>
                                        <p:cTn id="11" dur="500"/>
                                        <p:tgtEl>
                                          <p:spTgt spid="244743"/>
                                        </p:tgtEl>
                                      </p:cBhvr>
                                    </p:animEffect>
                                  </p:childTnLst>
                                </p:cTn>
                              </p:par>
                            </p:childTnLst>
                          </p:cTn>
                        </p:par>
                        <p:par>
                          <p:cTn id="12" fill="hold" nodeType="afterGroup">
                            <p:stCondLst>
                              <p:cond delay="3000"/>
                            </p:stCondLst>
                            <p:childTnLst>
                              <p:par>
                                <p:cTn id="13" presetID="14" presetClass="entr" presetSubtype="10" fill="hold" nodeType="afterEffect">
                                  <p:stCondLst>
                                    <p:cond delay="1750"/>
                                  </p:stCondLst>
                                  <p:childTnLst>
                                    <p:set>
                                      <p:cBhvr>
                                        <p:cTn id="14" dur="1" fill="hold">
                                          <p:stCondLst>
                                            <p:cond delay="0"/>
                                          </p:stCondLst>
                                        </p:cTn>
                                        <p:tgtEl>
                                          <p:spTgt spid="244744"/>
                                        </p:tgtEl>
                                        <p:attrNameLst>
                                          <p:attrName>style.visibility</p:attrName>
                                        </p:attrNameLst>
                                      </p:cBhvr>
                                      <p:to>
                                        <p:strVal val="visible"/>
                                      </p:to>
                                    </p:set>
                                    <p:animEffect transition="in" filter="randombar(horizontal)">
                                      <p:cBhvr>
                                        <p:cTn id="15" dur="500"/>
                                        <p:tgtEl>
                                          <p:spTgt spid="244744"/>
                                        </p:tgtEl>
                                      </p:cBhvr>
                                    </p:animEffect>
                                  </p:childTnLst>
                                </p:cTn>
                              </p:par>
                            </p:childTnLst>
                          </p:cTn>
                        </p:par>
                        <p:par>
                          <p:cTn id="16" fill="hold" nodeType="afterGroup">
                            <p:stCondLst>
                              <p:cond delay="5250"/>
                            </p:stCondLst>
                            <p:childTnLst>
                              <p:par>
                                <p:cTn id="17" presetID="14" presetClass="entr" presetSubtype="10" fill="hold" nodeType="afterEffect">
                                  <p:stCondLst>
                                    <p:cond delay="1750"/>
                                  </p:stCondLst>
                                  <p:childTnLst>
                                    <p:set>
                                      <p:cBhvr>
                                        <p:cTn id="18" dur="1" fill="hold">
                                          <p:stCondLst>
                                            <p:cond delay="0"/>
                                          </p:stCondLst>
                                        </p:cTn>
                                        <p:tgtEl>
                                          <p:spTgt spid="244747"/>
                                        </p:tgtEl>
                                        <p:attrNameLst>
                                          <p:attrName>style.visibility</p:attrName>
                                        </p:attrNameLst>
                                      </p:cBhvr>
                                      <p:to>
                                        <p:strVal val="visible"/>
                                      </p:to>
                                    </p:set>
                                    <p:animEffect transition="in" filter="randombar(horizontal)">
                                      <p:cBhvr>
                                        <p:cTn id="19" dur="500"/>
                                        <p:tgtEl>
                                          <p:spTgt spid="24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Examples from Cohort 1</a:t>
            </a:r>
          </a:p>
        </p:txBody>
      </p:sp>
      <p:sp>
        <p:nvSpPr>
          <p:cNvPr id="275459" name="Content Placeholder 2"/>
          <p:cNvSpPr>
            <a:spLocks noGrp="1"/>
          </p:cNvSpPr>
          <p:nvPr>
            <p:ph idx="1"/>
          </p:nvPr>
        </p:nvSpPr>
        <p:spPr/>
        <p:txBody>
          <a:bodyPr/>
          <a:lstStyle/>
          <a:p>
            <a:pPr eaLnBrk="1" hangingPunct="1"/>
            <a:r>
              <a:rPr lang="en-US" dirty="0" smtClean="0"/>
              <a:t>Well Spring Community Network – </a:t>
            </a:r>
          </a:p>
          <a:p>
            <a:pPr lvl="1"/>
            <a:r>
              <a:rPr lang="en-US" sz="2400" dirty="0" smtClean="0"/>
              <a:t>Human Capital</a:t>
            </a:r>
          </a:p>
          <a:p>
            <a:pPr lvl="1"/>
            <a:r>
              <a:rPr lang="en-US" sz="2400" dirty="0"/>
              <a:t>Community Collaboration and small town political ties </a:t>
            </a:r>
          </a:p>
          <a:p>
            <a:pPr lvl="1"/>
            <a:r>
              <a:rPr lang="en-US" sz="2400" dirty="0"/>
              <a:t>Agency support and other service providers </a:t>
            </a:r>
          </a:p>
          <a:p>
            <a:pPr lvl="1"/>
            <a:r>
              <a:rPr lang="en-US" sz="2400" dirty="0" smtClean="0"/>
              <a:t>Alternatives</a:t>
            </a:r>
            <a:endParaRPr lang="en-US" sz="2400" dirty="0"/>
          </a:p>
          <a:p>
            <a:pPr lvl="1"/>
            <a:r>
              <a:rPr lang="en-US" sz="2400" dirty="0"/>
              <a:t>Funding and in-kind donations </a:t>
            </a:r>
          </a:p>
          <a:p>
            <a:pPr lvl="1"/>
            <a:r>
              <a:rPr lang="en-US" sz="2400" dirty="0"/>
              <a:t>Training and Technical </a:t>
            </a:r>
            <a:r>
              <a:rPr lang="en-US" sz="2400" dirty="0" smtClean="0"/>
              <a:t>Assistance</a:t>
            </a:r>
            <a:endParaRPr lang="en-US" sz="2400" dirty="0"/>
          </a:p>
          <a:p>
            <a:pPr lvl="1"/>
            <a:r>
              <a:rPr lang="en-US" sz="2400" dirty="0"/>
              <a:t>Partnerships </a:t>
            </a:r>
            <a:endParaRPr lang="en-US" sz="2400" dirty="0" smtClean="0"/>
          </a:p>
          <a:p>
            <a:pPr lvl="1"/>
            <a:endParaRPr lang="en-US" sz="1800" dirty="0"/>
          </a:p>
          <a:p>
            <a:pPr marL="457200" lvl="1" indent="0" algn="r">
              <a:buNone/>
            </a:pPr>
            <a:r>
              <a:rPr lang="en-US" sz="1600" dirty="0" smtClean="0"/>
              <a:t>(See p. 14-16)</a:t>
            </a:r>
            <a:endParaRPr lang="en-US" sz="1600" dirty="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Examples from Cohort 1</a:t>
            </a:r>
          </a:p>
        </p:txBody>
      </p:sp>
      <p:sp>
        <p:nvSpPr>
          <p:cNvPr id="275459" name="Content Placeholder 2"/>
          <p:cNvSpPr>
            <a:spLocks noGrp="1"/>
          </p:cNvSpPr>
          <p:nvPr>
            <p:ph idx="1"/>
          </p:nvPr>
        </p:nvSpPr>
        <p:spPr>
          <a:xfrm>
            <a:off x="1676400" y="1981200"/>
            <a:ext cx="7010400" cy="4144963"/>
          </a:xfrm>
        </p:spPr>
        <p:txBody>
          <a:bodyPr/>
          <a:lstStyle/>
          <a:p>
            <a:endParaRPr lang="en-US" sz="1000" dirty="0"/>
          </a:p>
          <a:p>
            <a:r>
              <a:rPr lang="en-US" sz="1600" b="1" dirty="0" smtClean="0"/>
              <a:t>The </a:t>
            </a:r>
            <a:r>
              <a:rPr lang="en-US" sz="1600" b="1" dirty="0"/>
              <a:t>Darrington Family Support and Resource Center </a:t>
            </a:r>
            <a:r>
              <a:rPr lang="en-US" sz="1600" dirty="0" smtClean="0"/>
              <a:t> -  </a:t>
            </a:r>
            <a:r>
              <a:rPr lang="en-US" sz="1600" dirty="0"/>
              <a:t>The Resource Center is the “go to” social services agency in town, tackling everything from mentoring, youth coalition coordination, and parenting classes to hosting family dinners open to the public and arranging for afterschool and summer activities for the community. </a:t>
            </a:r>
          </a:p>
          <a:p>
            <a:r>
              <a:rPr lang="en-US" sz="1600" b="1" dirty="0" smtClean="0"/>
              <a:t>The </a:t>
            </a:r>
            <a:r>
              <a:rPr lang="en-US" sz="1600" b="1" dirty="0"/>
              <a:t>Darrington Clinic </a:t>
            </a:r>
            <a:r>
              <a:rPr lang="en-US" sz="1600" dirty="0" smtClean="0"/>
              <a:t> -  </a:t>
            </a:r>
            <a:r>
              <a:rPr lang="en-US" sz="1600" dirty="0" err="1"/>
              <a:t>Darrington’s</a:t>
            </a:r>
            <a:r>
              <a:rPr lang="en-US" sz="1600" dirty="0"/>
              <a:t> only Primary Care facility is also a regional trauma center managed by a prevention-minded Physician licensed to administer </a:t>
            </a:r>
            <a:r>
              <a:rPr lang="en-US" sz="1600" dirty="0" err="1"/>
              <a:t>Nalproxone</a:t>
            </a:r>
            <a:r>
              <a:rPr lang="en-US" sz="1600" dirty="0"/>
              <a:t>. Dr. Gary </a:t>
            </a:r>
            <a:r>
              <a:rPr lang="en-US" sz="1600" dirty="0" err="1"/>
              <a:t>Schillhammer</a:t>
            </a:r>
            <a:r>
              <a:rPr lang="en-US" sz="1600" dirty="0"/>
              <a:t> and his staff are key partners in a Primary Care Integration Demonstration project awarded to the community. </a:t>
            </a:r>
          </a:p>
          <a:p>
            <a:r>
              <a:rPr lang="en-US" sz="1600" b="1" dirty="0" smtClean="0"/>
              <a:t>The </a:t>
            </a:r>
            <a:r>
              <a:rPr lang="en-US" sz="1600" b="1" dirty="0"/>
              <a:t>Sauk-Suiattle Indian Tribe Health and Human Services Department </a:t>
            </a:r>
            <a:r>
              <a:rPr lang="en-US" sz="1600" dirty="0" smtClean="0"/>
              <a:t> -  </a:t>
            </a:r>
            <a:r>
              <a:rPr lang="en-US" sz="1600" dirty="0"/>
              <a:t>The Tribe provides a full complement of Human Services to Sauk-Suiattle Tribal members and Darrington Residents.</a:t>
            </a:r>
          </a:p>
          <a:p>
            <a:r>
              <a:rPr lang="en-US" sz="1600" b="1" dirty="0" smtClean="0"/>
              <a:t>Snohomish County Sheriff’s Department </a:t>
            </a:r>
            <a:r>
              <a:rPr lang="en-US" sz="1600" dirty="0" smtClean="0"/>
              <a:t> -  Current staff is reversing public perception of resistance to enforcing underage drinking laws. </a:t>
            </a:r>
          </a:p>
          <a:p>
            <a:pPr lvl="1"/>
            <a:endParaRPr lang="en-US" sz="1000" dirty="0"/>
          </a:p>
          <a:p>
            <a:pPr marL="457200" lvl="1" indent="0" algn="r">
              <a:buNone/>
            </a:pPr>
            <a:r>
              <a:rPr lang="en-US" sz="1000" dirty="0" smtClean="0"/>
              <a:t>(See  p. 19-20 and Appendix I)</a:t>
            </a:r>
            <a:endParaRPr lang="en-US" sz="1000" dirty="0"/>
          </a:p>
        </p:txBody>
      </p:sp>
      <p:pic>
        <p:nvPicPr>
          <p:cNvPr id="3" name="Picture 2" descr="http://adsashare/DBHR/OPS/PRI/Document%20Library/1/Strategic%20Plan%20Review/Julie/Apendix%20II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7548" t="17687" r="9941" b="4761"/>
          <a:stretch/>
        </p:blipFill>
        <p:spPr>
          <a:xfrm rot="21239966">
            <a:off x="1683705" y="2420765"/>
            <a:ext cx="4581978" cy="3295555"/>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34</a:t>
            </a:fld>
            <a:endParaRPr lang="en-US"/>
          </a:p>
        </p:txBody>
      </p:sp>
      <p:sp>
        <p:nvSpPr>
          <p:cNvPr id="4" name="Rectangle 3"/>
          <p:cNvSpPr/>
          <p:nvPr/>
        </p:nvSpPr>
        <p:spPr>
          <a:xfrm>
            <a:off x="1676400" y="1600200"/>
            <a:ext cx="7010400" cy="400110"/>
          </a:xfrm>
          <a:prstGeom prst="rect">
            <a:avLst/>
          </a:prstGeom>
        </p:spPr>
        <p:txBody>
          <a:bodyPr wrap="square">
            <a:spAutoFit/>
          </a:bodyPr>
          <a:lstStyle/>
          <a:p>
            <a:pPr lvl="0">
              <a:spcBef>
                <a:spcPct val="20000"/>
              </a:spcBef>
              <a:buClr>
                <a:srgbClr val="C85F08"/>
              </a:buClr>
            </a:pPr>
            <a:r>
              <a:rPr lang="en-US" sz="2000" b="1" dirty="0">
                <a:solidFill>
                  <a:prstClr val="black"/>
                </a:solidFill>
                <a:latin typeface="Calibri"/>
                <a:cs typeface="+mn-cs"/>
              </a:rPr>
              <a:t>Darrington Prevention Intervention Community Coalition– </a:t>
            </a:r>
          </a:p>
        </p:txBody>
      </p:sp>
      <p:sp>
        <p:nvSpPr>
          <p:cNvPr id="5" name="TextBox 4"/>
          <p:cNvSpPr txBox="1"/>
          <p:nvPr/>
        </p:nvSpPr>
        <p:spPr>
          <a:xfrm>
            <a:off x="6425387" y="2603500"/>
            <a:ext cx="2148579" cy="2031325"/>
          </a:xfrm>
          <a:prstGeom prst="rect">
            <a:avLst/>
          </a:prstGeom>
          <a:noFill/>
        </p:spPr>
        <p:txBody>
          <a:bodyPr wrap="square" rtlCol="0">
            <a:spAutoFit/>
          </a:bodyPr>
          <a:lstStyle/>
          <a:p>
            <a:r>
              <a:rPr lang="en-US" u="sng" dirty="0" smtClean="0"/>
              <a:t>Categories:</a:t>
            </a:r>
          </a:p>
          <a:p>
            <a:pPr marL="285750" indent="-285750">
              <a:buFont typeface="Arial" pitchFamily="34" charset="0"/>
              <a:buChar char="•"/>
            </a:pPr>
            <a:r>
              <a:rPr lang="en-US" dirty="0" smtClean="0"/>
              <a:t>Programs &amp; Services</a:t>
            </a:r>
          </a:p>
          <a:p>
            <a:pPr marL="285750" indent="-285750">
              <a:buFont typeface="Arial" pitchFamily="34" charset="0"/>
              <a:buChar char="•"/>
            </a:pPr>
            <a:r>
              <a:rPr lang="en-US" dirty="0" smtClean="0"/>
              <a:t>Local Institutions</a:t>
            </a:r>
          </a:p>
          <a:p>
            <a:pPr marL="285750" indent="-285750">
              <a:buFont typeface="Arial" pitchFamily="34" charset="0"/>
              <a:buChar char="•"/>
            </a:pPr>
            <a:r>
              <a:rPr lang="en-US" dirty="0" smtClean="0"/>
              <a:t>Natural wonders</a:t>
            </a:r>
          </a:p>
          <a:p>
            <a:pPr marL="285750" indent="-285750">
              <a:buFont typeface="Arial" pitchFamily="34" charset="0"/>
              <a:buChar char="•"/>
            </a:pPr>
            <a:r>
              <a:rPr lang="en-US" dirty="0" smtClean="0"/>
              <a:t>Individuals</a:t>
            </a:r>
          </a:p>
          <a:p>
            <a:pPr marL="285750" indent="-285750">
              <a:buFont typeface="Arial" pitchFamily="34" charset="0"/>
              <a:buChar char="•"/>
            </a:pPr>
            <a:r>
              <a:rPr lang="en-US" dirty="0" smtClean="0"/>
              <a:t>Cultural resources</a:t>
            </a:r>
            <a:endParaRPr lang="en-US" dirty="0"/>
          </a:p>
        </p:txBody>
      </p:sp>
    </p:spTree>
    <p:extLst>
      <p:ext uri="{BB962C8B-B14F-4D97-AF65-F5344CB8AC3E}">
        <p14:creationId xmlns:p14="http://schemas.microsoft.com/office/powerpoint/2010/main" val="32490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5459">
                                            <p:txEl>
                                              <p:pRg st="1" end="1"/>
                                            </p:txEl>
                                          </p:spTgt>
                                        </p:tgtEl>
                                        <p:attrNameLst>
                                          <p:attrName>style.visibility</p:attrName>
                                        </p:attrNameLst>
                                      </p:cBhvr>
                                      <p:to>
                                        <p:strVal val="visible"/>
                                      </p:to>
                                    </p:set>
                                    <p:animEffect transition="in" filter="fade">
                                      <p:cBhvr>
                                        <p:cTn id="19" dur="1000"/>
                                        <p:tgtEl>
                                          <p:spTgt spid="275459">
                                            <p:txEl>
                                              <p:pRg st="1" end="1"/>
                                            </p:txEl>
                                          </p:spTgt>
                                        </p:tgtEl>
                                      </p:cBhvr>
                                    </p:animEffect>
                                    <p:anim calcmode="lin" valueType="num">
                                      <p:cBhvr>
                                        <p:cTn id="20" dur="1000" fill="hold"/>
                                        <p:tgtEl>
                                          <p:spTgt spid="2754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5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5459">
                                            <p:txEl>
                                              <p:pRg st="2" end="2"/>
                                            </p:txEl>
                                          </p:spTgt>
                                        </p:tgtEl>
                                        <p:attrNameLst>
                                          <p:attrName>style.visibility</p:attrName>
                                        </p:attrNameLst>
                                      </p:cBhvr>
                                      <p:to>
                                        <p:strVal val="visible"/>
                                      </p:to>
                                    </p:set>
                                    <p:animEffect transition="in" filter="fade">
                                      <p:cBhvr>
                                        <p:cTn id="26" dur="1000"/>
                                        <p:tgtEl>
                                          <p:spTgt spid="275459">
                                            <p:txEl>
                                              <p:pRg st="2" end="2"/>
                                            </p:txEl>
                                          </p:spTgt>
                                        </p:tgtEl>
                                      </p:cBhvr>
                                    </p:animEffect>
                                    <p:anim calcmode="lin" valueType="num">
                                      <p:cBhvr>
                                        <p:cTn id="27" dur="1000" fill="hold"/>
                                        <p:tgtEl>
                                          <p:spTgt spid="27545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5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5459">
                                            <p:txEl>
                                              <p:pRg st="3" end="3"/>
                                            </p:txEl>
                                          </p:spTgt>
                                        </p:tgtEl>
                                        <p:attrNameLst>
                                          <p:attrName>style.visibility</p:attrName>
                                        </p:attrNameLst>
                                      </p:cBhvr>
                                      <p:to>
                                        <p:strVal val="visible"/>
                                      </p:to>
                                    </p:set>
                                    <p:animEffect transition="in" filter="fade">
                                      <p:cBhvr>
                                        <p:cTn id="33" dur="1000"/>
                                        <p:tgtEl>
                                          <p:spTgt spid="275459">
                                            <p:txEl>
                                              <p:pRg st="3" end="3"/>
                                            </p:txEl>
                                          </p:spTgt>
                                        </p:tgtEl>
                                      </p:cBhvr>
                                    </p:animEffect>
                                    <p:anim calcmode="lin" valueType="num">
                                      <p:cBhvr>
                                        <p:cTn id="34" dur="1000" fill="hold"/>
                                        <p:tgtEl>
                                          <p:spTgt spid="27545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5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5459">
                                            <p:txEl>
                                              <p:pRg st="4" end="4"/>
                                            </p:txEl>
                                          </p:spTgt>
                                        </p:tgtEl>
                                        <p:attrNameLst>
                                          <p:attrName>style.visibility</p:attrName>
                                        </p:attrNameLst>
                                      </p:cBhvr>
                                      <p:to>
                                        <p:strVal val="visible"/>
                                      </p:to>
                                    </p:set>
                                    <p:animEffect transition="in" filter="fade">
                                      <p:cBhvr>
                                        <p:cTn id="40" dur="1000"/>
                                        <p:tgtEl>
                                          <p:spTgt spid="275459">
                                            <p:txEl>
                                              <p:pRg st="4" end="4"/>
                                            </p:txEl>
                                          </p:spTgt>
                                        </p:tgtEl>
                                      </p:cBhvr>
                                    </p:animEffect>
                                    <p:anim calcmode="lin" valueType="num">
                                      <p:cBhvr>
                                        <p:cTn id="41" dur="1000" fill="hold"/>
                                        <p:tgtEl>
                                          <p:spTgt spid="27545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75459">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5459">
                                            <p:txEl>
                                              <p:pRg st="6" end="6"/>
                                            </p:txEl>
                                          </p:spTgt>
                                        </p:tgtEl>
                                        <p:attrNameLst>
                                          <p:attrName>style.visibility</p:attrName>
                                        </p:attrNameLst>
                                      </p:cBhvr>
                                      <p:to>
                                        <p:strVal val="visible"/>
                                      </p:to>
                                    </p:set>
                                    <p:animEffect transition="in" filter="fade">
                                      <p:cBhvr>
                                        <p:cTn id="45" dur="1000"/>
                                        <p:tgtEl>
                                          <p:spTgt spid="275459">
                                            <p:txEl>
                                              <p:pRg st="6" end="6"/>
                                            </p:txEl>
                                          </p:spTgt>
                                        </p:tgtEl>
                                      </p:cBhvr>
                                    </p:animEffect>
                                    <p:anim calcmode="lin" valueType="num">
                                      <p:cBhvr>
                                        <p:cTn id="46" dur="1000" fill="hold"/>
                                        <p:tgtEl>
                                          <p:spTgt spid="27545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754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r>
              <a:rPr lang="en-US" sz="1800" dirty="0"/>
              <a:t>Step 2: </a:t>
            </a:r>
            <a:r>
              <a:rPr lang="en-US" sz="1800" dirty="0" smtClean="0"/>
              <a:t/>
            </a:r>
            <a:br>
              <a:rPr lang="en-US" sz="1800" dirty="0" smtClean="0"/>
            </a:br>
            <a:r>
              <a:rPr dirty="0" smtClean="0"/>
              <a:t>Examples from Cohort 1</a:t>
            </a:r>
          </a:p>
        </p:txBody>
      </p:sp>
      <p:sp>
        <p:nvSpPr>
          <p:cNvPr id="275459" name="Content Placeholder 2"/>
          <p:cNvSpPr>
            <a:spLocks noGrp="1"/>
          </p:cNvSpPr>
          <p:nvPr>
            <p:ph idx="1"/>
          </p:nvPr>
        </p:nvSpPr>
        <p:spPr/>
        <p:txBody>
          <a:bodyPr/>
          <a:lstStyle/>
          <a:p>
            <a:pPr marL="0" indent="0">
              <a:buNone/>
            </a:pPr>
            <a:r>
              <a:rPr lang="en-US" dirty="0" smtClean="0"/>
              <a:t> </a:t>
            </a:r>
            <a:r>
              <a:rPr lang="en-US" b="1" dirty="0"/>
              <a:t>Ferndale Prevention Redesign Initiative </a:t>
            </a:r>
            <a:endParaRPr lang="en-US" dirty="0" smtClean="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35</a:t>
            </a:fld>
            <a:endParaRPr lang="en-US"/>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14600"/>
            <a:ext cx="6986587" cy="315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553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a:defRPr/>
            </a:pPr>
            <a:r>
              <a:rPr sz="1600" dirty="0" smtClean="0"/>
              <a:t/>
            </a:r>
            <a:br>
              <a:rPr sz="1600" dirty="0" smtClean="0"/>
            </a:br>
            <a:r>
              <a:rPr dirty="0" smtClean="0"/>
              <a:t>Resource </a:t>
            </a:r>
            <a:r>
              <a:rPr dirty="0"/>
              <a:t>Assessment </a:t>
            </a:r>
            <a:r>
              <a:rPr dirty="0" smtClean="0"/>
              <a:t>– </a:t>
            </a:r>
            <a:br>
              <a:rPr dirty="0" smtClean="0"/>
            </a:br>
            <a:r>
              <a:rPr dirty="0" smtClean="0"/>
              <a:t>Challenges</a:t>
            </a:r>
            <a:r>
              <a:rPr sz="1600" dirty="0" smtClean="0"/>
              <a:t/>
            </a:r>
            <a:br>
              <a:rPr sz="1600" dirty="0" smtClean="0"/>
            </a:br>
            <a:endParaRPr sz="1600" dirty="0"/>
          </a:p>
        </p:txBody>
      </p:sp>
      <p:sp>
        <p:nvSpPr>
          <p:cNvPr id="276483"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sz="2800" dirty="0" smtClean="0"/>
              <a:t>Challenges which may arise during the resource assessment process include:</a:t>
            </a:r>
          </a:p>
          <a:p>
            <a:pPr marL="461963" indent="-461963" eaLnBrk="1" hangingPunct="1">
              <a:lnSpc>
                <a:spcPct val="90000"/>
              </a:lnSpc>
            </a:pPr>
            <a:r>
              <a:rPr lang="en-US" sz="2400" dirty="0" smtClean="0"/>
              <a:t>Service providers are hesitant to cooperate: “Is this an audit?”</a:t>
            </a:r>
          </a:p>
          <a:p>
            <a:pPr marL="461963" indent="-461963" eaLnBrk="1" hangingPunct="1">
              <a:lnSpc>
                <a:spcPct val="90000"/>
              </a:lnSpc>
            </a:pPr>
            <a:r>
              <a:rPr lang="en-US" sz="2400" dirty="0" smtClean="0"/>
              <a:t>Difficulty in collecting the information.</a:t>
            </a:r>
          </a:p>
          <a:p>
            <a:pPr marL="461963" indent="-461963" eaLnBrk="1" hangingPunct="1">
              <a:lnSpc>
                <a:spcPct val="90000"/>
              </a:lnSpc>
            </a:pPr>
            <a:r>
              <a:rPr lang="en-US" sz="2400" dirty="0" smtClean="0"/>
              <a:t>Difficulty in analyzing information.</a:t>
            </a:r>
          </a:p>
          <a:p>
            <a:pPr marL="461963" indent="-461963" eaLnBrk="1" hangingPunct="1">
              <a:lnSpc>
                <a:spcPct val="90000"/>
              </a:lnSpc>
            </a:pPr>
            <a:r>
              <a:rPr lang="en-US" sz="2400" dirty="0" smtClean="0"/>
              <a:t>Collecting too much information.</a:t>
            </a:r>
          </a:p>
          <a:p>
            <a:pPr marL="461963" indent="-461963" eaLnBrk="1" hangingPunct="1">
              <a:lnSpc>
                <a:spcPct val="90000"/>
              </a:lnSpc>
            </a:pPr>
            <a:r>
              <a:rPr lang="en-US" sz="2400" dirty="0" smtClean="0"/>
              <a:t>Paralysis by analysis (too much information, no clear process for decision-making).</a:t>
            </a:r>
          </a:p>
          <a:p>
            <a:pPr marL="461963" indent="-461963" eaLnBrk="1" hangingPunct="1">
              <a:lnSpc>
                <a:spcPct val="90000"/>
              </a:lnSpc>
            </a:pPr>
            <a:r>
              <a:rPr lang="en-US" sz="2400" dirty="0" smtClean="0"/>
              <a:t>Running out of time.</a:t>
            </a:r>
          </a:p>
          <a:p>
            <a:pPr marL="461963" indent="-461963" eaLnBrk="1" hangingPunct="1">
              <a:lnSpc>
                <a:spcPct val="90000"/>
              </a:lnSpc>
              <a:buFont typeface="Arial" pitchFamily="34" charset="0"/>
              <a:buNone/>
            </a:pPr>
            <a:endParaRPr lang="en-US" sz="2400" dirty="0" smtClean="0"/>
          </a:p>
        </p:txBody>
      </p:sp>
      <p:sp>
        <p:nvSpPr>
          <p:cNvPr id="245764"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2E6D90-94A7-4F12-92D5-C464C3F2F6C1}" type="slidenum">
              <a:rPr lang="en-US" smtClean="0">
                <a:solidFill>
                  <a:srgbClr val="898989"/>
                </a:solidFill>
              </a:rPr>
              <a:pPr fontAlgn="base">
                <a:spcBef>
                  <a:spcPct val="0"/>
                </a:spcBef>
                <a:spcAft>
                  <a:spcPct val="0"/>
                </a:spcAft>
                <a:defRPr/>
              </a:pPr>
              <a:t>36</a:t>
            </a:fld>
            <a:endParaRPr lang="en-US" smtClean="0">
              <a:solidFill>
                <a:srgbClr val="898989"/>
              </a:solidFill>
            </a:endParaRPr>
          </a:p>
        </p:txBody>
      </p:sp>
      <p:sp>
        <p:nvSpPr>
          <p:cNvPr id="5" name="Rectangle 4"/>
          <p:cNvSpPr/>
          <p:nvPr/>
        </p:nvSpPr>
        <p:spPr>
          <a:xfrm rot="20612402">
            <a:off x="2485247" y="2237998"/>
            <a:ext cx="40975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What else???</a:t>
            </a:r>
          </a:p>
        </p:txBody>
      </p:sp>
      <p:sp>
        <p:nvSpPr>
          <p:cNvPr id="7" name="Rectangle 6"/>
          <p:cNvSpPr/>
          <p:nvPr/>
        </p:nvSpPr>
        <p:spPr>
          <a:xfrm rot="20612402">
            <a:off x="2566071" y="3500390"/>
            <a:ext cx="5898701"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So how do you get past these???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fade">
                                      <p:cBhvr>
                                        <p:cTn id="7" dur="500"/>
                                        <p:tgtEl>
                                          <p:spTgt spid="276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fade">
                                      <p:cBhvr>
                                        <p:cTn id="12" dur="500"/>
                                        <p:tgtEl>
                                          <p:spTgt spid="276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fade">
                                      <p:cBhvr>
                                        <p:cTn id="17" dur="500"/>
                                        <p:tgtEl>
                                          <p:spTgt spid="276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fade">
                                      <p:cBhvr>
                                        <p:cTn id="22" dur="500"/>
                                        <p:tgtEl>
                                          <p:spTgt spid="276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483">
                                            <p:txEl>
                                              <p:pRg st="4" end="4"/>
                                            </p:txEl>
                                          </p:spTgt>
                                        </p:tgtEl>
                                        <p:attrNameLst>
                                          <p:attrName>style.visibility</p:attrName>
                                        </p:attrNameLst>
                                      </p:cBhvr>
                                      <p:to>
                                        <p:strVal val="visible"/>
                                      </p:to>
                                    </p:set>
                                    <p:animEffect transition="in" filter="fade">
                                      <p:cBhvr>
                                        <p:cTn id="27" dur="500"/>
                                        <p:tgtEl>
                                          <p:spTgt spid="276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483">
                                            <p:txEl>
                                              <p:pRg st="5" end="5"/>
                                            </p:txEl>
                                          </p:spTgt>
                                        </p:tgtEl>
                                        <p:attrNameLst>
                                          <p:attrName>style.visibility</p:attrName>
                                        </p:attrNameLst>
                                      </p:cBhvr>
                                      <p:to>
                                        <p:strVal val="visible"/>
                                      </p:to>
                                    </p:set>
                                    <p:animEffect transition="in" filter="fade">
                                      <p:cBhvr>
                                        <p:cTn id="32" dur="500"/>
                                        <p:tgtEl>
                                          <p:spTgt spid="276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483">
                                            <p:txEl>
                                              <p:pRg st="6" end="6"/>
                                            </p:txEl>
                                          </p:spTgt>
                                        </p:tgtEl>
                                        <p:attrNameLst>
                                          <p:attrName>style.visibility</p:attrName>
                                        </p:attrNameLst>
                                      </p:cBhvr>
                                      <p:to>
                                        <p:strVal val="visible"/>
                                      </p:to>
                                    </p:set>
                                    <p:animEffect transition="in" filter="fade">
                                      <p:cBhvr>
                                        <p:cTn id="37" dur="500"/>
                                        <p:tgtEl>
                                          <p:spTgt spid="276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1676400" y="0"/>
            <a:ext cx="7010400" cy="1417638"/>
          </a:xfrm>
        </p:spPr>
        <p:txBody>
          <a:bodyPr>
            <a:normAutofit/>
          </a:bodyPr>
          <a:lstStyle/>
          <a:p>
            <a:r>
              <a:rPr smtClean="0"/>
              <a:t>Summary:</a:t>
            </a:r>
            <a:br>
              <a:rPr smtClean="0"/>
            </a:br>
            <a:r>
              <a:rPr smtClean="0"/>
              <a:t>Resources Assessment Process</a:t>
            </a:r>
          </a:p>
        </p:txBody>
      </p:sp>
      <p:sp>
        <p:nvSpPr>
          <p:cNvPr id="277507" name="Content Placeholder 2"/>
          <p:cNvSpPr>
            <a:spLocks noGrp="1"/>
          </p:cNvSpPr>
          <p:nvPr>
            <p:ph idx="1"/>
          </p:nvPr>
        </p:nvSpPr>
        <p:spPr>
          <a:xfrm>
            <a:off x="1676400" y="1524000"/>
            <a:ext cx="7010400" cy="4800600"/>
          </a:xfrm>
        </p:spPr>
        <p:txBody>
          <a:bodyPr/>
          <a:lstStyle/>
          <a:p>
            <a:pPr eaLnBrk="1" hangingPunct="1">
              <a:buFont typeface="Wingdings" pitchFamily="2" charset="2"/>
              <a:buNone/>
            </a:pPr>
            <a:r>
              <a:rPr lang="en-US" dirty="0" smtClean="0"/>
              <a:t>So far we…</a:t>
            </a:r>
          </a:p>
          <a:p>
            <a:pPr eaLnBrk="1" hangingPunct="1">
              <a:spcAft>
                <a:spcPts val="1200"/>
              </a:spcAft>
            </a:pPr>
            <a:r>
              <a:rPr lang="en-US" sz="2400" dirty="0" smtClean="0"/>
              <a:t>…discussed what a resource assessment is and why it is important</a:t>
            </a:r>
          </a:p>
          <a:p>
            <a:pPr eaLnBrk="1" hangingPunct="1">
              <a:spcAft>
                <a:spcPts val="1200"/>
              </a:spcAft>
            </a:pPr>
            <a:r>
              <a:rPr lang="en-US" sz="2400" dirty="0" smtClean="0"/>
              <a:t>…identified programs and services in your community that impact your prioritized intervening variables and/or contributing factors</a:t>
            </a:r>
          </a:p>
          <a:p>
            <a:pPr eaLnBrk="1" hangingPunct="1">
              <a:spcAft>
                <a:spcPts val="1200"/>
              </a:spcAft>
            </a:pPr>
            <a:r>
              <a:rPr lang="en-US" sz="2400" dirty="0" smtClean="0"/>
              <a:t>…discussed collecting information for the gaps assessment about the resources in the community</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124200"/>
            <a:ext cx="6894513" cy="1362075"/>
          </a:xfrm>
        </p:spPr>
        <p:txBody>
          <a:bodyPr rtlCol="0">
            <a:noAutofit/>
          </a:bodyPr>
          <a:lstStyle/>
          <a:p>
            <a:pPr eaLnBrk="0" fontAlgn="auto" hangingPunct="0">
              <a:spcBef>
                <a:spcPts val="0"/>
              </a:spcBef>
              <a:spcAft>
                <a:spcPts val="0"/>
              </a:spcAft>
              <a:defRPr/>
            </a:pPr>
            <a:r>
              <a:rPr sz="4800" dirty="0" smtClean="0"/>
              <a:t>Key Findings</a:t>
            </a:r>
            <a:r>
              <a:rPr sz="4000" dirty="0" smtClean="0"/>
              <a:t/>
            </a:r>
            <a:br>
              <a:rPr sz="4000" dirty="0" smtClean="0"/>
            </a:br>
            <a:r>
              <a:rPr sz="4000" dirty="0" smtClean="0"/>
              <a:t/>
            </a:r>
            <a:br>
              <a:rPr sz="4000" dirty="0" smtClean="0"/>
            </a:br>
            <a:r>
              <a:rPr sz="4000" b="0" i="1" dirty="0" smtClean="0">
                <a:solidFill>
                  <a:schemeClr val="accent6">
                    <a:lumMod val="75000"/>
                  </a:schemeClr>
                </a:solidFill>
              </a:rPr>
              <a:t>So what?</a:t>
            </a:r>
            <a:r>
              <a:rPr sz="4000" dirty="0" smtClean="0"/>
              <a:t/>
            </a:r>
            <a:br>
              <a:rPr sz="4000" dirty="0" smtClean="0"/>
            </a:br>
            <a:r>
              <a:rPr sz="4000" dirty="0"/>
              <a:t/>
            </a:r>
            <a:br>
              <a:rPr sz="4000" dirty="0"/>
            </a:br>
            <a:endParaRPr sz="4000" dirty="0"/>
          </a:p>
        </p:txBody>
      </p:sp>
      <p:sp>
        <p:nvSpPr>
          <p:cNvPr id="2" name="Text Placeholder 1"/>
          <p:cNvSpPr>
            <a:spLocks noGrp="1"/>
          </p:cNvSpPr>
          <p:nvPr>
            <p:ph type="body" idx="1"/>
          </p:nvPr>
        </p:nvSpPr>
        <p:spPr>
          <a:xfrm>
            <a:off x="1600200" y="1524000"/>
            <a:ext cx="6894513" cy="1512888"/>
          </a:xfrm>
        </p:spPr>
        <p:txBody>
          <a:bodyPr/>
          <a:lstStyle/>
          <a:p>
            <a:pPr eaLnBrk="1" hangingPunct="1">
              <a:defRPr/>
            </a:pPr>
            <a:r>
              <a:rPr lang="en-US" sz="2400" dirty="0"/>
              <a:t>Part two: </a:t>
            </a:r>
          </a:p>
        </p:txBody>
      </p:sp>
      <p:sp>
        <p:nvSpPr>
          <p:cNvPr id="3" name="Slide Number Placeholder 2"/>
          <p:cNvSpPr>
            <a:spLocks noGrp="1"/>
          </p:cNvSpPr>
          <p:nvPr>
            <p:ph type="sldNum" sz="quarter" idx="10"/>
          </p:nvPr>
        </p:nvSpPr>
        <p:spPr/>
        <p:txBody>
          <a:bodyPr/>
          <a:lstStyle/>
          <a:p>
            <a:pPr>
              <a:defRPr/>
            </a:pPr>
            <a:fld id="{460A6D5A-A17B-4BCA-BE3B-5B2D150AD6A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normAutofit/>
          </a:bodyPr>
          <a:lstStyle/>
          <a:p>
            <a:r>
              <a:rPr dirty="0" smtClean="0">
                <a:ea typeface="Cambria" pitchFamily="18" charset="0"/>
                <a:cs typeface="Cambria" pitchFamily="18" charset="0"/>
              </a:rPr>
              <a:t>Elements of a good Assessment</a:t>
            </a:r>
            <a:endParaRPr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3600" dirty="0" smtClean="0"/>
              <a:t>Needs</a:t>
            </a:r>
          </a:p>
          <a:p>
            <a:pPr eaLnBrk="1" fontAlgn="auto" hangingPunct="1">
              <a:spcAft>
                <a:spcPts val="0"/>
              </a:spcAft>
              <a:defRPr/>
            </a:pPr>
            <a:r>
              <a:rPr lang="en-US" sz="3600" dirty="0" smtClean="0"/>
              <a:t>Resources</a:t>
            </a:r>
          </a:p>
          <a:p>
            <a:pPr eaLnBrk="1" fontAlgn="auto" hangingPunct="1">
              <a:spcAft>
                <a:spcPts val="0"/>
              </a:spcAft>
              <a:defRPr/>
            </a:pPr>
            <a:r>
              <a:rPr lang="en-US" sz="3600" dirty="0" smtClean="0"/>
              <a:t>Gaps</a:t>
            </a:r>
          </a:p>
          <a:p>
            <a:pPr eaLnBrk="1" fontAlgn="auto" hangingPunct="1">
              <a:spcBef>
                <a:spcPts val="1200"/>
              </a:spcBef>
              <a:spcAft>
                <a:spcPts val="0"/>
              </a:spcAft>
              <a:buClr>
                <a:schemeClr val="accent6">
                  <a:lumMod val="75000"/>
                </a:schemeClr>
              </a:buClr>
              <a:buFont typeface="Arial" pitchFamily="34" charset="0"/>
              <a:buChar char="•"/>
              <a:defRPr/>
            </a:pPr>
            <a:endParaRPr lang="en-US" dirty="0" smtClean="0"/>
          </a:p>
          <a:p>
            <a:pPr eaLnBrk="1" fontAlgn="auto" hangingPunct="1">
              <a:spcBef>
                <a:spcPts val="1200"/>
              </a:spcBef>
              <a:spcAft>
                <a:spcPts val="0"/>
              </a:spcAft>
              <a:buClr>
                <a:schemeClr val="accent6">
                  <a:lumMod val="75000"/>
                </a:schemeClr>
              </a:buClr>
              <a:buFont typeface="Wingdings" pitchFamily="2" charset="2"/>
              <a:buNone/>
              <a:defRPr/>
            </a:pPr>
            <a:endParaRPr lang="en-US" dirty="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39</a:t>
            </a:fld>
            <a:endParaRPr lang="en-US"/>
          </a:p>
        </p:txBody>
      </p:sp>
      <p:sp>
        <p:nvSpPr>
          <p:cNvPr id="5" name="Striped Right Arrow 4"/>
          <p:cNvSpPr/>
          <p:nvPr/>
        </p:nvSpPr>
        <p:spPr>
          <a:xfrm rot="629544" flipH="1">
            <a:off x="3141663" y="2941638"/>
            <a:ext cx="2286000" cy="1236662"/>
          </a:xfrm>
          <a:prstGeom prst="stripedRightArrow">
            <a:avLst>
              <a:gd name="adj1" fmla="val 50000"/>
              <a:gd name="adj2" fmla="val 3884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smtClean="0"/>
              <a:t>We are here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a:bodyPr>
          <a:lstStyle/>
          <a:p>
            <a:r>
              <a:rPr sz="1600" dirty="0" smtClean="0"/>
              <a:t/>
            </a:r>
            <a:br>
              <a:rPr sz="1600" dirty="0" smtClean="0"/>
            </a:br>
            <a:r>
              <a:rPr dirty="0" smtClean="0"/>
              <a:t>Workshop 1: Training Objectives</a:t>
            </a:r>
            <a:endParaRPr sz="1600" dirty="0" smtClean="0"/>
          </a:p>
        </p:txBody>
      </p:sp>
      <p:sp>
        <p:nvSpPr>
          <p:cNvPr id="248835" name="Rectangle 3"/>
          <p:cNvSpPr>
            <a:spLocks noGrp="1" noChangeArrowheads="1"/>
          </p:cNvSpPr>
          <p:nvPr>
            <p:ph idx="1"/>
          </p:nvPr>
        </p:nvSpPr>
        <p:spPr/>
        <p:txBody>
          <a:bodyPr/>
          <a:lstStyle/>
          <a:p>
            <a:pPr marL="461963" indent="-461963" eaLnBrk="1" hangingPunct="1">
              <a:lnSpc>
                <a:spcPct val="90000"/>
              </a:lnSpc>
              <a:buFont typeface="Wingdings" pitchFamily="2" charset="2"/>
              <a:buNone/>
            </a:pPr>
            <a:r>
              <a:rPr lang="en-US" dirty="0" smtClean="0"/>
              <a:t>Participants will:</a:t>
            </a:r>
          </a:p>
          <a:p>
            <a:pPr marL="461963" indent="-461963" eaLnBrk="1" hangingPunct="1">
              <a:lnSpc>
                <a:spcPct val="90000"/>
              </a:lnSpc>
              <a:spcBef>
                <a:spcPts val="1800"/>
              </a:spcBef>
            </a:pPr>
            <a:r>
              <a:rPr lang="en-US" sz="2000" dirty="0" smtClean="0"/>
              <a:t>Understand Resources Assessment key elements and purpose.</a:t>
            </a:r>
          </a:p>
          <a:p>
            <a:pPr marL="461963" indent="-461963" eaLnBrk="1" hangingPunct="1">
              <a:lnSpc>
                <a:spcPct val="90000"/>
              </a:lnSpc>
              <a:spcBef>
                <a:spcPts val="1800"/>
              </a:spcBef>
            </a:pPr>
            <a:r>
              <a:rPr lang="en-US" sz="2000" dirty="0" smtClean="0"/>
              <a:t>Understand what information to collect on existing resources that addresses priorities identified during needs assessment.</a:t>
            </a:r>
          </a:p>
          <a:p>
            <a:pPr marL="461963" indent="-461963" eaLnBrk="1" hangingPunct="1">
              <a:lnSpc>
                <a:spcPct val="90000"/>
              </a:lnSpc>
              <a:spcBef>
                <a:spcPts val="1800"/>
              </a:spcBef>
            </a:pPr>
            <a:r>
              <a:rPr lang="en-US" sz="2000" dirty="0" smtClean="0"/>
              <a:t>Get tools and examples for Resources Assessments.</a:t>
            </a:r>
          </a:p>
          <a:p>
            <a:pPr marL="461963" indent="-461963" eaLnBrk="1" hangingPunct="1">
              <a:lnSpc>
                <a:spcPct val="90000"/>
              </a:lnSpc>
              <a:spcBef>
                <a:spcPts val="1800"/>
              </a:spcBef>
            </a:pPr>
            <a:r>
              <a:rPr lang="en-US" sz="2000" dirty="0" smtClean="0"/>
              <a:t>Discuss how to identify gaps in resources which address priority risk and protective factors.</a:t>
            </a:r>
          </a:p>
          <a:p>
            <a:pPr marL="461963" indent="-461963" eaLnBrk="1" hangingPunct="1">
              <a:lnSpc>
                <a:spcPct val="90000"/>
              </a:lnSpc>
              <a:spcBef>
                <a:spcPts val="1800"/>
              </a:spcBef>
            </a:pPr>
            <a:r>
              <a:rPr lang="en-US" sz="2000" dirty="0" smtClean="0"/>
              <a:t>Plan next steps.</a:t>
            </a:r>
          </a:p>
        </p:txBody>
      </p:sp>
      <p:sp>
        <p:nvSpPr>
          <p:cNvPr id="224260"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5F0A09-47E5-4D6F-B0F7-055655E886E8}" type="slidenum">
              <a:rPr lang="en-US" smtClean="0">
                <a:solidFill>
                  <a:srgbClr val="898989"/>
                </a:solidFill>
              </a:rPr>
              <a:pPr fontAlgn="base">
                <a:spcBef>
                  <a:spcPct val="0"/>
                </a:spcBef>
                <a:spcAft>
                  <a:spcPct val="0"/>
                </a:spcAft>
                <a:defRPr/>
              </a:pPr>
              <a:t>4</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fontScale="90000"/>
          </a:bodyPr>
          <a:lstStyle/>
          <a:p>
            <a:r>
              <a:rPr lang="en-US" sz="1800" dirty="0"/>
              <a:t>Step </a:t>
            </a:r>
            <a:r>
              <a:rPr lang="en-US" sz="1800" dirty="0" smtClean="0"/>
              <a:t>3: </a:t>
            </a:r>
            <a:br>
              <a:rPr lang="en-US" sz="1800" dirty="0" smtClean="0"/>
            </a:br>
            <a:r>
              <a:rPr sz="4400" dirty="0" smtClean="0"/>
              <a:t>What is a Review of </a:t>
            </a:r>
            <a:br>
              <a:rPr sz="4400" dirty="0" smtClean="0"/>
            </a:br>
            <a:r>
              <a:rPr sz="4400" dirty="0" smtClean="0"/>
              <a:t>Resource Gaps?</a:t>
            </a:r>
            <a:endParaRPr sz="3600" dirty="0" smtClean="0"/>
          </a:p>
        </p:txBody>
      </p:sp>
      <p:sp>
        <p:nvSpPr>
          <p:cNvPr id="282627" name="Rectangle 3"/>
          <p:cNvSpPr>
            <a:spLocks noGrp="1" noChangeArrowheads="1"/>
          </p:cNvSpPr>
          <p:nvPr>
            <p:ph idx="1"/>
          </p:nvPr>
        </p:nvSpPr>
        <p:spPr/>
        <p:txBody>
          <a:bodyPr/>
          <a:lstStyle/>
          <a:p>
            <a:pPr>
              <a:spcBef>
                <a:spcPts val="1800"/>
              </a:spcBef>
            </a:pPr>
            <a:r>
              <a:rPr lang="en-US" sz="2500" dirty="0"/>
              <a:t>At its core are two questions: </a:t>
            </a:r>
            <a:r>
              <a:rPr lang="en-US" sz="2500" i="1" dirty="0"/>
              <a:t>"Where are we?" </a:t>
            </a:r>
            <a:r>
              <a:rPr lang="en-US" sz="2500" dirty="0"/>
              <a:t>and </a:t>
            </a:r>
            <a:r>
              <a:rPr lang="en-US" sz="2500" i="1" dirty="0"/>
              <a:t>"Where do we want to be?“ </a:t>
            </a:r>
          </a:p>
          <a:p>
            <a:pPr eaLnBrk="1" hangingPunct="1">
              <a:spcBef>
                <a:spcPts val="1800"/>
              </a:spcBef>
            </a:pPr>
            <a:r>
              <a:rPr lang="en-US" sz="2500" dirty="0" smtClean="0"/>
              <a:t>A review of resource gaps is a process that compares actual conditions with ideal conditions.  </a:t>
            </a:r>
          </a:p>
          <a:p>
            <a:pPr>
              <a:spcBef>
                <a:spcPts val="1800"/>
              </a:spcBef>
            </a:pPr>
            <a:r>
              <a:rPr lang="en-US" sz="2500" dirty="0"/>
              <a:t>A review of resource gaps  starts with the prevention resources that are available in the community, and compares that to what will be needed to address the issues that emerged in the needs assessment phase of the planning process</a:t>
            </a:r>
            <a:r>
              <a:rPr lang="en-US" sz="2500" dirty="0" smtClean="0"/>
              <a:t>.</a:t>
            </a:r>
            <a:endParaRPr lang="en-US" sz="2500" dirty="0"/>
          </a:p>
        </p:txBody>
      </p:sp>
      <p:sp>
        <p:nvSpPr>
          <p:cNvPr id="25190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D9AB42-DCAA-4CBB-9A79-BF41658A258D}" type="slidenum">
              <a:rPr lang="en-US" smtClean="0">
                <a:solidFill>
                  <a:srgbClr val="898989"/>
                </a:solidFill>
              </a:rPr>
              <a:pPr fontAlgn="base">
                <a:spcBef>
                  <a:spcPct val="0"/>
                </a:spcBef>
                <a:spcAft>
                  <a:spcPct val="0"/>
                </a:spcAft>
                <a:defRPr/>
              </a:pPr>
              <a:t>40</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074"/>
          <p:cNvSpPr>
            <a:spLocks noGrp="1" noChangeArrowheads="1"/>
          </p:cNvSpPr>
          <p:nvPr>
            <p:ph type="title"/>
          </p:nvPr>
        </p:nvSpPr>
        <p:spPr/>
        <p:txBody>
          <a:bodyPr>
            <a:normAutofit fontScale="90000"/>
          </a:bodyPr>
          <a:lstStyle/>
          <a:p>
            <a:r>
              <a:rPr sz="1600" dirty="0" smtClean="0"/>
              <a:t/>
            </a:r>
            <a:br>
              <a:rPr sz="1600" dirty="0" smtClean="0"/>
            </a:br>
            <a:r>
              <a:rPr lang="en-US" sz="1800" dirty="0"/>
              <a:t>Step 3: </a:t>
            </a:r>
            <a:r>
              <a:rPr lang="en-US" sz="1800" dirty="0" smtClean="0"/>
              <a:t/>
            </a:r>
            <a:br>
              <a:rPr lang="en-US" sz="1800" dirty="0" smtClean="0"/>
            </a:br>
            <a:r>
              <a:rPr dirty="0" smtClean="0"/>
              <a:t>Benefits of a </a:t>
            </a:r>
            <a:br>
              <a:rPr dirty="0" smtClean="0"/>
            </a:br>
            <a:r>
              <a:rPr dirty="0" smtClean="0"/>
              <a:t>Review of Resource Gaps</a:t>
            </a:r>
            <a:r>
              <a:rPr sz="1600" dirty="0" smtClean="0"/>
              <a:t/>
            </a:r>
            <a:br>
              <a:rPr sz="1600" dirty="0" smtClean="0"/>
            </a:br>
            <a:endParaRPr sz="1600" dirty="0" smtClean="0"/>
          </a:p>
        </p:txBody>
      </p:sp>
      <p:sp>
        <p:nvSpPr>
          <p:cNvPr id="14339" name="Rectangle 3075"/>
          <p:cNvSpPr>
            <a:spLocks noGrp="1" noChangeArrowheads="1"/>
          </p:cNvSpPr>
          <p:nvPr>
            <p:ph idx="1"/>
          </p:nvPr>
        </p:nvSpPr>
        <p:spPr/>
        <p:txBody>
          <a:bodyPr/>
          <a:lstStyle/>
          <a:p>
            <a:pPr marL="711200" indent="-711200" eaLnBrk="1" hangingPunct="1">
              <a:lnSpc>
                <a:spcPct val="90000"/>
              </a:lnSpc>
              <a:buFont typeface="Wingdings" pitchFamily="2" charset="2"/>
              <a:buNone/>
              <a:defRPr/>
            </a:pPr>
            <a:r>
              <a:rPr lang="en-US" sz="2800" dirty="0" smtClean="0"/>
              <a:t>A community review of gaps will assist you to:</a:t>
            </a:r>
          </a:p>
          <a:p>
            <a:pPr eaLnBrk="1" hangingPunct="1">
              <a:defRPr/>
            </a:pPr>
            <a:r>
              <a:rPr lang="en-US" sz="2400" dirty="0" smtClean="0"/>
              <a:t>Identify gaps in services.</a:t>
            </a:r>
          </a:p>
          <a:p>
            <a:pPr eaLnBrk="1" hangingPunct="1">
              <a:defRPr/>
            </a:pPr>
            <a:r>
              <a:rPr lang="en-US" sz="2400" dirty="0" smtClean="0"/>
              <a:t>Avoid duplication in services.</a:t>
            </a:r>
          </a:p>
          <a:p>
            <a:pPr eaLnBrk="1" hangingPunct="1">
              <a:defRPr/>
            </a:pPr>
            <a:r>
              <a:rPr lang="en-US" sz="2400" dirty="0" smtClean="0"/>
              <a:t>Build collaboration among service providers.</a:t>
            </a:r>
          </a:p>
          <a:p>
            <a:pPr eaLnBrk="1" hangingPunct="1">
              <a:defRPr/>
            </a:pPr>
            <a:r>
              <a:rPr lang="en-US" sz="2400" dirty="0" smtClean="0"/>
              <a:t>Ensure you are putting your time and money where it will have the greatest impact.</a:t>
            </a:r>
          </a:p>
          <a:p>
            <a:pPr eaLnBrk="1" hangingPunct="1">
              <a:defRPr/>
            </a:pPr>
            <a:r>
              <a:rPr lang="en-US" sz="2400" dirty="0" smtClean="0"/>
              <a:t>Ensure you are creating a comprehensive prevention strategy for your community.</a:t>
            </a:r>
          </a:p>
          <a:p>
            <a:pPr eaLnBrk="1" hangingPunct="1">
              <a:defRPr/>
            </a:pPr>
            <a:r>
              <a:rPr lang="en-US" sz="2400" dirty="0" smtClean="0"/>
              <a:t>Ensuring you are effectively impacting your priority intervening variables and contributing factors.</a:t>
            </a:r>
            <a:endParaRPr lang="en-US" sz="2800" dirty="0" smtClean="0"/>
          </a:p>
        </p:txBody>
      </p:sp>
      <p:sp>
        <p:nvSpPr>
          <p:cNvPr id="254980"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2F3636-AA16-4E1B-B289-B02847AE96A3}" type="slidenum">
              <a:rPr lang="en-US" smtClean="0">
                <a:solidFill>
                  <a:srgbClr val="898989"/>
                </a:solidFill>
              </a:rPr>
              <a:pPr fontAlgn="base">
                <a:spcBef>
                  <a:spcPct val="0"/>
                </a:spcBef>
                <a:spcAft>
                  <a:spcPct val="0"/>
                </a:spcAft>
                <a:defRPr/>
              </a:pPr>
              <a:t>41</a:t>
            </a:fld>
            <a:endParaRPr lang="en-US"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rPr>
              <a:t>Poll</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completed your review of resource gaps yet?</a:t>
            </a:r>
          </a:p>
          <a:p>
            <a:pPr lvl="1"/>
            <a:r>
              <a:rPr lang="en-US" dirty="0" smtClean="0"/>
              <a:t>Just starting.</a:t>
            </a:r>
          </a:p>
          <a:p>
            <a:pPr lvl="1"/>
            <a:r>
              <a:rPr lang="en-US" dirty="0" smtClean="0"/>
              <a:t>In the middle.</a:t>
            </a:r>
          </a:p>
          <a:p>
            <a:pPr lvl="1"/>
            <a:r>
              <a:rPr lang="en-US" dirty="0" smtClean="0"/>
              <a:t>Mostly finished, still finalizing it.</a:t>
            </a:r>
          </a:p>
          <a:p>
            <a:pPr lvl="1"/>
            <a:r>
              <a:rPr lang="en-US" dirty="0" smtClean="0"/>
              <a:t>All done.</a:t>
            </a:r>
          </a:p>
          <a:p>
            <a:pPr lvl="1"/>
            <a:r>
              <a:rPr lang="en-US" dirty="0"/>
              <a:t>A</a:t>
            </a:r>
            <a:r>
              <a:rPr lang="en-US" dirty="0" smtClean="0"/>
              <a:t>lready put in our plan.</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42</a:t>
            </a:fld>
            <a:endParaRPr lang="en-US" dirty="0"/>
          </a:p>
        </p:txBody>
      </p:sp>
      <p:sp>
        <p:nvSpPr>
          <p:cNvPr id="5" name="Oval Callout 4"/>
          <p:cNvSpPr/>
          <p:nvPr/>
        </p:nvSpPr>
        <p:spPr>
          <a:xfrm>
            <a:off x="6096000" y="5257800"/>
            <a:ext cx="2819400" cy="838200"/>
          </a:xfrm>
          <a:prstGeom prst="wedgeEllipseCallout">
            <a:avLst>
              <a:gd name="adj1" fmla="val -58320"/>
              <a:gd name="adj2" fmla="val -7776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Do you want to share a success?</a:t>
            </a:r>
            <a:endParaRPr lang="en-US" dirty="0"/>
          </a:p>
        </p:txBody>
      </p:sp>
    </p:spTree>
    <p:extLst>
      <p:ext uri="{BB962C8B-B14F-4D97-AF65-F5344CB8AC3E}">
        <p14:creationId xmlns:p14="http://schemas.microsoft.com/office/powerpoint/2010/main" val="7925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074"/>
          <p:cNvSpPr>
            <a:spLocks noGrp="1" noChangeArrowheads="1"/>
          </p:cNvSpPr>
          <p:nvPr>
            <p:ph type="title"/>
          </p:nvPr>
        </p:nvSpPr>
        <p:spPr/>
        <p:txBody>
          <a:bodyPr/>
          <a:lstStyle/>
          <a:p>
            <a:r>
              <a:rPr lang="en-US" sz="1800" dirty="0"/>
              <a:t>Step 3: </a:t>
            </a:r>
            <a:r>
              <a:rPr lang="en-US" sz="1800" dirty="0" smtClean="0"/>
              <a:t/>
            </a:r>
            <a:br>
              <a:rPr lang="en-US" sz="1800" dirty="0" smtClean="0"/>
            </a:br>
            <a:r>
              <a:rPr dirty="0" smtClean="0"/>
              <a:t>What is a “Gap”?</a:t>
            </a:r>
          </a:p>
        </p:txBody>
      </p:sp>
      <p:sp>
        <p:nvSpPr>
          <p:cNvPr id="13315" name="Rectangle 3075"/>
          <p:cNvSpPr>
            <a:spLocks noGrp="1" noChangeArrowheads="1"/>
          </p:cNvSpPr>
          <p:nvPr>
            <p:ph idx="1"/>
          </p:nvPr>
        </p:nvSpPr>
        <p:spPr>
          <a:xfrm>
            <a:off x="1676400" y="1600200"/>
            <a:ext cx="7010400" cy="4572000"/>
          </a:xfrm>
        </p:spPr>
        <p:txBody>
          <a:bodyPr/>
          <a:lstStyle/>
          <a:p>
            <a:pPr marL="0" indent="0" eaLnBrk="1" hangingPunct="1">
              <a:buFont typeface="Wingdings" pitchFamily="2" charset="2"/>
              <a:buNone/>
              <a:defRPr/>
            </a:pPr>
            <a:r>
              <a:rPr lang="en-US" dirty="0" smtClean="0"/>
              <a:t>In prevention, program and service gaps exist in a variety of forms.  </a:t>
            </a:r>
          </a:p>
          <a:p>
            <a:pPr marL="0" indent="0" eaLnBrk="1" hangingPunct="1">
              <a:buFont typeface="Wingdings" pitchFamily="2" charset="2"/>
              <a:buNone/>
              <a:defRPr/>
            </a:pPr>
            <a:r>
              <a:rPr lang="en-US" dirty="0" smtClean="0"/>
              <a:t>Most common gaps include:</a:t>
            </a:r>
          </a:p>
          <a:p>
            <a:pPr eaLnBrk="1" hangingPunct="1">
              <a:defRPr/>
            </a:pPr>
            <a:r>
              <a:rPr lang="en-US" sz="2800" dirty="0" smtClean="0"/>
              <a:t>Evidence-based programs, polices &amp; practices</a:t>
            </a:r>
          </a:p>
          <a:p>
            <a:pPr eaLnBrk="1" hangingPunct="1">
              <a:defRPr/>
            </a:pPr>
            <a:r>
              <a:rPr lang="en-US" sz="2800" dirty="0" smtClean="0"/>
              <a:t>Geographic restrictions</a:t>
            </a:r>
          </a:p>
          <a:p>
            <a:pPr>
              <a:defRPr/>
            </a:pPr>
            <a:r>
              <a:rPr lang="en-US" sz="2800" dirty="0" smtClean="0"/>
              <a:t>Population (demographic) limitations such as whether there are language-specific curriculum </a:t>
            </a:r>
            <a:r>
              <a:rPr lang="en-US" sz="2800" dirty="0"/>
              <a:t>materials </a:t>
            </a:r>
            <a:r>
              <a:rPr lang="en-US" sz="2800" dirty="0" smtClean="0"/>
              <a:t>available                </a:t>
            </a:r>
          </a:p>
          <a:p>
            <a:pPr marL="0" indent="0" algn="r">
              <a:spcBef>
                <a:spcPts val="0"/>
              </a:spcBef>
              <a:buNone/>
              <a:defRPr/>
            </a:pPr>
            <a:r>
              <a:rPr lang="en-US" sz="1800" i="1" dirty="0" smtClean="0"/>
              <a:t>cont</a:t>
            </a:r>
            <a:r>
              <a:rPr lang="en-US" sz="1800" i="1" dirty="0"/>
              <a:t>.</a:t>
            </a:r>
          </a:p>
          <a:p>
            <a:pPr eaLnBrk="1" hangingPunct="1">
              <a:defRPr/>
            </a:pPr>
            <a:endParaRPr lang="en-US" sz="3600" dirty="0" smtClean="0"/>
          </a:p>
        </p:txBody>
      </p:sp>
      <p:sp>
        <p:nvSpPr>
          <p:cNvPr id="252932" name="Slide Number Placeholder 5"/>
          <p:cNvSpPr>
            <a:spLocks noGrp="1"/>
          </p:cNvSpPr>
          <p:nvPr>
            <p:ph type="sldNum" sz="quarter" idx="10"/>
          </p:nvPr>
        </p:nvSpPr>
        <p:spPr bwMode="auto">
          <a:xfrm>
            <a:off x="6950075" y="6376988"/>
            <a:ext cx="2193925"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C0FD1B-A608-403D-9F8A-524F42BE370A}" type="slidenum">
              <a:rPr lang="en-US" smtClean="0">
                <a:solidFill>
                  <a:srgbClr val="898989"/>
                </a:solidFill>
              </a:rPr>
              <a:pPr fontAlgn="base">
                <a:spcBef>
                  <a:spcPct val="0"/>
                </a:spcBef>
                <a:spcAft>
                  <a:spcPct val="0"/>
                </a:spcAft>
                <a:defRPr/>
              </a:pPr>
              <a:t>43</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074"/>
          <p:cNvSpPr>
            <a:spLocks noGrp="1" noChangeArrowheads="1"/>
          </p:cNvSpPr>
          <p:nvPr>
            <p:ph type="title"/>
          </p:nvPr>
        </p:nvSpPr>
        <p:spPr/>
        <p:txBody>
          <a:bodyPr/>
          <a:lstStyle/>
          <a:p>
            <a:r>
              <a:rPr lang="en-US" sz="1800" dirty="0"/>
              <a:t>Step 3: </a:t>
            </a:r>
            <a:r>
              <a:rPr lang="en-US" sz="1800" dirty="0" smtClean="0"/>
              <a:t/>
            </a:r>
            <a:br>
              <a:rPr lang="en-US" sz="1800" dirty="0" smtClean="0"/>
            </a:br>
            <a:r>
              <a:rPr dirty="0" smtClean="0"/>
              <a:t>What is a “Gap”?</a:t>
            </a:r>
          </a:p>
        </p:txBody>
      </p:sp>
      <p:sp>
        <p:nvSpPr>
          <p:cNvPr id="13315" name="Rectangle 3075"/>
          <p:cNvSpPr>
            <a:spLocks noGrp="1" noChangeArrowheads="1"/>
          </p:cNvSpPr>
          <p:nvPr>
            <p:ph idx="1"/>
          </p:nvPr>
        </p:nvSpPr>
        <p:spPr/>
        <p:txBody>
          <a:bodyPr/>
          <a:lstStyle/>
          <a:p>
            <a:pPr marL="0" indent="0" eaLnBrk="1" hangingPunct="1">
              <a:buNone/>
              <a:defRPr/>
            </a:pPr>
            <a:r>
              <a:rPr lang="en-US" sz="1800" i="1" dirty="0" smtClean="0"/>
              <a:t>cont.</a:t>
            </a:r>
          </a:p>
          <a:p>
            <a:pPr eaLnBrk="1" hangingPunct="1">
              <a:defRPr/>
            </a:pPr>
            <a:r>
              <a:rPr lang="en-US" sz="2800" dirty="0" smtClean="0"/>
              <a:t>Developmental gaps in the continuum of services</a:t>
            </a:r>
          </a:p>
          <a:p>
            <a:pPr eaLnBrk="1" hangingPunct="1">
              <a:defRPr/>
            </a:pPr>
            <a:r>
              <a:rPr lang="en-US" sz="2800" dirty="0" smtClean="0"/>
              <a:t>Implementation fidelity issues</a:t>
            </a:r>
          </a:p>
          <a:p>
            <a:pPr eaLnBrk="1" hangingPunct="1">
              <a:defRPr/>
            </a:pPr>
            <a:r>
              <a:rPr lang="en-US" sz="2800" dirty="0" smtClean="0"/>
              <a:t>Saturation concerns</a:t>
            </a:r>
          </a:p>
          <a:p>
            <a:pPr eaLnBrk="1" hangingPunct="1">
              <a:defRPr/>
            </a:pPr>
            <a:r>
              <a:rPr lang="en-US" sz="2800" dirty="0" smtClean="0"/>
              <a:t>Funding limitations</a:t>
            </a:r>
          </a:p>
          <a:p>
            <a:pPr eaLnBrk="1" hangingPunct="1">
              <a:buFont typeface="Arial" charset="0"/>
              <a:buNone/>
              <a:defRPr/>
            </a:pPr>
            <a:endParaRPr lang="en-US" sz="2800" dirty="0" smtClean="0"/>
          </a:p>
          <a:p>
            <a:pPr eaLnBrk="1" hangingPunct="1">
              <a:buFont typeface="Arial" charset="0"/>
              <a:buNone/>
              <a:defRPr/>
            </a:pPr>
            <a:r>
              <a:rPr lang="en-US" sz="1800" b="1" dirty="0" smtClean="0"/>
              <a:t>Source:  </a:t>
            </a:r>
            <a:r>
              <a:rPr lang="en-US" sz="1800" dirty="0" smtClean="0"/>
              <a:t>Cady &amp; Associates Prevention Science Consulting &amp; Training, </a:t>
            </a:r>
          </a:p>
          <a:p>
            <a:pPr eaLnBrk="1" hangingPunct="1">
              <a:buFont typeface="Arial" charset="0"/>
              <a:buNone/>
              <a:defRPr/>
            </a:pPr>
            <a:r>
              <a:rPr lang="en-US" sz="1800" dirty="0" smtClean="0"/>
              <a:t>2006</a:t>
            </a:r>
          </a:p>
          <a:p>
            <a:pPr eaLnBrk="1" hangingPunct="1">
              <a:buFont typeface="Arial" charset="0"/>
              <a:buNone/>
              <a:defRPr/>
            </a:pPr>
            <a:endParaRPr lang="en-US" sz="2800" dirty="0" smtClean="0"/>
          </a:p>
          <a:p>
            <a:pPr marL="0" indent="0" eaLnBrk="1" hangingPunct="1">
              <a:buFont typeface="Wingdings" pitchFamily="2" charset="2"/>
              <a:buNone/>
              <a:defRPr/>
            </a:pPr>
            <a:endParaRPr lang="en-US" sz="3600" dirty="0" smtClean="0"/>
          </a:p>
        </p:txBody>
      </p:sp>
      <p:sp>
        <p:nvSpPr>
          <p:cNvPr id="253956"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A40CDB-E050-4A99-A59A-E021630E4728}" type="slidenum">
              <a:rPr lang="en-US" smtClean="0">
                <a:solidFill>
                  <a:srgbClr val="898989"/>
                </a:solidFill>
              </a:rPr>
              <a:pPr fontAlgn="base">
                <a:spcBef>
                  <a:spcPct val="0"/>
                </a:spcBef>
                <a:spcAft>
                  <a:spcPct val="0"/>
                </a:spcAft>
                <a:defRPr/>
              </a:pPr>
              <a:t>44</a:t>
            </a:fld>
            <a:endParaRPr lang="en-US" smtClean="0">
              <a:solidFill>
                <a:srgbClr val="898989"/>
              </a:solidFill>
            </a:endParaRPr>
          </a:p>
        </p:txBody>
      </p:sp>
      <p:sp>
        <p:nvSpPr>
          <p:cNvPr id="5" name="Rectangle 4"/>
          <p:cNvSpPr/>
          <p:nvPr/>
        </p:nvSpPr>
        <p:spPr>
          <a:xfrm rot="20612402">
            <a:off x="2485247" y="2237998"/>
            <a:ext cx="40975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What else???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z="1800" dirty="0"/>
              <a:t>Step 3: </a:t>
            </a:r>
            <a:r>
              <a:rPr lang="en-US" sz="1800" dirty="0" smtClean="0"/>
              <a:t/>
            </a:r>
            <a:br>
              <a:rPr lang="en-US" sz="1800" dirty="0" smtClean="0"/>
            </a:br>
            <a:r>
              <a:rPr dirty="0" smtClean="0"/>
              <a:t>Determine Gaps In Resources</a:t>
            </a:r>
          </a:p>
        </p:txBody>
      </p:sp>
      <p:sp>
        <p:nvSpPr>
          <p:cNvPr id="287747" name="Rectangle 3"/>
          <p:cNvSpPr>
            <a:spLocks noGrp="1" noChangeArrowheads="1"/>
          </p:cNvSpPr>
          <p:nvPr>
            <p:ph idx="1"/>
          </p:nvPr>
        </p:nvSpPr>
        <p:spPr/>
        <p:txBody>
          <a:bodyPr/>
          <a:lstStyle/>
          <a:p>
            <a:pPr marL="711200" indent="-711200" eaLnBrk="1" hangingPunct="1">
              <a:lnSpc>
                <a:spcPct val="90000"/>
              </a:lnSpc>
              <a:buFont typeface="Wingdings" pitchFamily="2" charset="2"/>
              <a:buNone/>
            </a:pPr>
            <a:r>
              <a:rPr lang="en-US" sz="2800" smtClean="0"/>
              <a:t>Types of gaps in resources:</a:t>
            </a:r>
          </a:p>
          <a:p>
            <a:pPr marL="711200" indent="-711200" eaLnBrk="1" hangingPunct="1"/>
            <a:r>
              <a:rPr lang="en-US" sz="2400" b="1" u="sng" smtClean="0"/>
              <a:t>Developmental gaps</a:t>
            </a:r>
            <a:r>
              <a:rPr lang="en-US" sz="2400" smtClean="0"/>
              <a:t> – are services available at the appropriate developmental age?</a:t>
            </a:r>
          </a:p>
          <a:p>
            <a:pPr marL="711200" indent="-711200" eaLnBrk="1" hangingPunct="1"/>
            <a:r>
              <a:rPr lang="en-US" sz="2400" b="1" u="sng" smtClean="0"/>
              <a:t>Geographic gaps</a:t>
            </a:r>
            <a:r>
              <a:rPr lang="en-US" sz="2400" smtClean="0"/>
              <a:t> – are services available throughout the community?</a:t>
            </a:r>
          </a:p>
          <a:p>
            <a:pPr marL="711200" indent="-711200" eaLnBrk="1" hangingPunct="1"/>
            <a:r>
              <a:rPr lang="en-US" sz="2400" b="1" u="sng" smtClean="0"/>
              <a:t>Population/Demographic gaps</a:t>
            </a:r>
            <a:r>
              <a:rPr lang="en-US" sz="2400" smtClean="0"/>
              <a:t> – are services reaching all potential participants appropriately?</a:t>
            </a:r>
          </a:p>
          <a:p>
            <a:pPr marL="711200" indent="-711200" eaLnBrk="1" hangingPunct="1"/>
            <a:r>
              <a:rPr lang="en-US" sz="2400" b="1" u="sng" smtClean="0"/>
              <a:t>Intervening variable/contributing factor gaps</a:t>
            </a:r>
            <a:r>
              <a:rPr lang="en-US" sz="2400" smtClean="0"/>
              <a:t> – is the intervening variable and/or contributing factors being adequately addressed?</a:t>
            </a:r>
          </a:p>
        </p:txBody>
      </p:sp>
      <p:sp>
        <p:nvSpPr>
          <p:cNvPr id="25702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6AD4FE-87D4-42B5-8F31-00E3A597511F}" type="slidenum">
              <a:rPr lang="en-US" smtClean="0">
                <a:solidFill>
                  <a:srgbClr val="898989"/>
                </a:solidFill>
              </a:rPr>
              <a:pPr fontAlgn="base">
                <a:spcBef>
                  <a:spcPct val="0"/>
                </a:spcBef>
                <a:spcAft>
                  <a:spcPct val="0"/>
                </a:spcAft>
                <a:defRPr/>
              </a:pPr>
              <a:t>45</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normAutofit fontScale="90000"/>
          </a:bodyPr>
          <a:lstStyle/>
          <a:p>
            <a:pPr>
              <a:defRPr/>
            </a:pPr>
            <a:r>
              <a:rPr sz="1600" dirty="0" smtClean="0"/>
              <a:t/>
            </a:r>
            <a:br>
              <a:rPr sz="1600" dirty="0" smtClean="0"/>
            </a:br>
            <a:r>
              <a:rPr lang="en-US" sz="1800" dirty="0"/>
              <a:t>Step 3: </a:t>
            </a:r>
            <a:r>
              <a:rPr lang="en-US" sz="1800" dirty="0" smtClean="0"/>
              <a:t/>
            </a:r>
            <a:br>
              <a:rPr lang="en-US" sz="1800" dirty="0" smtClean="0"/>
            </a:br>
            <a:r>
              <a:rPr dirty="0" smtClean="0"/>
              <a:t>Determine </a:t>
            </a:r>
            <a:r>
              <a:rPr dirty="0"/>
              <a:t>Gaps In </a:t>
            </a:r>
            <a:r>
              <a:rPr dirty="0" smtClean="0"/>
              <a:t>Resources – Sample</a:t>
            </a:r>
            <a:r>
              <a:rPr sz="1600" dirty="0" smtClean="0"/>
              <a:t/>
            </a:r>
            <a:br>
              <a:rPr sz="1600" dirty="0" smtClean="0"/>
            </a:br>
            <a:endParaRPr sz="1600" dirty="0"/>
          </a:p>
        </p:txBody>
      </p:sp>
      <p:sp>
        <p:nvSpPr>
          <p:cNvPr id="288771" name="Rectangle 3"/>
          <p:cNvSpPr>
            <a:spLocks noGrp="1" noChangeArrowheads="1"/>
          </p:cNvSpPr>
          <p:nvPr>
            <p:ph idx="1"/>
          </p:nvPr>
        </p:nvSpPr>
        <p:spPr/>
        <p:txBody>
          <a:bodyPr/>
          <a:lstStyle/>
          <a:p>
            <a:pPr marL="711200" indent="-711200" eaLnBrk="1" hangingPunct="1">
              <a:lnSpc>
                <a:spcPct val="90000"/>
              </a:lnSpc>
              <a:buFont typeface="Wingdings" pitchFamily="2" charset="2"/>
              <a:buNone/>
            </a:pPr>
            <a:r>
              <a:rPr lang="en-US" sz="2800" dirty="0" smtClean="0"/>
              <a:t>Priority intervening variable:  </a:t>
            </a:r>
          </a:p>
          <a:p>
            <a:pPr marL="711200" indent="-247650" eaLnBrk="1" hangingPunct="1">
              <a:lnSpc>
                <a:spcPct val="90000"/>
              </a:lnSpc>
              <a:buFont typeface="Wingdings" pitchFamily="2" charset="2"/>
              <a:buNone/>
            </a:pPr>
            <a:r>
              <a:rPr lang="en-US" sz="2800" i="1" dirty="0" smtClean="0">
                <a:solidFill>
                  <a:schemeClr val="accent1">
                    <a:lumMod val="75000"/>
                  </a:schemeClr>
                </a:solidFill>
              </a:rPr>
              <a:t>Family Management</a:t>
            </a:r>
          </a:p>
          <a:p>
            <a:pPr marL="711200" indent="-711200" eaLnBrk="1" hangingPunct="1">
              <a:lnSpc>
                <a:spcPct val="90000"/>
              </a:lnSpc>
              <a:buFont typeface="Wingdings" pitchFamily="2" charset="2"/>
              <a:buNone/>
            </a:pPr>
            <a:endParaRPr lang="en-US" sz="1100" dirty="0" smtClean="0"/>
          </a:p>
          <a:p>
            <a:pPr marL="711200" indent="-711200" eaLnBrk="1" hangingPunct="1">
              <a:lnSpc>
                <a:spcPct val="90000"/>
              </a:lnSpc>
              <a:buFont typeface="Wingdings" pitchFamily="2" charset="2"/>
              <a:buNone/>
            </a:pPr>
            <a:r>
              <a:rPr lang="en-US" sz="2000" dirty="0" smtClean="0"/>
              <a:t>Resource gaps:  </a:t>
            </a:r>
          </a:p>
          <a:p>
            <a:pPr marL="711200" indent="-711200" eaLnBrk="1" hangingPunct="1">
              <a:lnSpc>
                <a:spcPct val="90000"/>
              </a:lnSpc>
            </a:pPr>
            <a:r>
              <a:rPr lang="en-US" sz="2000" dirty="0" smtClean="0"/>
              <a:t>No parenting classes for parents of 12 – 14 year olds.</a:t>
            </a:r>
          </a:p>
          <a:p>
            <a:pPr marL="711200" indent="-711200" eaLnBrk="1" hangingPunct="1">
              <a:lnSpc>
                <a:spcPct val="90000"/>
              </a:lnSpc>
            </a:pPr>
            <a:r>
              <a:rPr lang="en-US" sz="2000" dirty="0" smtClean="0"/>
              <a:t>No parenting classes provided in Spanish. </a:t>
            </a:r>
          </a:p>
          <a:p>
            <a:pPr marL="711200" indent="-711200" eaLnBrk="1" hangingPunct="1">
              <a:lnSpc>
                <a:spcPct val="90000"/>
              </a:lnSpc>
            </a:pPr>
            <a:r>
              <a:rPr lang="en-US" sz="2000" dirty="0" smtClean="0"/>
              <a:t>Existing parenting classes are not evaluated for effectiveness</a:t>
            </a:r>
          </a:p>
          <a:p>
            <a:pPr marL="711200" indent="-711200" eaLnBrk="1" hangingPunct="1">
              <a:lnSpc>
                <a:spcPct val="90000"/>
              </a:lnSpc>
            </a:pPr>
            <a:r>
              <a:rPr lang="en-US" sz="2000" dirty="0" smtClean="0"/>
              <a:t>Existing parenting classes are not filled to capacity – not reaching “hard to reach parents”</a:t>
            </a:r>
          </a:p>
          <a:p>
            <a:pPr marL="711200" indent="-711200" eaLnBrk="1" hangingPunct="1">
              <a:lnSpc>
                <a:spcPct val="90000"/>
              </a:lnSpc>
            </a:pPr>
            <a:r>
              <a:rPr lang="en-US" sz="2000" dirty="0" smtClean="0"/>
              <a:t>No family crisis counseling provided 24/7</a:t>
            </a:r>
          </a:p>
          <a:p>
            <a:pPr marL="711200" indent="-711200" eaLnBrk="1" hangingPunct="1">
              <a:lnSpc>
                <a:spcPct val="90000"/>
              </a:lnSpc>
            </a:pPr>
            <a:r>
              <a:rPr lang="en-US" sz="2000" dirty="0" smtClean="0"/>
              <a:t>Lack of skilled parenting instructors in the community</a:t>
            </a:r>
          </a:p>
          <a:p>
            <a:pPr marL="711200" indent="-711200" eaLnBrk="1" hangingPunct="1">
              <a:lnSpc>
                <a:spcPct val="90000"/>
              </a:lnSpc>
            </a:pPr>
            <a:r>
              <a:rPr lang="en-US" sz="2000" dirty="0" smtClean="0"/>
              <a:t>No existing parenting classes teach appropriate skills to promote attachment with newborns</a:t>
            </a:r>
          </a:p>
          <a:p>
            <a:pPr marL="711200" indent="-711200" eaLnBrk="1" hangingPunct="1">
              <a:lnSpc>
                <a:spcPct val="90000"/>
              </a:lnSpc>
              <a:buFont typeface="Wingdings" pitchFamily="2" charset="2"/>
              <a:buNone/>
            </a:pPr>
            <a:endParaRPr lang="en-US" sz="2400" dirty="0" smtClean="0"/>
          </a:p>
          <a:p>
            <a:pPr marL="711200" indent="-711200" eaLnBrk="1" hangingPunct="1">
              <a:lnSpc>
                <a:spcPct val="90000"/>
              </a:lnSpc>
              <a:buFont typeface="Wingdings" pitchFamily="2" charset="2"/>
              <a:buNone/>
            </a:pPr>
            <a:endParaRPr lang="en-US" sz="2400" dirty="0" smtClean="0"/>
          </a:p>
        </p:txBody>
      </p:sp>
      <p:sp>
        <p:nvSpPr>
          <p:cNvPr id="258052"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AED2BD-2306-41F1-88A5-581909344F0E}" type="slidenum">
              <a:rPr lang="en-US" smtClean="0">
                <a:solidFill>
                  <a:srgbClr val="898989"/>
                </a:solidFill>
              </a:rPr>
              <a:pPr fontAlgn="base">
                <a:spcBef>
                  <a:spcPct val="0"/>
                </a:spcBef>
                <a:spcAft>
                  <a:spcPct val="0"/>
                </a:spcAft>
                <a:defRPr/>
              </a:pPr>
              <a:t>46</a:t>
            </a:fld>
            <a:endParaRPr lang="en-US"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randombar(horizontal)">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randombar(horizontal)">
                                      <p:cBhvr>
                                        <p:cTn id="12" dur="500"/>
                                        <p:tgtEl>
                                          <p:spTgt spid="288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8771">
                                            <p:txEl>
                                              <p:pRg st="3" end="3"/>
                                            </p:txEl>
                                          </p:spTgt>
                                        </p:tgtEl>
                                        <p:attrNameLst>
                                          <p:attrName>style.visibility</p:attrName>
                                        </p:attrNameLst>
                                      </p:cBhvr>
                                      <p:to>
                                        <p:strVal val="visible"/>
                                      </p:to>
                                    </p:set>
                                    <p:animEffect transition="in" filter="randombar(horizontal)">
                                      <p:cBhvr>
                                        <p:cTn id="17" dur="500"/>
                                        <p:tgtEl>
                                          <p:spTgt spid="288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8771">
                                            <p:txEl>
                                              <p:pRg st="4" end="4"/>
                                            </p:txEl>
                                          </p:spTgt>
                                        </p:tgtEl>
                                        <p:attrNameLst>
                                          <p:attrName>style.visibility</p:attrName>
                                        </p:attrNameLst>
                                      </p:cBhvr>
                                      <p:to>
                                        <p:strVal val="visible"/>
                                      </p:to>
                                    </p:set>
                                    <p:animEffect transition="in" filter="randombar(horizontal)">
                                      <p:cBhvr>
                                        <p:cTn id="22" dur="500"/>
                                        <p:tgtEl>
                                          <p:spTgt spid="288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animEffect transition="in" filter="randombar(horizontal)">
                                      <p:cBhvr>
                                        <p:cTn id="27" dur="500"/>
                                        <p:tgtEl>
                                          <p:spTgt spid="2887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8771">
                                            <p:txEl>
                                              <p:pRg st="6" end="6"/>
                                            </p:txEl>
                                          </p:spTgt>
                                        </p:tgtEl>
                                        <p:attrNameLst>
                                          <p:attrName>style.visibility</p:attrName>
                                        </p:attrNameLst>
                                      </p:cBhvr>
                                      <p:to>
                                        <p:strVal val="visible"/>
                                      </p:to>
                                    </p:set>
                                    <p:animEffect transition="in" filter="randombar(horizontal)">
                                      <p:cBhvr>
                                        <p:cTn id="32" dur="500"/>
                                        <p:tgtEl>
                                          <p:spTgt spid="2887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8771">
                                            <p:txEl>
                                              <p:pRg st="7" end="7"/>
                                            </p:txEl>
                                          </p:spTgt>
                                        </p:tgtEl>
                                        <p:attrNameLst>
                                          <p:attrName>style.visibility</p:attrName>
                                        </p:attrNameLst>
                                      </p:cBhvr>
                                      <p:to>
                                        <p:strVal val="visible"/>
                                      </p:to>
                                    </p:set>
                                    <p:animEffect transition="in" filter="randombar(horizontal)">
                                      <p:cBhvr>
                                        <p:cTn id="37" dur="500"/>
                                        <p:tgtEl>
                                          <p:spTgt spid="2887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8771">
                                            <p:txEl>
                                              <p:pRg st="8" end="8"/>
                                            </p:txEl>
                                          </p:spTgt>
                                        </p:tgtEl>
                                        <p:attrNameLst>
                                          <p:attrName>style.visibility</p:attrName>
                                        </p:attrNameLst>
                                      </p:cBhvr>
                                      <p:to>
                                        <p:strVal val="visible"/>
                                      </p:to>
                                    </p:set>
                                    <p:animEffect transition="in" filter="randombar(horizontal)">
                                      <p:cBhvr>
                                        <p:cTn id="42" dur="500"/>
                                        <p:tgtEl>
                                          <p:spTgt spid="2887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88771">
                                            <p:txEl>
                                              <p:pRg st="9" end="9"/>
                                            </p:txEl>
                                          </p:spTgt>
                                        </p:tgtEl>
                                        <p:attrNameLst>
                                          <p:attrName>style.visibility</p:attrName>
                                        </p:attrNameLst>
                                      </p:cBhvr>
                                      <p:to>
                                        <p:strVal val="visible"/>
                                      </p:to>
                                    </p:set>
                                    <p:animEffect transition="in" filter="randombar(horizontal)">
                                      <p:cBhvr>
                                        <p:cTn id="47" dur="500"/>
                                        <p:tgtEl>
                                          <p:spTgt spid="28877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88771">
                                            <p:txEl>
                                              <p:pRg st="10" end="10"/>
                                            </p:txEl>
                                          </p:spTgt>
                                        </p:tgtEl>
                                        <p:attrNameLst>
                                          <p:attrName>style.visibility</p:attrName>
                                        </p:attrNameLst>
                                      </p:cBhvr>
                                      <p:to>
                                        <p:strVal val="visible"/>
                                      </p:to>
                                    </p:set>
                                    <p:animEffect transition="in" filter="randombar(horizontal)">
                                      <p:cBhvr>
                                        <p:cTn id="52" dur="500"/>
                                        <p:tgtEl>
                                          <p:spTgt spid="288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a:t>Step 3: </a:t>
            </a:r>
            <a:r>
              <a:rPr lang="en-US" sz="1600" dirty="0" smtClean="0"/>
              <a:t/>
            </a:r>
            <a:br>
              <a:rPr lang="en-US" sz="1600" dirty="0" smtClean="0"/>
            </a:br>
            <a:r>
              <a:rPr lang="en-US" dirty="0" smtClean="0"/>
              <a:t>How do you find Gaps? </a:t>
            </a:r>
            <a:endParaRPr lang="en-US" dirty="0"/>
          </a:p>
        </p:txBody>
      </p:sp>
      <p:sp>
        <p:nvSpPr>
          <p:cNvPr id="26009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2F970D-C892-4204-A956-02150CFE28AE}" type="slidenum">
              <a:rPr lang="en-US" smtClean="0">
                <a:solidFill>
                  <a:srgbClr val="898989"/>
                </a:solidFill>
              </a:rPr>
              <a:pPr fontAlgn="base">
                <a:spcBef>
                  <a:spcPct val="0"/>
                </a:spcBef>
                <a:spcAft>
                  <a:spcPct val="0"/>
                </a:spcAft>
                <a:defRPr/>
              </a:pPr>
              <a:t>47</a:t>
            </a:fld>
            <a:endParaRPr lang="en-US" smtClean="0">
              <a:solidFill>
                <a:srgbClr val="898989"/>
              </a:solidFill>
            </a:endParaRPr>
          </a:p>
        </p:txBody>
      </p:sp>
      <p:pic>
        <p:nvPicPr>
          <p:cNvPr id="2" name="Picture 1" descr="Developmental Gap Identification Worksheet v2.6.13.pdf - Adobe Reader"/>
          <p:cNvPicPr>
            <a:picLocks noChangeAspect="1"/>
          </p:cNvPicPr>
          <p:nvPr/>
        </p:nvPicPr>
        <p:blipFill rotWithShape="1">
          <a:blip r:embed="rId4">
            <a:extLst>
              <a:ext uri="{28A0092B-C50C-407E-A947-70E740481C1C}">
                <a14:useLocalDpi xmlns:a14="http://schemas.microsoft.com/office/drawing/2010/main" val="0"/>
              </a:ext>
            </a:extLst>
          </a:blip>
          <a:srcRect l="20000" t="9726" r="18571"/>
          <a:stretch/>
        </p:blipFill>
        <p:spPr>
          <a:xfrm rot="21205315">
            <a:off x="2756450" y="1454724"/>
            <a:ext cx="5617029" cy="454514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74469" y="5486400"/>
            <a:ext cx="1483868" cy="523220"/>
          </a:xfrm>
          <a:prstGeom prst="rect">
            <a:avLst/>
          </a:prstGeom>
        </p:spPr>
        <p:txBody>
          <a:bodyPr wrap="none">
            <a:spAutoFit/>
          </a:bodyPr>
          <a:lstStyle/>
          <a:p>
            <a:r>
              <a:rPr lang="en-US" sz="2800" dirty="0" smtClean="0">
                <a:latin typeface="+mn-lt"/>
                <a:cs typeface="+mn-cs"/>
              </a:rPr>
              <a:t>Table </a:t>
            </a:r>
            <a:r>
              <a:rPr lang="en-US" sz="2800" dirty="0">
                <a:latin typeface="+mn-lt"/>
                <a:cs typeface="+mn-cs"/>
              </a:rPr>
              <a:t>it…</a:t>
            </a:r>
          </a:p>
        </p:txBody>
      </p:sp>
      <p:graphicFrame>
        <p:nvGraphicFramePr>
          <p:cNvPr id="5" name="Object 4"/>
          <p:cNvGraphicFramePr>
            <a:graphicFrameLocks noChangeAspect="1"/>
          </p:cNvGraphicFramePr>
          <p:nvPr>
            <p:extLst>
              <p:ext uri="{D42A27DB-BD31-4B8C-83A1-F6EECF244321}">
                <p14:modId xmlns:p14="http://schemas.microsoft.com/office/powerpoint/2010/main" val="1055905616"/>
              </p:ext>
            </p:extLst>
          </p:nvPr>
        </p:nvGraphicFramePr>
        <p:xfrm>
          <a:off x="8234330" y="5920882"/>
          <a:ext cx="381000" cy="771525"/>
        </p:xfrm>
        <a:graphic>
          <a:graphicData uri="http://schemas.openxmlformats.org/presentationml/2006/ole">
            <mc:AlternateContent xmlns:mc="http://schemas.openxmlformats.org/markup-compatibility/2006">
              <mc:Choice xmlns:v="urn:schemas-microsoft-com:vml" Requires="v">
                <p:oleObj spid="_x0000_s7209" name="Acrobat Document" showAsIcon="1" r:id="rId5" imgW="380880" imgH="771480" progId="AcroExch.Document.11">
                  <p:embed/>
                </p:oleObj>
              </mc:Choice>
              <mc:Fallback>
                <p:oleObj name="Acrobat Document" showAsIcon="1" r:id="rId5" imgW="380880" imgH="771480" progId="AcroExch.Document.11">
                  <p:embed/>
                  <p:pic>
                    <p:nvPicPr>
                      <p:cNvPr id="0" name=""/>
                      <p:cNvPicPr/>
                      <p:nvPr/>
                    </p:nvPicPr>
                    <p:blipFill>
                      <a:blip r:embed="rId6"/>
                      <a:stretch>
                        <a:fillRect/>
                      </a:stretch>
                    </p:blipFill>
                    <p:spPr>
                      <a:xfrm>
                        <a:off x="8234330" y="5920882"/>
                        <a:ext cx="381000" cy="771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a:t>Step 3: </a:t>
            </a:r>
            <a:r>
              <a:rPr lang="en-US" sz="1600" dirty="0" smtClean="0"/>
              <a:t/>
            </a:r>
            <a:br>
              <a:rPr lang="en-US" sz="1600" dirty="0" smtClean="0"/>
            </a:br>
            <a:r>
              <a:rPr lang="en-US" dirty="0" smtClean="0"/>
              <a:t>How do you find Gaps? </a:t>
            </a:r>
            <a:endParaRPr lang="en-US" dirty="0"/>
          </a:p>
        </p:txBody>
      </p:sp>
      <p:sp>
        <p:nvSpPr>
          <p:cNvPr id="26009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2F970D-C892-4204-A956-02150CFE28AE}" type="slidenum">
              <a:rPr lang="en-US" smtClean="0">
                <a:solidFill>
                  <a:srgbClr val="898989"/>
                </a:solidFill>
              </a:rPr>
              <a:pPr fontAlgn="base">
                <a:spcBef>
                  <a:spcPct val="0"/>
                </a:spcBef>
                <a:spcAft>
                  <a:spcPct val="0"/>
                </a:spcAft>
                <a:defRPr/>
              </a:pPr>
              <a:t>48</a:t>
            </a:fld>
            <a:endParaRPr lang="en-US" smtClean="0">
              <a:solidFill>
                <a:srgbClr val="898989"/>
              </a:solidFill>
            </a:endParaRPr>
          </a:p>
        </p:txBody>
      </p:sp>
      <p:sp>
        <p:nvSpPr>
          <p:cNvPr id="4" name="Rectangle 3"/>
          <p:cNvSpPr/>
          <p:nvPr/>
        </p:nvSpPr>
        <p:spPr>
          <a:xfrm>
            <a:off x="1574469" y="5486400"/>
            <a:ext cx="1513556" cy="523220"/>
          </a:xfrm>
          <a:prstGeom prst="rect">
            <a:avLst/>
          </a:prstGeom>
        </p:spPr>
        <p:txBody>
          <a:bodyPr wrap="none">
            <a:spAutoFit/>
          </a:bodyPr>
          <a:lstStyle/>
          <a:p>
            <a:r>
              <a:rPr lang="en-US" sz="2800" dirty="0" smtClean="0">
                <a:latin typeface="+mn-lt"/>
                <a:cs typeface="+mn-cs"/>
              </a:rPr>
              <a:t>Chart </a:t>
            </a:r>
            <a:r>
              <a:rPr lang="en-US" sz="2800" dirty="0">
                <a:latin typeface="+mn-lt"/>
                <a:cs typeface="+mn-cs"/>
              </a:rPr>
              <a:t>it…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5359731" cy="33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92387"/>
            <a:ext cx="5559935" cy="3449890"/>
          </a:xfrm>
          <a:prstGeom prst="rect">
            <a:avLst/>
          </a:prstGeom>
          <a:solidFill>
            <a:schemeClr val="bg2">
              <a:alpha val="89000"/>
            </a:schemeClr>
          </a:solidFill>
          <a:ln w="9525">
            <a:solidFill>
              <a:schemeClr val="tx1"/>
            </a:solidFill>
            <a:miter lim="800000"/>
            <a:headEnd/>
            <a:tailEnd/>
          </a:ln>
          <a:effectLst/>
        </p:spPr>
      </p:pic>
    </p:spTree>
    <p:extLst>
      <p:ext uri="{BB962C8B-B14F-4D97-AF65-F5344CB8AC3E}">
        <p14:creationId xmlns:p14="http://schemas.microsoft.com/office/powerpoint/2010/main" val="25301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circle(in)">
                                      <p:cBhvr>
                                        <p:cTn id="13" dur="20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additive="base">
                                        <p:cTn id="18" dur="500" fill="hold"/>
                                        <p:tgtEl>
                                          <p:spTgt spid="6149"/>
                                        </p:tgtEl>
                                        <p:attrNameLst>
                                          <p:attrName>ppt_x</p:attrName>
                                        </p:attrNameLst>
                                      </p:cBhvr>
                                      <p:tavLst>
                                        <p:tav tm="0">
                                          <p:val>
                                            <p:strVal val="1+#ppt_w/2"/>
                                          </p:val>
                                        </p:tav>
                                        <p:tav tm="100000">
                                          <p:val>
                                            <p:strVal val="#ppt_x"/>
                                          </p:val>
                                        </p:tav>
                                      </p:tavLst>
                                    </p:anim>
                                    <p:anim calcmode="lin" valueType="num">
                                      <p:cBhvr additive="base">
                                        <p:cTn id="19"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a:t>Step 3: </a:t>
            </a:r>
            <a:r>
              <a:rPr lang="en-US" sz="1600" dirty="0" smtClean="0"/>
              <a:t/>
            </a:r>
            <a:br>
              <a:rPr lang="en-US" sz="1600" dirty="0" smtClean="0"/>
            </a:br>
            <a:r>
              <a:rPr lang="en-US" dirty="0" smtClean="0"/>
              <a:t>How do you find Gaps? </a:t>
            </a:r>
            <a:endParaRPr lang="en-US" dirty="0"/>
          </a:p>
        </p:txBody>
      </p:sp>
      <p:sp>
        <p:nvSpPr>
          <p:cNvPr id="26009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2F970D-C892-4204-A956-02150CFE28AE}" type="slidenum">
              <a:rPr lang="en-US" smtClean="0">
                <a:solidFill>
                  <a:srgbClr val="898989"/>
                </a:solidFill>
              </a:rPr>
              <a:pPr fontAlgn="base">
                <a:spcBef>
                  <a:spcPct val="0"/>
                </a:spcBef>
                <a:spcAft>
                  <a:spcPct val="0"/>
                </a:spcAft>
                <a:defRPr/>
              </a:pPr>
              <a:t>49</a:t>
            </a:fld>
            <a:endParaRPr lang="en-US" smtClean="0">
              <a:solidFill>
                <a:srgbClr val="898989"/>
              </a:solidFill>
            </a:endParaRPr>
          </a:p>
        </p:txBody>
      </p:sp>
      <p:sp>
        <p:nvSpPr>
          <p:cNvPr id="4" name="Rectangle 3"/>
          <p:cNvSpPr/>
          <p:nvPr/>
        </p:nvSpPr>
        <p:spPr>
          <a:xfrm>
            <a:off x="1574469" y="5486400"/>
            <a:ext cx="1385316" cy="523220"/>
          </a:xfrm>
          <a:prstGeom prst="rect">
            <a:avLst/>
          </a:prstGeom>
        </p:spPr>
        <p:txBody>
          <a:bodyPr wrap="none">
            <a:spAutoFit/>
          </a:bodyPr>
          <a:lstStyle/>
          <a:p>
            <a:r>
              <a:rPr lang="en-US" sz="2800" dirty="0" smtClean="0">
                <a:latin typeface="+mn-lt"/>
                <a:cs typeface="+mn-cs"/>
              </a:rPr>
              <a:t>Map </a:t>
            </a:r>
            <a:r>
              <a:rPr lang="en-US" sz="2800" dirty="0">
                <a:latin typeface="+mn-lt"/>
                <a:cs typeface="+mn-cs"/>
              </a:rPr>
              <a:t>it…</a:t>
            </a:r>
          </a:p>
        </p:txBody>
      </p:sp>
      <p:pic>
        <p:nvPicPr>
          <p:cNvPr id="2" name="Picture 1" descr="Prevention Programs - Windows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8182" t="34913" r="27662" b="8893"/>
          <a:stretch/>
        </p:blipFill>
        <p:spPr>
          <a:xfrm>
            <a:off x="2940982" y="1450300"/>
            <a:ext cx="5334000" cy="46603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32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1676400" y="0"/>
            <a:ext cx="7010400" cy="1371600"/>
          </a:xfrm>
        </p:spPr>
        <p:txBody>
          <a:bodyPr/>
          <a:lstStyle/>
          <a:p>
            <a:pPr eaLnBrk="0" hangingPunct="0"/>
            <a:r>
              <a:rPr sz="1600" smtClean="0"/>
              <a:t/>
            </a:r>
            <a:br>
              <a:rPr sz="1600" smtClean="0"/>
            </a:br>
            <a:r>
              <a:rPr smtClean="0"/>
              <a:t>PRI Planning Framework</a:t>
            </a:r>
          </a:p>
        </p:txBody>
      </p:sp>
      <p:pic>
        <p:nvPicPr>
          <p:cNvPr id="6" name="Content Placeholder 5" descr="PRI Framework Picture.jpg"/>
          <p:cNvPicPr>
            <a:picLocks noGrp="1" noChangeAspect="1"/>
          </p:cNvPicPr>
          <p:nvPr>
            <p:ph idx="1"/>
          </p:nvPr>
        </p:nvPicPr>
        <p:blipFill>
          <a:blip r:embed="rId3"/>
          <a:stretch>
            <a:fillRect/>
          </a:stretch>
        </p:blipFill>
        <p:spPr>
          <a:xfrm>
            <a:off x="2133600" y="1828800"/>
            <a:ext cx="6291263" cy="4008438"/>
          </a:xfrm>
          <a:effectLst>
            <a:outerShdw blurRad="190500" algn="tl" rotWithShape="0">
              <a:srgbClr val="000000">
                <a:alpha val="70000"/>
              </a:srgbClr>
            </a:outerShdw>
          </a:effectLst>
        </p:spPr>
      </p:pic>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a:t>
            </a:fld>
            <a:endParaRPr lang="en-US"/>
          </a:p>
        </p:txBody>
      </p:sp>
      <p:sp>
        <p:nvSpPr>
          <p:cNvPr id="3" name="Oval 2"/>
          <p:cNvSpPr/>
          <p:nvPr/>
        </p:nvSpPr>
        <p:spPr>
          <a:xfrm>
            <a:off x="3200400" y="4165600"/>
            <a:ext cx="1600200" cy="564575"/>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2" name="Oval 11"/>
          <p:cNvSpPr/>
          <p:nvPr/>
        </p:nvSpPr>
        <p:spPr>
          <a:xfrm>
            <a:off x="4191000" y="3619500"/>
            <a:ext cx="1219200" cy="6477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3" name="Oval 12"/>
          <p:cNvSpPr/>
          <p:nvPr/>
        </p:nvSpPr>
        <p:spPr>
          <a:xfrm>
            <a:off x="5257800" y="3251200"/>
            <a:ext cx="1600200" cy="7366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Oval 13"/>
          <p:cNvSpPr/>
          <p:nvPr/>
        </p:nvSpPr>
        <p:spPr>
          <a:xfrm rot="20324861">
            <a:off x="2544763" y="3086100"/>
            <a:ext cx="3733800" cy="86995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a:t>Step 3: </a:t>
            </a:r>
            <a:r>
              <a:rPr lang="en-US" sz="1600" dirty="0" smtClean="0"/>
              <a:t/>
            </a:r>
            <a:br>
              <a:rPr lang="en-US" sz="1600" dirty="0" smtClean="0"/>
            </a:br>
            <a:r>
              <a:rPr lang="en-US" dirty="0" smtClean="0"/>
              <a:t>How do you find Gaps? </a:t>
            </a:r>
            <a:endParaRPr lang="en-US" dirty="0"/>
          </a:p>
        </p:txBody>
      </p:sp>
      <p:sp>
        <p:nvSpPr>
          <p:cNvPr id="26009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2F970D-C892-4204-A956-02150CFE28AE}" type="slidenum">
              <a:rPr lang="en-US" smtClean="0">
                <a:solidFill>
                  <a:srgbClr val="898989"/>
                </a:solidFill>
              </a:rPr>
              <a:pPr fontAlgn="base">
                <a:spcBef>
                  <a:spcPct val="0"/>
                </a:spcBef>
                <a:spcAft>
                  <a:spcPct val="0"/>
                </a:spcAft>
                <a:defRPr/>
              </a:pPr>
              <a:t>50</a:t>
            </a:fld>
            <a:endParaRPr lang="en-US" smtClean="0">
              <a:solidFill>
                <a:srgbClr val="898989"/>
              </a:solidFill>
            </a:endParaRPr>
          </a:p>
        </p:txBody>
      </p:sp>
      <p:sp>
        <p:nvSpPr>
          <p:cNvPr id="4" name="Rectangle 3"/>
          <p:cNvSpPr/>
          <p:nvPr/>
        </p:nvSpPr>
        <p:spPr>
          <a:xfrm>
            <a:off x="1574469" y="5486400"/>
            <a:ext cx="1784463" cy="523220"/>
          </a:xfrm>
          <a:prstGeom prst="rect">
            <a:avLst/>
          </a:prstGeom>
        </p:spPr>
        <p:txBody>
          <a:bodyPr wrap="none">
            <a:spAutoFit/>
          </a:bodyPr>
          <a:lstStyle/>
          <a:p>
            <a:r>
              <a:rPr lang="en-US" sz="2800" dirty="0" smtClean="0">
                <a:latin typeface="+mn-lt"/>
                <a:cs typeface="+mn-cs"/>
              </a:rPr>
              <a:t>Discuss </a:t>
            </a:r>
            <a:r>
              <a:rPr lang="en-US" sz="2800" dirty="0">
                <a:latin typeface="+mn-lt"/>
                <a:cs typeface="+mn-cs"/>
              </a:rPr>
              <a:t>it…</a:t>
            </a:r>
          </a:p>
        </p:txBody>
      </p:sp>
      <p:pic>
        <p:nvPicPr>
          <p:cNvPr id="8196" name="Picture 4" descr="C:\Users\mariase\AppData\Local\Microsoft\Windows\Temporary Internet Files\Content.IE5\QHLGFHBO\MC9002304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1154" y="1918060"/>
            <a:ext cx="5180846" cy="4085939"/>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flipH="1">
            <a:off x="4038600" y="1219200"/>
            <a:ext cx="3803866" cy="686668"/>
          </a:xfrm>
          <a:prstGeom prst="wedgeEllipseCallout">
            <a:avLst>
              <a:gd name="adj1" fmla="val 15857"/>
              <a:gd name="adj2" fmla="val 118865"/>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rPr>
              <a:t>What do we see in our community that help youth?</a:t>
            </a:r>
          </a:p>
        </p:txBody>
      </p:sp>
      <p:sp>
        <p:nvSpPr>
          <p:cNvPr id="9" name="Oval Callout 8"/>
          <p:cNvSpPr/>
          <p:nvPr/>
        </p:nvSpPr>
        <p:spPr>
          <a:xfrm>
            <a:off x="304800" y="2743200"/>
            <a:ext cx="2743954" cy="1064894"/>
          </a:xfrm>
          <a:prstGeom prst="wedgeEllipseCallout">
            <a:avLst>
              <a:gd name="adj1" fmla="val 93545"/>
              <a:gd name="adj2" fmla="val 39743"/>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do you think is missing here to support families?</a:t>
            </a:r>
            <a:endParaRPr lang="en-US" dirty="0">
              <a:solidFill>
                <a:schemeClr val="tx1"/>
              </a:solidFill>
            </a:endParaRPr>
          </a:p>
        </p:txBody>
      </p:sp>
      <p:sp>
        <p:nvSpPr>
          <p:cNvPr id="10" name="Oval Callout 9"/>
          <p:cNvSpPr/>
          <p:nvPr/>
        </p:nvSpPr>
        <p:spPr>
          <a:xfrm>
            <a:off x="6553200" y="4876447"/>
            <a:ext cx="2743954" cy="1219906"/>
          </a:xfrm>
          <a:prstGeom prst="wedgeEllipseCallout">
            <a:avLst>
              <a:gd name="adj1" fmla="val -40716"/>
              <a:gd name="adj2" fmla="val -136094"/>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evidence-based programs do we have in the school?</a:t>
            </a:r>
          </a:p>
        </p:txBody>
      </p:sp>
      <p:sp>
        <p:nvSpPr>
          <p:cNvPr id="11" name="Oval Callout 10"/>
          <p:cNvSpPr/>
          <p:nvPr/>
        </p:nvSpPr>
        <p:spPr>
          <a:xfrm>
            <a:off x="838200" y="4267200"/>
            <a:ext cx="2743954" cy="1066800"/>
          </a:xfrm>
          <a:prstGeom prst="wedgeEllipseCallout">
            <a:avLst>
              <a:gd name="adj1" fmla="val 95610"/>
              <a:gd name="adj2" fmla="val -32948"/>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is happening on weekend for youth?</a:t>
            </a:r>
          </a:p>
        </p:txBody>
      </p:sp>
      <p:sp>
        <p:nvSpPr>
          <p:cNvPr id="12" name="Oval Callout 11"/>
          <p:cNvSpPr/>
          <p:nvPr/>
        </p:nvSpPr>
        <p:spPr>
          <a:xfrm>
            <a:off x="1219200" y="1143000"/>
            <a:ext cx="2667754" cy="1447800"/>
          </a:xfrm>
          <a:prstGeom prst="wedgeEllipseCallout">
            <a:avLst>
              <a:gd name="adj1" fmla="val 83417"/>
              <a:gd name="adj2" fmla="val 40830"/>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r>
              <a:rPr lang="en-US" dirty="0" smtClean="0">
                <a:solidFill>
                  <a:schemeClr val="tx1"/>
                </a:solidFill>
              </a:rPr>
              <a:t>re there services in multiple languages for our families?</a:t>
            </a:r>
          </a:p>
        </p:txBody>
      </p:sp>
      <p:sp>
        <p:nvSpPr>
          <p:cNvPr id="17" name="Oval Callout 16"/>
          <p:cNvSpPr/>
          <p:nvPr/>
        </p:nvSpPr>
        <p:spPr>
          <a:xfrm>
            <a:off x="3582154" y="5034278"/>
            <a:ext cx="2820154" cy="1066800"/>
          </a:xfrm>
          <a:prstGeom prst="wedgeEllipseCallout">
            <a:avLst>
              <a:gd name="adj1" fmla="val 38081"/>
              <a:gd name="adj2" fmla="val -141104"/>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Are we doing enough of that to make a difference?</a:t>
            </a:r>
          </a:p>
        </p:txBody>
      </p:sp>
      <p:sp>
        <p:nvSpPr>
          <p:cNvPr id="18" name="Oval Callout 17"/>
          <p:cNvSpPr/>
          <p:nvPr/>
        </p:nvSpPr>
        <p:spPr>
          <a:xfrm flipH="1">
            <a:off x="7086600" y="1422760"/>
            <a:ext cx="2362200" cy="1295400"/>
          </a:xfrm>
          <a:prstGeom prst="wedgeEllipseCallout">
            <a:avLst>
              <a:gd name="adj1" fmla="val 80716"/>
              <a:gd name="adj2" fmla="val 56678"/>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neighborhoods aren’t getting any services?</a:t>
            </a:r>
          </a:p>
        </p:txBody>
      </p:sp>
    </p:spTree>
    <p:extLst>
      <p:ext uri="{BB962C8B-B14F-4D97-AF65-F5344CB8AC3E}">
        <p14:creationId xmlns:p14="http://schemas.microsoft.com/office/powerpoint/2010/main" val="10701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circle(in)">
                                      <p:cBhvr>
                                        <p:cTn id="13" dur="20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9" grpId="0" animBg="1"/>
      <p:bldP spid="10" grpId="0" animBg="1"/>
      <p:bldP spid="11" grpId="0" animBg="1"/>
      <p:bldP spid="12"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a:defRPr/>
            </a:pPr>
            <a:r>
              <a:rPr sz="1600" dirty="0" smtClean="0"/>
              <a:t/>
            </a:r>
            <a:br>
              <a:rPr sz="1600" dirty="0" smtClean="0"/>
            </a:br>
            <a:r>
              <a:rPr lang="en-US" sz="1800" dirty="0"/>
              <a:t>Step 3: </a:t>
            </a:r>
            <a:r>
              <a:rPr lang="en-US" sz="1800" dirty="0" smtClean="0"/>
              <a:t/>
            </a:r>
            <a:br>
              <a:rPr lang="en-US" sz="1800" dirty="0" smtClean="0"/>
            </a:br>
            <a:r>
              <a:rPr lang="en-US" dirty="0"/>
              <a:t>Review of Resource </a:t>
            </a:r>
            <a:r>
              <a:rPr dirty="0" smtClean="0"/>
              <a:t>Gaps– Challenges</a:t>
            </a:r>
            <a:r>
              <a:rPr sz="1600" dirty="0" smtClean="0"/>
              <a:t/>
            </a:r>
            <a:br>
              <a:rPr sz="1600" dirty="0" smtClean="0"/>
            </a:br>
            <a:endParaRPr sz="1600" dirty="0"/>
          </a:p>
        </p:txBody>
      </p:sp>
      <p:sp>
        <p:nvSpPr>
          <p:cNvPr id="293891"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sz="2800" dirty="0" smtClean="0"/>
              <a:t>Challenges which may arise during the review of resource gaps assessment process include:</a:t>
            </a:r>
          </a:p>
          <a:p>
            <a:pPr marL="461963" indent="-461963" eaLnBrk="1" hangingPunct="1">
              <a:lnSpc>
                <a:spcPct val="90000"/>
              </a:lnSpc>
              <a:buFont typeface="Wingdings" pitchFamily="2" charset="2"/>
              <a:buNone/>
            </a:pPr>
            <a:endParaRPr lang="en-US" sz="2800" dirty="0" smtClean="0"/>
          </a:p>
          <a:p>
            <a:pPr marL="461963" indent="-461963" eaLnBrk="1" hangingPunct="1">
              <a:lnSpc>
                <a:spcPct val="90000"/>
              </a:lnSpc>
            </a:pPr>
            <a:r>
              <a:rPr lang="en-US" sz="2400" dirty="0" smtClean="0"/>
              <a:t>Lack of information.</a:t>
            </a:r>
          </a:p>
          <a:p>
            <a:pPr marL="461963" indent="-461963" eaLnBrk="1" hangingPunct="1">
              <a:lnSpc>
                <a:spcPct val="90000"/>
              </a:lnSpc>
            </a:pPr>
            <a:r>
              <a:rPr lang="en-US" sz="2400" dirty="0" smtClean="0"/>
              <a:t>Too much information.</a:t>
            </a:r>
          </a:p>
          <a:p>
            <a:pPr marL="461963" indent="-461963" eaLnBrk="1" hangingPunct="1">
              <a:lnSpc>
                <a:spcPct val="90000"/>
              </a:lnSpc>
            </a:pPr>
            <a:r>
              <a:rPr lang="en-US" sz="2400" dirty="0" smtClean="0"/>
              <a:t>Lack of diverse representation in the decision making process.</a:t>
            </a:r>
          </a:p>
          <a:p>
            <a:pPr marL="461963" indent="-461963" eaLnBrk="1" hangingPunct="1">
              <a:lnSpc>
                <a:spcPct val="90000"/>
              </a:lnSpc>
            </a:pPr>
            <a:r>
              <a:rPr lang="en-US" sz="2400" dirty="0" smtClean="0"/>
              <a:t>Lack of detail in identifying the gaps.</a:t>
            </a:r>
          </a:p>
          <a:p>
            <a:pPr marL="461963" indent="-461963" eaLnBrk="1" hangingPunct="1">
              <a:lnSpc>
                <a:spcPct val="90000"/>
              </a:lnSpc>
            </a:pPr>
            <a:r>
              <a:rPr lang="en-US" sz="2400" dirty="0" smtClean="0"/>
              <a:t>Lack of enough resources to address all of the gaps.</a:t>
            </a:r>
          </a:p>
        </p:txBody>
      </p:sp>
      <p:sp>
        <p:nvSpPr>
          <p:cNvPr id="26214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DFAB92-1694-4F87-B8D3-82C7286A8124}" type="slidenum">
              <a:rPr lang="en-US" smtClean="0">
                <a:solidFill>
                  <a:srgbClr val="898989"/>
                </a:solidFill>
              </a:rPr>
              <a:pPr fontAlgn="base">
                <a:spcBef>
                  <a:spcPct val="0"/>
                </a:spcBef>
                <a:spcAft>
                  <a:spcPct val="0"/>
                </a:spcAft>
                <a:defRPr/>
              </a:pPr>
              <a:t>51</a:t>
            </a:fld>
            <a:endParaRPr lang="en-US" smtClean="0">
              <a:solidFill>
                <a:srgbClr val="898989"/>
              </a:solidFill>
            </a:endParaRPr>
          </a:p>
        </p:txBody>
      </p:sp>
      <p:sp>
        <p:nvSpPr>
          <p:cNvPr id="5" name="Rectangle 4"/>
          <p:cNvSpPr/>
          <p:nvPr/>
        </p:nvSpPr>
        <p:spPr>
          <a:xfrm rot="20612402">
            <a:off x="2485247" y="2237998"/>
            <a:ext cx="40975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What else???</a:t>
            </a:r>
          </a:p>
        </p:txBody>
      </p:sp>
      <p:sp>
        <p:nvSpPr>
          <p:cNvPr id="6" name="Rectangle 5"/>
          <p:cNvSpPr/>
          <p:nvPr/>
        </p:nvSpPr>
        <p:spPr>
          <a:xfrm rot="20612402">
            <a:off x="2566071" y="3500390"/>
            <a:ext cx="5898701"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So how do you get past these???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US" sz="1800" dirty="0"/>
              <a:t>Step </a:t>
            </a:r>
            <a:r>
              <a:rPr lang="en-US" sz="1800" dirty="0" smtClean="0"/>
              <a:t>4: </a:t>
            </a:r>
            <a:br>
              <a:rPr lang="en-US" sz="1800" dirty="0" smtClean="0"/>
            </a:br>
            <a:r>
              <a:rPr dirty="0" smtClean="0"/>
              <a:t>Summarizing Key Findings</a:t>
            </a:r>
          </a:p>
        </p:txBody>
      </p:sp>
      <p:sp>
        <p:nvSpPr>
          <p:cNvPr id="294915" name="Content Placeholder 2"/>
          <p:cNvSpPr>
            <a:spLocks noGrp="1"/>
          </p:cNvSpPr>
          <p:nvPr>
            <p:ph idx="1"/>
          </p:nvPr>
        </p:nvSpPr>
        <p:spPr/>
        <p:txBody>
          <a:bodyPr/>
          <a:lstStyle/>
          <a:p>
            <a:pPr eaLnBrk="1" hangingPunct="1"/>
            <a:r>
              <a:rPr lang="en-US" dirty="0" smtClean="0"/>
              <a:t>At a coalition meeting:</a:t>
            </a:r>
          </a:p>
          <a:p>
            <a:pPr lvl="1" eaLnBrk="1" hangingPunct="1"/>
            <a:r>
              <a:rPr lang="en-US" dirty="0" smtClean="0"/>
              <a:t>Review information</a:t>
            </a:r>
          </a:p>
          <a:p>
            <a:pPr lvl="1" eaLnBrk="1" hangingPunct="1"/>
            <a:r>
              <a:rPr lang="en-US" dirty="0" smtClean="0"/>
              <a:t>Coalition discussion …</a:t>
            </a:r>
          </a:p>
          <a:p>
            <a:pPr lvl="2" eaLnBrk="1" hangingPunct="1"/>
            <a:r>
              <a:rPr lang="en-US" dirty="0" smtClean="0"/>
              <a:t>What are some critical resources that are having positive outcomes on our local conditions that we have that we want to collaborate with and include in our plan?</a:t>
            </a:r>
          </a:p>
          <a:p>
            <a:pPr lvl="2" eaLnBrk="1" hangingPunct="1"/>
            <a:r>
              <a:rPr lang="en-US" dirty="0" smtClean="0"/>
              <a:t>What key resources are missing from our community that we need in order to impact the local conditions we want to change?</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1800" dirty="0"/>
              <a:t>Step 4: </a:t>
            </a:r>
            <a:r>
              <a:rPr lang="en-US" sz="1800" dirty="0" smtClean="0"/>
              <a:t/>
            </a:r>
            <a:br>
              <a:rPr lang="en-US" sz="1800" dirty="0" smtClean="0"/>
            </a:br>
            <a:r>
              <a:rPr lang="en-US" sz="4000" dirty="0" smtClean="0"/>
              <a:t>Summarizing </a:t>
            </a:r>
            <a:r>
              <a:rPr lang="en-US" sz="4000" dirty="0"/>
              <a:t>Key Findings</a:t>
            </a:r>
            <a:r>
              <a:rPr lang="en-US" sz="1800" dirty="0" smtClean="0"/>
              <a:t/>
            </a:r>
            <a:br>
              <a:rPr lang="en-US" sz="1800" dirty="0" smtClean="0"/>
            </a:br>
            <a:endParaRPr lang="en-US" dirty="0"/>
          </a:p>
        </p:txBody>
      </p:sp>
      <p:sp>
        <p:nvSpPr>
          <p:cNvPr id="6" name="Text Placeholder 5"/>
          <p:cNvSpPr>
            <a:spLocks noGrp="1"/>
          </p:cNvSpPr>
          <p:nvPr>
            <p:ph type="body" idx="1"/>
          </p:nvPr>
        </p:nvSpPr>
        <p:spPr>
          <a:xfrm>
            <a:off x="1600200" y="2266950"/>
            <a:ext cx="3352800" cy="639762"/>
          </a:xfrm>
        </p:spPr>
        <p:txBody>
          <a:bodyPr/>
          <a:lstStyle/>
          <a:p>
            <a:r>
              <a:rPr lang="en-US" dirty="0" smtClean="0"/>
              <a:t>What we have…</a:t>
            </a:r>
            <a:endParaRPr lang="en-US" dirty="0"/>
          </a:p>
        </p:txBody>
      </p:sp>
      <p:sp>
        <p:nvSpPr>
          <p:cNvPr id="7" name="Content Placeholder 6"/>
          <p:cNvSpPr>
            <a:spLocks noGrp="1"/>
          </p:cNvSpPr>
          <p:nvPr>
            <p:ph sz="half" idx="2"/>
          </p:nvPr>
        </p:nvSpPr>
        <p:spPr>
          <a:xfrm>
            <a:off x="1600200" y="2906712"/>
            <a:ext cx="3352800" cy="3951288"/>
          </a:xfrm>
        </p:spPr>
        <p:txBody>
          <a:bodyPr/>
          <a:lstStyle/>
          <a:p>
            <a:r>
              <a:rPr lang="en-US" dirty="0" smtClean="0"/>
              <a:t>Ages served</a:t>
            </a:r>
          </a:p>
          <a:p>
            <a:r>
              <a:rPr lang="en-US" dirty="0" smtClean="0"/>
              <a:t>Times offered</a:t>
            </a:r>
          </a:p>
          <a:p>
            <a:r>
              <a:rPr lang="en-US" dirty="0" smtClean="0"/>
              <a:t>Locations</a:t>
            </a:r>
          </a:p>
          <a:p>
            <a:r>
              <a:rPr lang="en-US" dirty="0" smtClean="0"/>
              <a:t>Evidence-based</a:t>
            </a:r>
          </a:p>
          <a:p>
            <a:r>
              <a:rPr lang="en-US" dirty="0" smtClean="0"/>
              <a:t>Addressing local conditions</a:t>
            </a:r>
          </a:p>
          <a:p>
            <a:r>
              <a:rPr lang="en-US" dirty="0" smtClean="0"/>
              <a:t>Culturally appropriate</a:t>
            </a:r>
            <a:endParaRPr lang="en-US" dirty="0"/>
          </a:p>
        </p:txBody>
      </p:sp>
      <p:sp>
        <p:nvSpPr>
          <p:cNvPr id="8" name="Text Placeholder 7"/>
          <p:cNvSpPr>
            <a:spLocks noGrp="1"/>
          </p:cNvSpPr>
          <p:nvPr>
            <p:ph type="body" sz="quarter" idx="3"/>
          </p:nvPr>
        </p:nvSpPr>
        <p:spPr>
          <a:xfrm>
            <a:off x="5181600" y="2266950"/>
            <a:ext cx="3505200" cy="639762"/>
          </a:xfrm>
        </p:spPr>
        <p:txBody>
          <a:bodyPr/>
          <a:lstStyle/>
          <a:p>
            <a:r>
              <a:rPr lang="en-US" dirty="0" smtClean="0"/>
              <a:t>What we need…</a:t>
            </a:r>
            <a:endParaRPr lang="en-US" dirty="0"/>
          </a:p>
        </p:txBody>
      </p:sp>
      <p:sp>
        <p:nvSpPr>
          <p:cNvPr id="9" name="Content Placeholder 8"/>
          <p:cNvSpPr>
            <a:spLocks noGrp="1"/>
          </p:cNvSpPr>
          <p:nvPr>
            <p:ph sz="quarter" idx="4"/>
          </p:nvPr>
        </p:nvSpPr>
        <p:spPr>
          <a:xfrm>
            <a:off x="5181600" y="2906712"/>
            <a:ext cx="3505200" cy="3951288"/>
          </a:xfrm>
        </p:spPr>
        <p:txBody>
          <a:bodyPr/>
          <a:lstStyle/>
          <a:p>
            <a:r>
              <a:rPr lang="en-US" dirty="0" smtClean="0"/>
              <a:t>Ages served</a:t>
            </a:r>
            <a:endParaRPr lang="en-US" dirty="0"/>
          </a:p>
          <a:p>
            <a:r>
              <a:rPr lang="en-US" dirty="0" smtClean="0"/>
              <a:t>Times offered</a:t>
            </a:r>
            <a:endParaRPr lang="en-US" dirty="0"/>
          </a:p>
          <a:p>
            <a:r>
              <a:rPr lang="en-US" dirty="0" smtClean="0"/>
              <a:t>Locations</a:t>
            </a:r>
            <a:endParaRPr lang="en-US" dirty="0"/>
          </a:p>
          <a:p>
            <a:r>
              <a:rPr lang="en-US" dirty="0"/>
              <a:t>Evidence-based</a:t>
            </a:r>
          </a:p>
          <a:p>
            <a:r>
              <a:rPr lang="en-US" dirty="0"/>
              <a:t>Addressing local </a:t>
            </a:r>
            <a:r>
              <a:rPr lang="en-US" dirty="0" smtClean="0"/>
              <a:t>conditions</a:t>
            </a:r>
          </a:p>
          <a:p>
            <a:r>
              <a:rPr lang="en-US" dirty="0"/>
              <a:t>Culturally appropriate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53</a:t>
            </a:fld>
            <a:endParaRPr lang="en-US" dirty="0"/>
          </a:p>
        </p:txBody>
      </p:sp>
      <p:sp>
        <p:nvSpPr>
          <p:cNvPr id="10" name="Rectangle 9"/>
          <p:cNvSpPr/>
          <p:nvPr/>
        </p:nvSpPr>
        <p:spPr>
          <a:xfrm>
            <a:off x="1600201" y="1524000"/>
            <a:ext cx="7162800" cy="954107"/>
          </a:xfrm>
          <a:prstGeom prst="rect">
            <a:avLst/>
          </a:prstGeom>
        </p:spPr>
        <p:txBody>
          <a:bodyPr wrap="square">
            <a:spAutoFit/>
          </a:bodyPr>
          <a:lstStyle/>
          <a:p>
            <a:pPr lvl="0" algn="ctr">
              <a:spcBef>
                <a:spcPct val="20000"/>
              </a:spcBef>
              <a:buClr>
                <a:srgbClr val="C85F08"/>
              </a:buClr>
            </a:pPr>
            <a:r>
              <a:rPr lang="en-US" sz="2800" b="1" i="1" dirty="0">
                <a:solidFill>
                  <a:schemeClr val="accent1">
                    <a:lumMod val="75000"/>
                  </a:schemeClr>
                </a:solidFill>
                <a:latin typeface="+mn-lt"/>
                <a:cs typeface="+mn-cs"/>
              </a:rPr>
              <a:t>What does your Resources Assessment information tell you?</a:t>
            </a:r>
          </a:p>
        </p:txBody>
      </p:sp>
    </p:spTree>
    <p:extLst>
      <p:ext uri="{BB962C8B-B14F-4D97-AF65-F5344CB8AC3E}">
        <p14:creationId xmlns:p14="http://schemas.microsoft.com/office/powerpoint/2010/main" val="3493007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r>
              <a:rPr lang="en-US" sz="1800" dirty="0"/>
              <a:t>Step 4: </a:t>
            </a:r>
            <a:r>
              <a:rPr lang="en-US" sz="1800" dirty="0" smtClean="0"/>
              <a:t/>
            </a:r>
            <a:br>
              <a:rPr lang="en-US" sz="1800" dirty="0" smtClean="0"/>
            </a:br>
            <a:r>
              <a:rPr dirty="0" smtClean="0"/>
              <a:t>Summarizing Key Findings</a:t>
            </a:r>
          </a:p>
        </p:txBody>
      </p:sp>
      <p:sp>
        <p:nvSpPr>
          <p:cNvPr id="295939" name="Content Placeholder 2"/>
          <p:cNvSpPr>
            <a:spLocks noGrp="1"/>
          </p:cNvSpPr>
          <p:nvPr>
            <p:ph idx="1"/>
          </p:nvPr>
        </p:nvSpPr>
        <p:spPr/>
        <p:txBody>
          <a:bodyPr/>
          <a:lstStyle/>
          <a:p>
            <a:pPr eaLnBrk="1" hangingPunct="1"/>
            <a:r>
              <a:rPr lang="en-US" dirty="0" smtClean="0"/>
              <a:t>Example 1:</a:t>
            </a:r>
          </a:p>
          <a:p>
            <a:pPr marL="457200" lvl="1" indent="0" eaLnBrk="1" hangingPunct="1">
              <a:buNone/>
            </a:pPr>
            <a:r>
              <a:rPr lang="en-US" i="1" dirty="0" smtClean="0"/>
              <a:t>“After reviewing information collected from our resources assessment we determined that we have significant and effective resources available for children ages 5-12, however there are limited programs for youth ages 13-15…”</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54</a:t>
            </a:fld>
            <a:endParaRPr lang="en-US"/>
          </a:p>
        </p:txBody>
      </p:sp>
      <p:cxnSp>
        <p:nvCxnSpPr>
          <p:cNvPr id="4" name="Straight Connector 3"/>
          <p:cNvCxnSpPr/>
          <p:nvPr/>
        </p:nvCxnSpPr>
        <p:spPr>
          <a:xfrm>
            <a:off x="3352800" y="3441700"/>
            <a:ext cx="441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2209800" y="3962400"/>
            <a:ext cx="6096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3505200" y="4343400"/>
            <a:ext cx="43434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2209800" y="4800600"/>
            <a:ext cx="27432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sp>
        <p:nvSpPr>
          <p:cNvPr id="13" name="Right Arrow 12"/>
          <p:cNvSpPr/>
          <p:nvPr/>
        </p:nvSpPr>
        <p:spPr>
          <a:xfrm>
            <a:off x="1066800" y="3517900"/>
            <a:ext cx="1143000" cy="444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HAVE</a:t>
            </a:r>
            <a:endParaRPr lang="en-US" b="1" dirty="0">
              <a:effectLst>
                <a:outerShdw blurRad="38100" dist="38100" dir="2700000" algn="tl">
                  <a:srgbClr val="000000">
                    <a:alpha val="43137"/>
                  </a:srgbClr>
                </a:outerShdw>
              </a:effectLst>
            </a:endParaRPr>
          </a:p>
        </p:txBody>
      </p:sp>
      <p:sp>
        <p:nvSpPr>
          <p:cNvPr id="16" name="Right Arrow 15"/>
          <p:cNvSpPr/>
          <p:nvPr/>
        </p:nvSpPr>
        <p:spPr>
          <a:xfrm>
            <a:off x="1066800" y="4381500"/>
            <a:ext cx="1143000" cy="444500"/>
          </a:xfrm>
          <a:prstGeom prst="rightArrow">
            <a:avLst/>
          </a:prstGeom>
          <a:solidFill>
            <a:srgbClr val="FFCC00"/>
          </a:solid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NEED</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US" sz="1800" dirty="0"/>
              <a:t>Step 4: </a:t>
            </a:r>
            <a:r>
              <a:rPr lang="en-US" sz="1800" dirty="0" smtClean="0"/>
              <a:t/>
            </a:r>
            <a:br>
              <a:rPr lang="en-US" sz="1800" dirty="0" smtClean="0"/>
            </a:br>
            <a:r>
              <a:rPr dirty="0" smtClean="0"/>
              <a:t>Summarizing Key Findings</a:t>
            </a:r>
          </a:p>
        </p:txBody>
      </p:sp>
      <p:sp>
        <p:nvSpPr>
          <p:cNvPr id="296963" name="Content Placeholder 2"/>
          <p:cNvSpPr>
            <a:spLocks noGrp="1"/>
          </p:cNvSpPr>
          <p:nvPr>
            <p:ph idx="1"/>
          </p:nvPr>
        </p:nvSpPr>
        <p:spPr/>
        <p:txBody>
          <a:bodyPr/>
          <a:lstStyle/>
          <a:p>
            <a:pPr eaLnBrk="1" hangingPunct="1"/>
            <a:r>
              <a:rPr lang="en-US" dirty="0" smtClean="0"/>
              <a:t>Example 2:</a:t>
            </a:r>
          </a:p>
          <a:p>
            <a:pPr marL="457200" lvl="1" indent="0" eaLnBrk="1" hangingPunct="1">
              <a:buNone/>
            </a:pPr>
            <a:r>
              <a:rPr lang="en-US" i="1" dirty="0" smtClean="0"/>
              <a:t>“After reviewing information collected from our resources assessment we understand that the Go Kids Youth Center provides valuable programs for youth (10-18) in our community however these services are underutilized and we need to reach out to more diverse populations such as providing information and communication in multiple languages…”</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55</a:t>
            </a:fld>
            <a:endParaRPr lang="en-US"/>
          </a:p>
        </p:txBody>
      </p:sp>
      <p:cxnSp>
        <p:nvCxnSpPr>
          <p:cNvPr id="5" name="Straight Connector 4"/>
          <p:cNvCxnSpPr/>
          <p:nvPr/>
        </p:nvCxnSpPr>
        <p:spPr>
          <a:xfrm>
            <a:off x="3352800" y="3441700"/>
            <a:ext cx="441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2209800" y="3962400"/>
            <a:ext cx="6096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3505200" y="4343400"/>
            <a:ext cx="43434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2209800" y="4800600"/>
            <a:ext cx="60960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sp>
        <p:nvSpPr>
          <p:cNvPr id="9" name="Right Arrow 8"/>
          <p:cNvSpPr/>
          <p:nvPr/>
        </p:nvSpPr>
        <p:spPr>
          <a:xfrm>
            <a:off x="1066800" y="3517900"/>
            <a:ext cx="1143000" cy="444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HAVE</a:t>
            </a:r>
            <a:endParaRPr lang="en-US" b="1" dirty="0">
              <a:effectLst>
                <a:outerShdw blurRad="38100" dist="38100" dir="2700000" algn="tl">
                  <a:srgbClr val="000000">
                    <a:alpha val="43137"/>
                  </a:srgbClr>
                </a:outerShdw>
              </a:effectLst>
            </a:endParaRPr>
          </a:p>
        </p:txBody>
      </p:sp>
      <p:sp>
        <p:nvSpPr>
          <p:cNvPr id="10" name="Right Arrow 9"/>
          <p:cNvSpPr/>
          <p:nvPr/>
        </p:nvSpPr>
        <p:spPr>
          <a:xfrm>
            <a:off x="1066800" y="4381500"/>
            <a:ext cx="1143000" cy="444500"/>
          </a:xfrm>
          <a:prstGeom prst="rightArrow">
            <a:avLst/>
          </a:prstGeom>
          <a:solidFill>
            <a:srgbClr val="FFCC00"/>
          </a:solid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NEED</a:t>
            </a:r>
            <a:endParaRPr lang="en-US" b="1" dirty="0">
              <a:effectLst>
                <a:outerShdw blurRad="38100" dist="38100" dir="2700000" algn="tl">
                  <a:srgbClr val="000000">
                    <a:alpha val="43137"/>
                  </a:srgbClr>
                </a:outerShdw>
              </a:effectLst>
            </a:endParaRPr>
          </a:p>
        </p:txBody>
      </p:sp>
      <p:cxnSp>
        <p:nvCxnSpPr>
          <p:cNvPr id="12" name="Straight Connector 11"/>
          <p:cNvCxnSpPr/>
          <p:nvPr/>
        </p:nvCxnSpPr>
        <p:spPr>
          <a:xfrm>
            <a:off x="2209800" y="5257800"/>
            <a:ext cx="35814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US" sz="1800" dirty="0"/>
              <a:t>Step 4: </a:t>
            </a:r>
            <a:r>
              <a:rPr lang="en-US" sz="1800" dirty="0" smtClean="0"/>
              <a:t/>
            </a:r>
            <a:br>
              <a:rPr lang="en-US" sz="1800" dirty="0" smtClean="0"/>
            </a:br>
            <a:r>
              <a:rPr dirty="0" smtClean="0"/>
              <a:t>Summarizing Key Findings</a:t>
            </a:r>
          </a:p>
        </p:txBody>
      </p:sp>
      <p:sp>
        <p:nvSpPr>
          <p:cNvPr id="296963" name="Content Placeholder 2"/>
          <p:cNvSpPr>
            <a:spLocks noGrp="1"/>
          </p:cNvSpPr>
          <p:nvPr>
            <p:ph idx="1"/>
          </p:nvPr>
        </p:nvSpPr>
        <p:spPr/>
        <p:txBody>
          <a:bodyPr/>
          <a:lstStyle/>
          <a:p>
            <a:pPr eaLnBrk="1" hangingPunct="1"/>
            <a:r>
              <a:rPr lang="en-US" dirty="0" smtClean="0"/>
              <a:t>Example 3:</a:t>
            </a:r>
          </a:p>
          <a:p>
            <a:pPr marL="457200" lvl="1" indent="0">
              <a:buNone/>
            </a:pPr>
            <a:r>
              <a:rPr lang="en-US" sz="2400" i="1" dirty="0" smtClean="0"/>
              <a:t>“Needs </a:t>
            </a:r>
            <a:r>
              <a:rPr lang="en-US" sz="2400" i="1" dirty="0"/>
              <a:t>assessment shows elevated social availability of alcohol with a low youth perception of Law Enforcement impacting underage drinking. Community is ready to act to reduce underage </a:t>
            </a:r>
            <a:r>
              <a:rPr lang="en-US" sz="2400" i="1" dirty="0" smtClean="0"/>
              <a:t>drinking. </a:t>
            </a:r>
            <a:r>
              <a:rPr lang="en-US" sz="2400" i="1" dirty="0"/>
              <a:t>Resource Assessment information shows that policies are in place and prosecuting attorney is engaged and ready to move forward </a:t>
            </a:r>
            <a:r>
              <a:rPr lang="en-US" sz="2400" i="1" dirty="0" smtClean="0"/>
              <a:t>however, law </a:t>
            </a:r>
            <a:r>
              <a:rPr lang="en-US" sz="2400" i="1" dirty="0"/>
              <a:t>e</a:t>
            </a:r>
            <a:r>
              <a:rPr lang="en-US" sz="2400" i="1" dirty="0" smtClean="0"/>
              <a:t>nforcement </a:t>
            </a:r>
            <a:r>
              <a:rPr lang="en-US" sz="2400" i="1" dirty="0"/>
              <a:t>lacks officer training for party patrol and controlled party dispersal </a:t>
            </a:r>
            <a:r>
              <a:rPr lang="en-US" sz="2400" i="1" dirty="0" smtClean="0"/>
              <a:t>strategy…”</a:t>
            </a:r>
            <a:r>
              <a:rPr lang="en-US" sz="2400" b="1" i="1" dirty="0"/>
              <a:t> </a:t>
            </a:r>
            <a:endParaRPr lang="en-US" sz="2400" dirty="0" smtClean="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56</a:t>
            </a:fld>
            <a:endParaRPr lang="en-US"/>
          </a:p>
        </p:txBody>
      </p:sp>
      <p:cxnSp>
        <p:nvCxnSpPr>
          <p:cNvPr id="5" name="Straight Connector 4"/>
          <p:cNvCxnSpPr/>
          <p:nvPr/>
        </p:nvCxnSpPr>
        <p:spPr>
          <a:xfrm>
            <a:off x="2222500" y="3670300"/>
            <a:ext cx="6261100" cy="1270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2222500" y="4051300"/>
            <a:ext cx="62611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2133600" y="5118100"/>
            <a:ext cx="6172200" cy="1905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flipV="1">
            <a:off x="2146300" y="5441950"/>
            <a:ext cx="6159500" cy="6985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sp>
        <p:nvSpPr>
          <p:cNvPr id="9" name="Right Arrow 8"/>
          <p:cNvSpPr/>
          <p:nvPr/>
        </p:nvSpPr>
        <p:spPr>
          <a:xfrm>
            <a:off x="990600" y="3829050"/>
            <a:ext cx="1143000" cy="444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HAVE</a:t>
            </a:r>
            <a:endParaRPr lang="en-US" b="1" dirty="0">
              <a:effectLst>
                <a:outerShdw blurRad="38100" dist="38100" dir="2700000" algn="tl">
                  <a:srgbClr val="000000">
                    <a:alpha val="43137"/>
                  </a:srgbClr>
                </a:outerShdw>
              </a:effectLst>
            </a:endParaRPr>
          </a:p>
        </p:txBody>
      </p:sp>
      <p:sp>
        <p:nvSpPr>
          <p:cNvPr id="10" name="Right Arrow 9"/>
          <p:cNvSpPr/>
          <p:nvPr/>
        </p:nvSpPr>
        <p:spPr>
          <a:xfrm>
            <a:off x="990600" y="5219700"/>
            <a:ext cx="1143000" cy="444500"/>
          </a:xfrm>
          <a:prstGeom prst="rightArrow">
            <a:avLst/>
          </a:prstGeom>
          <a:solidFill>
            <a:srgbClr val="FFCC00"/>
          </a:solid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NEED</a:t>
            </a:r>
            <a:endParaRPr lang="en-US" b="1" dirty="0">
              <a:effectLst>
                <a:outerShdw blurRad="38100" dist="38100" dir="2700000" algn="tl">
                  <a:srgbClr val="000000">
                    <a:alpha val="43137"/>
                  </a:srgbClr>
                </a:outerShdw>
              </a:effectLst>
            </a:endParaRPr>
          </a:p>
        </p:txBody>
      </p:sp>
      <p:cxnSp>
        <p:nvCxnSpPr>
          <p:cNvPr id="18" name="Straight Connector 17"/>
          <p:cNvCxnSpPr/>
          <p:nvPr/>
        </p:nvCxnSpPr>
        <p:spPr>
          <a:xfrm>
            <a:off x="7010400" y="4762500"/>
            <a:ext cx="1143000" cy="0"/>
          </a:xfrm>
          <a:prstGeom prst="line">
            <a:avLst/>
          </a:prstGeom>
          <a:ln>
            <a:solidFill>
              <a:srgbClr val="FFCC00"/>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2222500" y="4419600"/>
            <a:ext cx="62611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2222500" y="4762500"/>
            <a:ext cx="46482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192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r>
              <a:rPr lang="en-US" sz="1800" dirty="0"/>
              <a:t>Step 4: </a:t>
            </a:r>
            <a:r>
              <a:rPr lang="en-US" sz="1800" dirty="0" smtClean="0"/>
              <a:t/>
            </a:r>
            <a:br>
              <a:rPr lang="en-US" sz="1800" dirty="0" smtClean="0"/>
            </a:br>
            <a:r>
              <a:rPr dirty="0" smtClean="0"/>
              <a:t>Summarizing Key Findings</a:t>
            </a:r>
          </a:p>
        </p:txBody>
      </p:sp>
      <p:sp>
        <p:nvSpPr>
          <p:cNvPr id="3" name="Content Placeholder 2"/>
          <p:cNvSpPr>
            <a:spLocks noGrp="1"/>
          </p:cNvSpPr>
          <p:nvPr>
            <p:ph idx="1"/>
          </p:nvPr>
        </p:nvSpPr>
        <p:spPr/>
        <p:txBody>
          <a:bodyPr/>
          <a:lstStyle/>
          <a:p>
            <a:pPr eaLnBrk="1" hangingPunct="1"/>
            <a:r>
              <a:rPr lang="en-US" smtClean="0"/>
              <a:t>Include in Strategic Plan:</a:t>
            </a:r>
          </a:p>
          <a:p>
            <a:pPr lvl="1" eaLnBrk="1" hangingPunct="1"/>
            <a:r>
              <a:rPr lang="en-US" sz="2200" smtClean="0"/>
              <a:t>What are the significant community partnerships in-place or that need to be developed? </a:t>
            </a:r>
          </a:p>
          <a:p>
            <a:pPr lvl="1" eaLnBrk="1" hangingPunct="1"/>
            <a:r>
              <a:rPr lang="en-US" sz="2200" smtClean="0"/>
              <a:t>Identify important and/or significant information that demonstrates areas to focus substance abuse efforts (for example, lack of fidelity of programs being implemented to address a specific local condition; lack of services being provided for a local condition).</a:t>
            </a:r>
          </a:p>
          <a:p>
            <a:pPr lvl="1" eaLnBrk="1" hangingPunct="1"/>
            <a:r>
              <a:rPr lang="en-US" sz="2200" smtClean="0"/>
              <a:t>Provide summary of the key data and information findings that led to the selection of the Coalition priorities. Include the detailed data and information reviewed in the appendix of the Plan.</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a:xfrm>
            <a:off x="1676400" y="0"/>
            <a:ext cx="7010400" cy="1417638"/>
          </a:xfrm>
        </p:spPr>
        <p:txBody>
          <a:bodyPr>
            <a:normAutofit/>
          </a:bodyPr>
          <a:lstStyle/>
          <a:p>
            <a:r>
              <a:rPr smtClean="0"/>
              <a:t>Summary:</a:t>
            </a:r>
            <a:br>
              <a:rPr smtClean="0"/>
            </a:br>
            <a:r>
              <a:rPr smtClean="0"/>
              <a:t>Resources Assessment Findings </a:t>
            </a:r>
          </a:p>
        </p:txBody>
      </p:sp>
      <p:sp>
        <p:nvSpPr>
          <p:cNvPr id="299011" name="Content Placeholder 2"/>
          <p:cNvSpPr>
            <a:spLocks noGrp="1"/>
          </p:cNvSpPr>
          <p:nvPr>
            <p:ph idx="1"/>
          </p:nvPr>
        </p:nvSpPr>
        <p:spPr/>
        <p:txBody>
          <a:bodyPr/>
          <a:lstStyle/>
          <a:p>
            <a:pPr eaLnBrk="1" hangingPunct="1">
              <a:buFont typeface="Wingdings" pitchFamily="2" charset="2"/>
              <a:buNone/>
            </a:pPr>
            <a:r>
              <a:rPr lang="en-US" dirty="0" smtClean="0"/>
              <a:t>Today we covered…</a:t>
            </a:r>
          </a:p>
          <a:p>
            <a:pPr eaLnBrk="1" hangingPunct="1"/>
            <a:r>
              <a:rPr lang="en-US" sz="2900" dirty="0" smtClean="0"/>
              <a:t>…the types of resource gaps and why identifying gaps is important.</a:t>
            </a:r>
          </a:p>
          <a:p>
            <a:pPr eaLnBrk="1" hangingPunct="1"/>
            <a:r>
              <a:rPr lang="en-US" sz="2900" dirty="0" smtClean="0"/>
              <a:t>…identifying resource gaps for each intervening variable.</a:t>
            </a:r>
          </a:p>
          <a:p>
            <a:pPr eaLnBrk="1" hangingPunct="1"/>
            <a:r>
              <a:rPr lang="en-US" sz="2900" dirty="0" smtClean="0"/>
              <a:t>…summarizing key findings from Resources Assessment.</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lstStyle/>
          <a:p>
            <a:r>
              <a:rPr lang="en-US" dirty="0" smtClean="0"/>
              <a:t>Next week we will cover step 5 for the Analysis </a:t>
            </a:r>
            <a:r>
              <a:rPr lang="en-US" dirty="0"/>
              <a:t>and </a:t>
            </a:r>
            <a:r>
              <a:rPr lang="en-US" dirty="0" smtClean="0"/>
              <a:t>Prioritization section of your Strategic Plan.</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59</a:t>
            </a:fld>
            <a:endParaRPr lang="en-US" dirty="0"/>
          </a:p>
        </p:txBody>
      </p:sp>
    </p:spTree>
    <p:extLst>
      <p:ext uri="{BB962C8B-B14F-4D97-AF65-F5344CB8AC3E}">
        <p14:creationId xmlns:p14="http://schemas.microsoft.com/office/powerpoint/2010/main" val="222805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039" y="2057400"/>
            <a:ext cx="2283522"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125700"/>
            <a:ext cx="4491785" cy="295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Side note: </a:t>
            </a:r>
            <a:r>
              <a:rPr lang="en-US" i="1" dirty="0" smtClean="0"/>
              <a:t>We all plan</a:t>
            </a:r>
            <a:endParaRPr lang="en-US" i="1" dirty="0"/>
          </a:p>
        </p:txBody>
      </p:sp>
      <p:sp>
        <p:nvSpPr>
          <p:cNvPr id="4" name="Slide Number Placeholder 3"/>
          <p:cNvSpPr>
            <a:spLocks noGrp="1"/>
          </p:cNvSpPr>
          <p:nvPr>
            <p:ph type="sldNum" sz="quarter" idx="10"/>
          </p:nvPr>
        </p:nvSpPr>
        <p:spPr/>
        <p:txBody>
          <a:bodyPr/>
          <a:lstStyle/>
          <a:p>
            <a:pPr>
              <a:defRPr/>
            </a:pPr>
            <a:fld id="{1A3B920F-1CA1-4196-A711-9A38FC7C62A3}" type="slidenum">
              <a:rPr lang="en-US" smtClean="0"/>
              <a:pPr>
                <a:defRPr/>
              </a:pPr>
              <a:t>6</a:t>
            </a:fld>
            <a:endParaRPr lang="en-US"/>
          </a:p>
        </p:txBody>
      </p:sp>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162" b="10346"/>
          <a:stretch/>
        </p:blipFill>
        <p:spPr bwMode="auto">
          <a:xfrm rot="659948">
            <a:off x="5133769" y="2205481"/>
            <a:ext cx="3134908" cy="2346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1" r="8799" b="16580"/>
          <a:stretch/>
        </p:blipFill>
        <p:spPr bwMode="auto">
          <a:xfrm rot="20757821">
            <a:off x="1700528" y="1959357"/>
            <a:ext cx="3368860" cy="2498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4275" y="1978930"/>
            <a:ext cx="384136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85705">
            <a:off x="1708031" y="3533956"/>
            <a:ext cx="2232252"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32363">
            <a:off x="4800600" y="3976868"/>
            <a:ext cx="3200400" cy="203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96253">
            <a:off x="2973040" y="1458572"/>
            <a:ext cx="3009670" cy="20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3464" y="2787333"/>
            <a:ext cx="355002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www.cooperwww.com/images/Stepsx6Graphic_0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984560">
            <a:off x="1917230" y="1856509"/>
            <a:ext cx="2858609" cy="3689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75606">
            <a:off x="4963506" y="2575780"/>
            <a:ext cx="2955240" cy="347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392496">
            <a:off x="3323273" y="1583176"/>
            <a:ext cx="33232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0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childTnLst>
                          </p:cTn>
                        </p:par>
                        <p:par>
                          <p:cTn id="19" fill="hold">
                            <p:stCondLst>
                              <p:cond delay="500"/>
                            </p:stCondLst>
                            <p:childTnLst>
                              <p:par>
                                <p:cTn id="20" presetID="16" presetClass="entr" presetSubtype="21" fill="hold" nodeType="afterEffect">
                                  <p:stCondLst>
                                    <p:cond delay="1750"/>
                                  </p:stCondLst>
                                  <p:childTnLst>
                                    <p:set>
                                      <p:cBhvr>
                                        <p:cTn id="21" dur="1" fill="hold">
                                          <p:stCondLst>
                                            <p:cond delay="0"/>
                                          </p:stCondLst>
                                        </p:cTn>
                                        <p:tgtEl>
                                          <p:spTgt spid="2061"/>
                                        </p:tgtEl>
                                        <p:attrNameLst>
                                          <p:attrName>style.visibility</p:attrName>
                                        </p:attrNameLst>
                                      </p:cBhvr>
                                      <p:to>
                                        <p:strVal val="visible"/>
                                      </p:to>
                                    </p:set>
                                    <p:animEffect transition="in" filter="barn(inVertical)">
                                      <p:cBhvr>
                                        <p:cTn id="22" dur="500"/>
                                        <p:tgtEl>
                                          <p:spTgt spid="2061"/>
                                        </p:tgtEl>
                                      </p:cBhvr>
                                    </p:animEffect>
                                  </p:childTnLst>
                                </p:cTn>
                              </p:par>
                            </p:childTnLst>
                          </p:cTn>
                        </p:par>
                        <p:par>
                          <p:cTn id="23" fill="hold">
                            <p:stCondLst>
                              <p:cond delay="2750"/>
                            </p:stCondLst>
                            <p:childTnLst>
                              <p:par>
                                <p:cTn id="24" presetID="16" presetClass="entr" presetSubtype="21" fill="hold" nodeType="after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barn(inVertical)">
                                      <p:cBhvr>
                                        <p:cTn id="26" dur="500"/>
                                        <p:tgtEl>
                                          <p:spTgt spid="2059"/>
                                        </p:tgtEl>
                                      </p:cBhvr>
                                    </p:animEffect>
                                  </p:childTnLst>
                                </p:cTn>
                              </p:par>
                            </p:childTnLst>
                          </p:cTn>
                        </p:par>
                        <p:par>
                          <p:cTn id="27" fill="hold">
                            <p:stCondLst>
                              <p:cond delay="3250"/>
                            </p:stCondLst>
                            <p:childTnLst>
                              <p:par>
                                <p:cTn id="28" presetID="22" presetClass="entr" presetSubtype="4" fill="hold" nodeType="afterEffect">
                                  <p:stCondLst>
                                    <p:cond delay="1750"/>
                                  </p:stCondLst>
                                  <p:childTnLst>
                                    <p:set>
                                      <p:cBhvr>
                                        <p:cTn id="29" dur="1" fill="hold">
                                          <p:stCondLst>
                                            <p:cond delay="0"/>
                                          </p:stCondLst>
                                        </p:cTn>
                                        <p:tgtEl>
                                          <p:spTgt spid="2054"/>
                                        </p:tgtEl>
                                        <p:attrNameLst>
                                          <p:attrName>style.visibility</p:attrName>
                                        </p:attrNameLst>
                                      </p:cBhvr>
                                      <p:to>
                                        <p:strVal val="visible"/>
                                      </p:to>
                                    </p:set>
                                    <p:animEffect transition="in" filter="wipe(down)">
                                      <p:cBhvr>
                                        <p:cTn id="30" dur="500"/>
                                        <p:tgtEl>
                                          <p:spTgt spid="2054"/>
                                        </p:tgtEl>
                                      </p:cBhvr>
                                    </p:animEffect>
                                  </p:childTnLst>
                                </p:cTn>
                              </p:par>
                              <p:par>
                                <p:cTn id="31" presetID="22" presetClass="entr" presetSubtype="4" fill="hold" nodeType="withEffect">
                                  <p:stCondLst>
                                    <p:cond delay="750"/>
                                  </p:stCondLst>
                                  <p:childTnLst>
                                    <p:set>
                                      <p:cBhvr>
                                        <p:cTn id="32" dur="1" fill="hold">
                                          <p:stCondLst>
                                            <p:cond delay="0"/>
                                          </p:stCondLst>
                                        </p:cTn>
                                        <p:tgtEl>
                                          <p:spTgt spid="2063"/>
                                        </p:tgtEl>
                                        <p:attrNameLst>
                                          <p:attrName>style.visibility</p:attrName>
                                        </p:attrNameLst>
                                      </p:cBhvr>
                                      <p:to>
                                        <p:strVal val="visible"/>
                                      </p:to>
                                    </p:set>
                                    <p:animEffect transition="in" filter="wipe(down)">
                                      <p:cBhvr>
                                        <p:cTn id="33" dur="500"/>
                                        <p:tgtEl>
                                          <p:spTgt spid="2063"/>
                                        </p:tgtEl>
                                      </p:cBhvr>
                                    </p:animEffect>
                                  </p:childTnLst>
                                </p:cTn>
                              </p:par>
                              <p:par>
                                <p:cTn id="34" presetID="22" presetClass="entr" presetSubtype="4" fill="hold" nodeType="withEffect">
                                  <p:stCondLst>
                                    <p:cond delay="750"/>
                                  </p:stCondLst>
                                  <p:childTnLst>
                                    <p:set>
                                      <p:cBhvr>
                                        <p:cTn id="35" dur="1" fill="hold">
                                          <p:stCondLst>
                                            <p:cond delay="0"/>
                                          </p:stCondLst>
                                        </p:cTn>
                                        <p:tgtEl>
                                          <p:spTgt spid="2060"/>
                                        </p:tgtEl>
                                        <p:attrNameLst>
                                          <p:attrName>style.visibility</p:attrName>
                                        </p:attrNameLst>
                                      </p:cBhvr>
                                      <p:to>
                                        <p:strVal val="visible"/>
                                      </p:to>
                                    </p:set>
                                    <p:animEffect transition="in" filter="wipe(down)">
                                      <p:cBhvr>
                                        <p:cTn id="36" dur="500"/>
                                        <p:tgtEl>
                                          <p:spTgt spid="2060"/>
                                        </p:tgtEl>
                                      </p:cBhvr>
                                    </p:animEffect>
                                  </p:childTnLst>
                                </p:cTn>
                              </p:par>
                            </p:childTnLst>
                          </p:cTn>
                        </p:par>
                        <p:par>
                          <p:cTn id="37" fill="hold">
                            <p:stCondLst>
                              <p:cond delay="5500"/>
                            </p:stCondLst>
                            <p:childTnLst>
                              <p:par>
                                <p:cTn id="38" presetID="6" presetClass="entr" presetSubtype="16" fill="hold" nodeType="afterEffect">
                                  <p:stCondLst>
                                    <p:cond delay="1750"/>
                                  </p:stCondLst>
                                  <p:childTnLst>
                                    <p:set>
                                      <p:cBhvr>
                                        <p:cTn id="39" dur="1" fill="hold">
                                          <p:stCondLst>
                                            <p:cond delay="0"/>
                                          </p:stCondLst>
                                        </p:cTn>
                                        <p:tgtEl>
                                          <p:spTgt spid="2064"/>
                                        </p:tgtEl>
                                        <p:attrNameLst>
                                          <p:attrName>style.visibility</p:attrName>
                                        </p:attrNameLst>
                                      </p:cBhvr>
                                      <p:to>
                                        <p:strVal val="visible"/>
                                      </p:to>
                                    </p:set>
                                    <p:animEffect transition="in" filter="circle(in)">
                                      <p:cBhvr>
                                        <p:cTn id="40" dur="2000"/>
                                        <p:tgtEl>
                                          <p:spTgt spid="2064"/>
                                        </p:tgtEl>
                                      </p:cBhvr>
                                    </p:animEffect>
                                  </p:childTnLst>
                                </p:cTn>
                              </p:par>
                              <p:par>
                                <p:cTn id="41" presetID="6" presetClass="entr" presetSubtype="16" fill="hold" nodeType="withEffect">
                                  <p:stCondLst>
                                    <p:cond delay="750"/>
                                  </p:stCondLst>
                                  <p:childTnLst>
                                    <p:set>
                                      <p:cBhvr>
                                        <p:cTn id="42" dur="1" fill="hold">
                                          <p:stCondLst>
                                            <p:cond delay="0"/>
                                          </p:stCondLst>
                                        </p:cTn>
                                        <p:tgtEl>
                                          <p:spTgt spid="2057"/>
                                        </p:tgtEl>
                                        <p:attrNameLst>
                                          <p:attrName>style.visibility</p:attrName>
                                        </p:attrNameLst>
                                      </p:cBhvr>
                                      <p:to>
                                        <p:strVal val="visible"/>
                                      </p:to>
                                    </p:set>
                                    <p:animEffect transition="in" filter="circle(in)">
                                      <p:cBhvr>
                                        <p:cTn id="43" dur="2000"/>
                                        <p:tgtEl>
                                          <p:spTgt spid="2057"/>
                                        </p:tgtEl>
                                      </p:cBhvr>
                                    </p:animEffect>
                                  </p:childTnLst>
                                </p:cTn>
                              </p:par>
                            </p:childTnLst>
                          </p:cTn>
                        </p:par>
                        <p:par>
                          <p:cTn id="44" fill="hold">
                            <p:stCondLst>
                              <p:cond delay="9250"/>
                            </p:stCondLst>
                            <p:childTnLst>
                              <p:par>
                                <p:cTn id="45" presetID="31" presetClass="entr" presetSubtype="0" fill="hold" nodeType="afterEffect">
                                  <p:stCondLst>
                                    <p:cond delay="1750"/>
                                  </p:stCondLst>
                                  <p:childTnLst>
                                    <p:set>
                                      <p:cBhvr>
                                        <p:cTn id="46" dur="1" fill="hold">
                                          <p:stCondLst>
                                            <p:cond delay="0"/>
                                          </p:stCondLst>
                                        </p:cTn>
                                        <p:tgtEl>
                                          <p:spTgt spid="2067"/>
                                        </p:tgtEl>
                                        <p:attrNameLst>
                                          <p:attrName>style.visibility</p:attrName>
                                        </p:attrNameLst>
                                      </p:cBhvr>
                                      <p:to>
                                        <p:strVal val="visible"/>
                                      </p:to>
                                    </p:set>
                                    <p:anim calcmode="lin" valueType="num">
                                      <p:cBhvr>
                                        <p:cTn id="47" dur="1000" fill="hold"/>
                                        <p:tgtEl>
                                          <p:spTgt spid="2067"/>
                                        </p:tgtEl>
                                        <p:attrNameLst>
                                          <p:attrName>ppt_w</p:attrName>
                                        </p:attrNameLst>
                                      </p:cBhvr>
                                      <p:tavLst>
                                        <p:tav tm="0">
                                          <p:val>
                                            <p:fltVal val="0"/>
                                          </p:val>
                                        </p:tav>
                                        <p:tav tm="100000">
                                          <p:val>
                                            <p:strVal val="#ppt_w"/>
                                          </p:val>
                                        </p:tav>
                                      </p:tavLst>
                                    </p:anim>
                                    <p:anim calcmode="lin" valueType="num">
                                      <p:cBhvr>
                                        <p:cTn id="48" dur="1000" fill="hold"/>
                                        <p:tgtEl>
                                          <p:spTgt spid="2067"/>
                                        </p:tgtEl>
                                        <p:attrNameLst>
                                          <p:attrName>ppt_h</p:attrName>
                                        </p:attrNameLst>
                                      </p:cBhvr>
                                      <p:tavLst>
                                        <p:tav tm="0">
                                          <p:val>
                                            <p:fltVal val="0"/>
                                          </p:val>
                                        </p:tav>
                                        <p:tav tm="100000">
                                          <p:val>
                                            <p:strVal val="#ppt_h"/>
                                          </p:val>
                                        </p:tav>
                                      </p:tavLst>
                                    </p:anim>
                                    <p:anim calcmode="lin" valueType="num">
                                      <p:cBhvr>
                                        <p:cTn id="49" dur="1000" fill="hold"/>
                                        <p:tgtEl>
                                          <p:spTgt spid="2067"/>
                                        </p:tgtEl>
                                        <p:attrNameLst>
                                          <p:attrName>style.rotation</p:attrName>
                                        </p:attrNameLst>
                                      </p:cBhvr>
                                      <p:tavLst>
                                        <p:tav tm="0">
                                          <p:val>
                                            <p:fltVal val="90"/>
                                          </p:val>
                                        </p:tav>
                                        <p:tav tm="100000">
                                          <p:val>
                                            <p:fltVal val="0"/>
                                          </p:val>
                                        </p:tav>
                                      </p:tavLst>
                                    </p:anim>
                                    <p:animEffect transition="in" filter="fade">
                                      <p:cBhvr>
                                        <p:cTn id="50" dur="10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219200"/>
          </a:xfrm>
        </p:spPr>
        <p:txBody>
          <a:bodyPr rtlCol="0"/>
          <a:lstStyle/>
          <a:p>
            <a:pPr fontAlgn="auto">
              <a:spcAft>
                <a:spcPts val="0"/>
              </a:spcAft>
              <a:defRPr/>
            </a:pPr>
            <a:r>
              <a:rPr dirty="0" smtClean="0">
                <a:solidFill>
                  <a:schemeClr val="accent6">
                    <a:lumMod val="75000"/>
                  </a:schemeClr>
                </a:solidFill>
                <a:effectLst>
                  <a:outerShdw blurRad="38100" dist="38100" dir="2700000" algn="tl">
                    <a:srgbClr val="000000">
                      <a:alpha val="43137"/>
                    </a:srgbClr>
                  </a:outerShdw>
                </a:effectLst>
              </a:rPr>
              <a:t>Discussion Questions</a:t>
            </a:r>
          </a:p>
        </p:txBody>
      </p:sp>
      <p:sp>
        <p:nvSpPr>
          <p:cNvPr id="301059" name="Content Placeholder 2"/>
          <p:cNvSpPr>
            <a:spLocks noGrp="1"/>
          </p:cNvSpPr>
          <p:nvPr>
            <p:ph idx="1"/>
          </p:nvPr>
        </p:nvSpPr>
        <p:spPr>
          <a:xfrm>
            <a:off x="1600200" y="1600200"/>
            <a:ext cx="7086600" cy="4373563"/>
          </a:xfrm>
        </p:spPr>
        <p:txBody>
          <a:bodyPr/>
          <a:lstStyle/>
          <a:p>
            <a:pPr eaLnBrk="1" hangingPunct="1">
              <a:spcBef>
                <a:spcPts val="1800"/>
              </a:spcBef>
            </a:pPr>
            <a:r>
              <a:rPr lang="en-US" sz="2400" smtClean="0"/>
              <a:t>What experience do you have to offer to the learning community around Resources Assessment?</a:t>
            </a:r>
          </a:p>
          <a:p>
            <a:pPr eaLnBrk="1" hangingPunct="1">
              <a:spcBef>
                <a:spcPts val="1800"/>
              </a:spcBef>
            </a:pPr>
            <a:r>
              <a:rPr lang="en-US" sz="2400" smtClean="0"/>
              <a:t>What questions do you have as you work on these tasks? </a:t>
            </a:r>
          </a:p>
          <a:p>
            <a:pPr eaLnBrk="1" hangingPunct="1">
              <a:spcBef>
                <a:spcPts val="1800"/>
              </a:spcBef>
            </a:pPr>
            <a:r>
              <a:rPr lang="en-US" sz="2400" smtClean="0"/>
              <a:t>What challenges have you encountered?</a:t>
            </a:r>
          </a:p>
          <a:p>
            <a:pPr eaLnBrk="1" hangingPunct="1">
              <a:spcBef>
                <a:spcPts val="1800"/>
              </a:spcBef>
            </a:pPr>
            <a:r>
              <a:rPr lang="en-US" sz="2400" smtClean="0"/>
              <a:t>What have you done that worked really well?</a:t>
            </a:r>
          </a:p>
          <a:p>
            <a:pPr eaLnBrk="1" hangingPunct="1">
              <a:spcBef>
                <a:spcPts val="1800"/>
              </a:spcBef>
            </a:pPr>
            <a:r>
              <a:rPr lang="en-US" sz="2400" smtClean="0"/>
              <a:t>What additional clarification is needed, if any, in order to move forward?</a:t>
            </a:r>
          </a:p>
          <a:p>
            <a:pPr eaLnBrk="1" hangingPunct="1"/>
            <a:endParaRPr lang="en-US" sz="2000" i="1" smtClean="0"/>
          </a:p>
        </p:txBody>
      </p:sp>
      <p:sp>
        <p:nvSpPr>
          <p:cNvPr id="3" name="Slide Number Placeholder 2"/>
          <p:cNvSpPr>
            <a:spLocks noGrp="1"/>
          </p:cNvSpPr>
          <p:nvPr>
            <p:ph type="sldNum" sz="quarter" idx="10"/>
          </p:nvPr>
        </p:nvSpPr>
        <p:spPr/>
        <p:txBody>
          <a:bodyPr/>
          <a:lstStyle/>
          <a:p>
            <a:pPr>
              <a:defRPr/>
            </a:pPr>
            <a:fld id="{1A3B920F-1CA1-4196-A711-9A38FC7C62A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Strategic Plan </a:t>
            </a:r>
            <a:r>
              <a:rPr lang="en-US" dirty="0"/>
              <a:t>R</a:t>
            </a:r>
            <a:r>
              <a:rPr lang="en-US" dirty="0" smtClean="0"/>
              <a:t>equirements Guide</a:t>
            </a:r>
          </a:p>
          <a:p>
            <a:r>
              <a:rPr lang="en-US" dirty="0" smtClean="0"/>
              <a:t>The Athena Forum</a:t>
            </a:r>
          </a:p>
          <a:p>
            <a:r>
              <a:rPr lang="en-US" dirty="0"/>
              <a:t>Prevention System Managers</a:t>
            </a:r>
          </a:p>
          <a:p>
            <a:r>
              <a:rPr lang="en-US" dirty="0" smtClean="0"/>
              <a:t>Cohort 1 Coordinators</a:t>
            </a:r>
            <a:endParaRPr lang="en-US" dirty="0"/>
          </a:p>
        </p:txBody>
      </p:sp>
      <p:sp>
        <p:nvSpPr>
          <p:cNvPr id="4" name="Slide Number Placeholder 3"/>
          <p:cNvSpPr>
            <a:spLocks noGrp="1"/>
          </p:cNvSpPr>
          <p:nvPr>
            <p:ph type="sldNum" sz="quarter" idx="10"/>
          </p:nvPr>
        </p:nvSpPr>
        <p:spPr/>
        <p:txBody>
          <a:bodyPr/>
          <a:lstStyle/>
          <a:p>
            <a:pPr>
              <a:defRPr/>
            </a:pPr>
            <a:fld id="{9E2190C2-C9D7-4247-B5FB-6ABB6085BFD3}" type="slidenum">
              <a:rPr lang="en-US" smtClean="0"/>
              <a:pPr>
                <a:defRPr/>
              </a:pPr>
              <a:t>61</a:t>
            </a:fld>
            <a:endParaRPr lang="en-US" dirty="0"/>
          </a:p>
        </p:txBody>
      </p:sp>
    </p:spTree>
    <p:extLst>
      <p:ext uri="{BB962C8B-B14F-4D97-AF65-F5344CB8AC3E}">
        <p14:creationId xmlns:p14="http://schemas.microsoft.com/office/powerpoint/2010/main" val="3048862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676400" y="0"/>
            <a:ext cx="7010400" cy="1219200"/>
          </a:xfrm>
        </p:spPr>
        <p:txBody>
          <a:bodyPr/>
          <a:lstStyle/>
          <a:p>
            <a:pPr>
              <a:defRPr/>
            </a:pPr>
            <a:r>
              <a:rPr smtClean="0">
                <a:solidFill>
                  <a:schemeClr val="accent4">
                    <a:lumMod val="75000"/>
                  </a:schemeClr>
                </a:solidFill>
              </a:rPr>
              <a:t>Wrap</a:t>
            </a:r>
            <a:r>
              <a:rPr smtClean="0"/>
              <a:t> </a:t>
            </a:r>
            <a:r>
              <a:rPr smtClean="0">
                <a:solidFill>
                  <a:schemeClr val="accent4">
                    <a:lumMod val="75000"/>
                  </a:schemeClr>
                </a:solidFill>
              </a:rPr>
              <a:t>up</a:t>
            </a:r>
            <a:endParaRPr>
              <a:solidFill>
                <a:schemeClr val="accent4">
                  <a:lumMod val="75000"/>
                </a:schemeClr>
              </a:solidFill>
            </a:endParaRPr>
          </a:p>
        </p:txBody>
      </p:sp>
      <p:sp>
        <p:nvSpPr>
          <p:cNvPr id="302083" name="Content Placeholder 2"/>
          <p:cNvSpPr>
            <a:spLocks noGrp="1"/>
          </p:cNvSpPr>
          <p:nvPr>
            <p:ph idx="1"/>
          </p:nvPr>
        </p:nvSpPr>
        <p:spPr/>
        <p:txBody>
          <a:bodyPr/>
          <a:lstStyle/>
          <a:p>
            <a:pPr eaLnBrk="1" hangingPunct="1"/>
            <a:endParaRPr lang="en-US" dirty="0" smtClean="0"/>
          </a:p>
          <a:p>
            <a:pPr eaLnBrk="1" hangingPunct="1"/>
            <a:r>
              <a:rPr lang="en-US" dirty="0" smtClean="0"/>
              <a:t>Questions???</a:t>
            </a:r>
          </a:p>
          <a:p>
            <a:pPr eaLnBrk="1" hangingPunct="1"/>
            <a:endParaRPr lang="en-US" dirty="0"/>
          </a:p>
          <a:p>
            <a:pPr eaLnBrk="1" hangingPunct="1"/>
            <a:r>
              <a:rPr lang="en-US" dirty="0" smtClean="0"/>
              <a:t>Follow up survey will be sent via email following this webinar.  Please take a moment to complete it.  It helps us continue to improve our trainings.</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lstStyle/>
          <a:p>
            <a:r>
              <a:rPr smtClean="0"/>
              <a:t>Questions?</a:t>
            </a:r>
          </a:p>
        </p:txBody>
      </p:sp>
      <p:sp>
        <p:nvSpPr>
          <p:cNvPr id="303107" name="Content Placeholder 2"/>
          <p:cNvSpPr>
            <a:spLocks noGrp="1"/>
          </p:cNvSpPr>
          <p:nvPr>
            <p:ph idx="1"/>
          </p:nvPr>
        </p:nvSpPr>
        <p:spPr>
          <a:xfrm>
            <a:off x="1676400" y="2362200"/>
            <a:ext cx="7010400" cy="3763963"/>
          </a:xfrm>
        </p:spPr>
        <p:txBody>
          <a:bodyPr/>
          <a:lstStyle/>
          <a:p>
            <a:pPr eaLnBrk="1" hangingPunct="1"/>
            <a:r>
              <a:rPr lang="en-US" dirty="0" smtClean="0"/>
              <a:t>If you would like additional technical assistance please contact your Prevention System Manager or email </a:t>
            </a:r>
            <a:r>
              <a:rPr lang="en-US" dirty="0" smtClean="0">
                <a:hlinkClick r:id="rId2"/>
              </a:rPr>
              <a:t>PRItraining@dshs.wa.gov</a:t>
            </a:r>
            <a:r>
              <a:rPr lang="en-US" dirty="0" smtClean="0"/>
              <a:t>. </a:t>
            </a:r>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normAutofit/>
          </a:bodyPr>
          <a:lstStyle/>
          <a:p>
            <a:r>
              <a:rPr dirty="0" smtClean="0">
                <a:ea typeface="Cambria" pitchFamily="18" charset="0"/>
                <a:cs typeface="Cambria" pitchFamily="18" charset="0"/>
              </a:rPr>
              <a:t>Elements of a good Assessment</a:t>
            </a:r>
            <a:endParaRPr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3600" dirty="0" smtClean="0"/>
              <a:t>Needs</a:t>
            </a:r>
          </a:p>
          <a:p>
            <a:pPr eaLnBrk="1" fontAlgn="auto" hangingPunct="1">
              <a:spcAft>
                <a:spcPts val="0"/>
              </a:spcAft>
              <a:defRPr/>
            </a:pPr>
            <a:r>
              <a:rPr lang="en-US" sz="3600" dirty="0" smtClean="0"/>
              <a:t>Resources</a:t>
            </a:r>
          </a:p>
          <a:p>
            <a:pPr eaLnBrk="1" fontAlgn="auto" hangingPunct="1">
              <a:spcAft>
                <a:spcPts val="0"/>
              </a:spcAft>
              <a:defRPr/>
            </a:pPr>
            <a:r>
              <a:rPr lang="en-US" sz="3600" dirty="0" smtClean="0"/>
              <a:t>Gaps</a:t>
            </a:r>
          </a:p>
          <a:p>
            <a:pPr eaLnBrk="1" fontAlgn="auto" hangingPunct="1">
              <a:spcBef>
                <a:spcPts val="1200"/>
              </a:spcBef>
              <a:spcAft>
                <a:spcPts val="0"/>
              </a:spcAft>
              <a:buClr>
                <a:schemeClr val="accent6">
                  <a:lumMod val="75000"/>
                </a:schemeClr>
              </a:buClr>
              <a:buFont typeface="Arial" pitchFamily="34" charset="0"/>
              <a:buChar char="•"/>
              <a:defRPr/>
            </a:pPr>
            <a:endParaRPr lang="en-US" dirty="0" smtClean="0"/>
          </a:p>
          <a:p>
            <a:pPr eaLnBrk="1" fontAlgn="auto" hangingPunct="1">
              <a:spcBef>
                <a:spcPts val="1200"/>
              </a:spcBef>
              <a:spcAft>
                <a:spcPts val="0"/>
              </a:spcAft>
              <a:buClr>
                <a:schemeClr val="accent6">
                  <a:lumMod val="75000"/>
                </a:schemeClr>
              </a:buClr>
              <a:buFont typeface="Wingdings" pitchFamily="2" charset="2"/>
              <a:buNone/>
              <a:defRPr/>
            </a:pPr>
            <a:endParaRPr lang="en-US" dirty="0"/>
          </a:p>
        </p:txBody>
      </p:sp>
      <p:sp>
        <p:nvSpPr>
          <p:cNvPr id="2" name="Slide Number Placeholder 1"/>
          <p:cNvSpPr>
            <a:spLocks noGrp="1"/>
          </p:cNvSpPr>
          <p:nvPr>
            <p:ph type="sldNum" sz="quarter" idx="10"/>
          </p:nvPr>
        </p:nvSpPr>
        <p:spPr/>
        <p:txBody>
          <a:bodyPr/>
          <a:lstStyle/>
          <a:p>
            <a:pPr>
              <a:defRPr/>
            </a:pPr>
            <a:fld id="{1A3B920F-1CA1-4196-A711-9A38FC7C62A3}" type="slidenum">
              <a:rPr lang="en-US" smtClean="0"/>
              <a:pPr>
                <a:defRPr/>
              </a:pPr>
              <a:t>7</a:t>
            </a:fld>
            <a:endParaRPr lang="en-US"/>
          </a:p>
        </p:txBody>
      </p:sp>
      <p:sp>
        <p:nvSpPr>
          <p:cNvPr id="5" name="Striped Right Arrow 4"/>
          <p:cNvSpPr/>
          <p:nvPr/>
        </p:nvSpPr>
        <p:spPr>
          <a:xfrm rot="490915" flipH="1">
            <a:off x="4114800" y="2133600"/>
            <a:ext cx="2286000" cy="1230313"/>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smtClean="0"/>
              <a:t>We are here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Completing a </a:t>
            </a:r>
            <a:br>
              <a:rPr smtClean="0"/>
            </a:br>
            <a:r>
              <a:rPr smtClean="0"/>
              <a:t>Resources Assessment</a:t>
            </a:r>
            <a:endParaRP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u="sng" dirty="0" smtClean="0"/>
              <a:t>Workshop 1:</a:t>
            </a:r>
          </a:p>
          <a:p>
            <a:pPr marL="514350" indent="-514350" eaLnBrk="1" hangingPunct="1">
              <a:buFont typeface="+mj-lt"/>
              <a:buAutoNum type="arabicPeriod"/>
              <a:defRPr/>
            </a:pPr>
            <a:r>
              <a:rPr lang="en-US" dirty="0" smtClean="0"/>
              <a:t>Process</a:t>
            </a:r>
          </a:p>
          <a:p>
            <a:pPr marL="514350" indent="-514350" eaLnBrk="1" hangingPunct="1">
              <a:buFont typeface="+mj-lt"/>
              <a:buAutoNum type="arabicPeriod"/>
              <a:defRPr/>
            </a:pPr>
            <a:r>
              <a:rPr lang="en-US" dirty="0" smtClean="0"/>
              <a:t>Findings</a:t>
            </a:r>
          </a:p>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u="sng" dirty="0" smtClean="0"/>
              <a:t>Workshop 2:</a:t>
            </a:r>
          </a:p>
          <a:p>
            <a:pPr marL="514350" indent="-514350" eaLnBrk="1" hangingPunct="1">
              <a:buFont typeface="+mj-lt"/>
              <a:buAutoNum type="arabicPeriod" startAt="3"/>
              <a:defRPr/>
            </a:pPr>
            <a:r>
              <a:rPr lang="en-US" dirty="0" smtClean="0"/>
              <a:t>Analysis and Prioritization </a:t>
            </a:r>
            <a:r>
              <a:rPr lang="en-US" sz="2000" dirty="0" smtClean="0"/>
              <a:t>(Feb. 26) </a:t>
            </a:r>
            <a:endParaRPr lang="en-US" sz="2000" dirty="0"/>
          </a:p>
        </p:txBody>
      </p:sp>
      <p:sp>
        <p:nvSpPr>
          <p:cNvPr id="5" name="Slide Number Placeholder 4"/>
          <p:cNvSpPr>
            <a:spLocks noGrp="1"/>
          </p:cNvSpPr>
          <p:nvPr>
            <p:ph type="sldNum" sz="quarter" idx="10"/>
          </p:nvPr>
        </p:nvSpPr>
        <p:spPr/>
        <p:txBody>
          <a:bodyPr/>
          <a:lstStyle/>
          <a:p>
            <a:pPr>
              <a:defRPr/>
            </a:pPr>
            <a:fld id="{1A3B920F-1CA1-4196-A711-9A38FC7C62A3}" type="slidenum">
              <a:rPr lang="en-US" smtClean="0"/>
              <a:pPr>
                <a:defRPr/>
              </a:pPr>
              <a:t>8</a:t>
            </a:fld>
            <a:endParaRPr lang="en-US"/>
          </a:p>
        </p:txBody>
      </p:sp>
      <p:sp>
        <p:nvSpPr>
          <p:cNvPr id="4" name="Right Brace 3"/>
          <p:cNvSpPr/>
          <p:nvPr/>
        </p:nvSpPr>
        <p:spPr>
          <a:xfrm>
            <a:off x="3848100" y="2362200"/>
            <a:ext cx="228600"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2933" name="TextBox 4"/>
          <p:cNvSpPr txBox="1">
            <a:spLocks noChangeArrowheads="1"/>
          </p:cNvSpPr>
          <p:nvPr/>
        </p:nvSpPr>
        <p:spPr bwMode="auto">
          <a:xfrm>
            <a:off x="4267200" y="2533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dirty="0"/>
              <a:t>Today we will cover these </a:t>
            </a:r>
            <a:r>
              <a:rPr lang="en-US" dirty="0" smtClean="0"/>
              <a:t>parts.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124200"/>
            <a:ext cx="6894513" cy="1362075"/>
          </a:xfrm>
        </p:spPr>
        <p:txBody>
          <a:bodyPr rtlCol="0">
            <a:noAutofit/>
          </a:bodyPr>
          <a:lstStyle/>
          <a:p>
            <a:pPr eaLnBrk="0" fontAlgn="auto" hangingPunct="0">
              <a:spcBef>
                <a:spcPts val="0"/>
              </a:spcBef>
              <a:spcAft>
                <a:spcPts val="0"/>
              </a:spcAft>
              <a:defRPr/>
            </a:pPr>
            <a:r>
              <a:rPr sz="4800" smtClean="0"/>
              <a:t>Process</a:t>
            </a:r>
            <a:r>
              <a:rPr sz="4000" smtClean="0"/>
              <a:t/>
            </a:r>
            <a:br>
              <a:rPr sz="4000" smtClean="0"/>
            </a:br>
            <a:r>
              <a:rPr sz="3200"/>
              <a:t/>
            </a:r>
            <a:br>
              <a:rPr sz="3200"/>
            </a:br>
            <a:r>
              <a:rPr b="0" i="1" smtClean="0">
                <a:solidFill>
                  <a:schemeClr val="accent6">
                    <a:lumMod val="75000"/>
                  </a:schemeClr>
                </a:solidFill>
              </a:rPr>
              <a:t>Who? What? DO.</a:t>
            </a:r>
            <a:endParaRPr/>
          </a:p>
        </p:txBody>
      </p:sp>
      <p:sp>
        <p:nvSpPr>
          <p:cNvPr id="2" name="Text Placeholder 1"/>
          <p:cNvSpPr>
            <a:spLocks noGrp="1"/>
          </p:cNvSpPr>
          <p:nvPr>
            <p:ph type="body" idx="1"/>
          </p:nvPr>
        </p:nvSpPr>
        <p:spPr>
          <a:xfrm>
            <a:off x="1600200" y="1524000"/>
            <a:ext cx="6894513" cy="1512888"/>
          </a:xfrm>
        </p:spPr>
        <p:txBody>
          <a:bodyPr/>
          <a:lstStyle/>
          <a:p>
            <a:pPr eaLnBrk="1" hangingPunct="1">
              <a:defRPr/>
            </a:pPr>
            <a:r>
              <a:rPr lang="en-US" sz="2400" dirty="0"/>
              <a:t>Part </a:t>
            </a:r>
            <a:r>
              <a:rPr lang="en-US" sz="2400" dirty="0" smtClean="0"/>
              <a:t>One: </a:t>
            </a:r>
            <a:endParaRPr lang="en-US" sz="2400" dirty="0"/>
          </a:p>
        </p:txBody>
      </p:sp>
      <p:sp>
        <p:nvSpPr>
          <p:cNvPr id="3" name="Slide Number Placeholder 2"/>
          <p:cNvSpPr>
            <a:spLocks noGrp="1"/>
          </p:cNvSpPr>
          <p:nvPr>
            <p:ph type="sldNum" sz="quarter" idx="10"/>
          </p:nvPr>
        </p:nvSpPr>
        <p:spPr/>
        <p:txBody>
          <a:bodyPr/>
          <a:lstStyle/>
          <a:p>
            <a:pPr>
              <a:defRPr/>
            </a:pPr>
            <a:fld id="{460A6D5A-A17B-4BCA-BE3B-5B2D150AD6A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SHS PRI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Template>
  <TotalTime>3338</TotalTime>
  <Words>3924</Words>
  <Application>Microsoft Office PowerPoint</Application>
  <PresentationFormat>On-screen Show (4:3)</PresentationFormat>
  <Paragraphs>676</Paragraphs>
  <Slides>63</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18_Office Theme</vt:lpstr>
      <vt:lpstr>DSHS PRI NEW</vt:lpstr>
      <vt:lpstr>Acrobat Document</vt:lpstr>
      <vt:lpstr>Cohort 2  Prevention Redesign Initiative (PRI) Cohort 2 - Workshop Series  Resources Assessment Clinic Workshop 1 – Conducting a Resources Assessment &amp; Gap Analysis</vt:lpstr>
      <vt:lpstr> Introduction </vt:lpstr>
      <vt:lpstr>Chat</vt:lpstr>
      <vt:lpstr> Workshop 1: Training Objectives</vt:lpstr>
      <vt:lpstr> PRI Planning Framework</vt:lpstr>
      <vt:lpstr>Side note: We all plan</vt:lpstr>
      <vt:lpstr>Elements of a good Assessment</vt:lpstr>
      <vt:lpstr>Completing a  Resources Assessment</vt:lpstr>
      <vt:lpstr>Process  Who? What? DO.</vt:lpstr>
      <vt:lpstr>What is a Resources Assessment?</vt:lpstr>
      <vt:lpstr>What is a “Resource”?</vt:lpstr>
      <vt:lpstr> Benefits of a Resources Assessment </vt:lpstr>
      <vt:lpstr> Benefits of a Resource Assessment </vt:lpstr>
      <vt:lpstr>PowerPoint Presentation</vt:lpstr>
      <vt:lpstr>PowerPoint Presentation</vt:lpstr>
      <vt:lpstr> Completing a Resources and Gaps Assessment </vt:lpstr>
      <vt:lpstr>Poll</vt:lpstr>
      <vt:lpstr>Step 1:  Establish your process</vt:lpstr>
      <vt:lpstr>Poll</vt:lpstr>
      <vt:lpstr>Step 1:  Creating your Collection Tool </vt:lpstr>
      <vt:lpstr> Step 2:  Collecting Information </vt:lpstr>
      <vt:lpstr> Step 2:  Collecting Information </vt:lpstr>
      <vt:lpstr>Step 2:  Collecting the Information</vt:lpstr>
      <vt:lpstr>Step 2:  Collecting the Information</vt:lpstr>
      <vt:lpstr> Step 2:  Collecting Information</vt:lpstr>
      <vt:lpstr>Poll</vt:lpstr>
      <vt:lpstr>Step 2:  Compiling your Information</vt:lpstr>
      <vt:lpstr>Chat</vt:lpstr>
      <vt:lpstr>Step 2:  Information Listing</vt:lpstr>
      <vt:lpstr>Step 2:  Mapping</vt:lpstr>
      <vt:lpstr>Step 2:  Mapping</vt:lpstr>
      <vt:lpstr>Step 2:  Charts and Graphs</vt:lpstr>
      <vt:lpstr>Step 2:  Examples from Cohort 1</vt:lpstr>
      <vt:lpstr>Step 2:  Examples from Cohort 1</vt:lpstr>
      <vt:lpstr>Step 2:  Examples from Cohort 1</vt:lpstr>
      <vt:lpstr> Resource Assessment –  Challenges </vt:lpstr>
      <vt:lpstr>Summary: Resources Assessment Process</vt:lpstr>
      <vt:lpstr>Key Findings  So what?  </vt:lpstr>
      <vt:lpstr>Elements of a good Assessment</vt:lpstr>
      <vt:lpstr>Step 3:  What is a Review of  Resource Gaps?</vt:lpstr>
      <vt:lpstr> Step 3:  Benefits of a  Review of Resource Gaps </vt:lpstr>
      <vt:lpstr>Poll</vt:lpstr>
      <vt:lpstr>Step 3:  What is a “Gap”?</vt:lpstr>
      <vt:lpstr>Step 3:  What is a “Gap”?</vt:lpstr>
      <vt:lpstr>Step 3:  Determine Gaps In Resources</vt:lpstr>
      <vt:lpstr> Step 3:  Determine Gaps In Resources – Sample </vt:lpstr>
      <vt:lpstr>Step 3:  How do you find Gaps? </vt:lpstr>
      <vt:lpstr>Step 3:  How do you find Gaps? </vt:lpstr>
      <vt:lpstr>Step 3:  How do you find Gaps? </vt:lpstr>
      <vt:lpstr>Step 3:  How do you find Gaps? </vt:lpstr>
      <vt:lpstr> Step 3:  Review of Resource Gaps– Challenges </vt:lpstr>
      <vt:lpstr>Step 4:  Summarizing Key Findings</vt:lpstr>
      <vt:lpstr>Step 4:  Summarizing Key Findings </vt:lpstr>
      <vt:lpstr>Step 4:  Summarizing Key Findings</vt:lpstr>
      <vt:lpstr>Step 4:  Summarizing Key Findings</vt:lpstr>
      <vt:lpstr>Step 4:  Summarizing Key Findings</vt:lpstr>
      <vt:lpstr>Step 4:  Summarizing Key Findings</vt:lpstr>
      <vt:lpstr>Summary: Resources Assessment Findings </vt:lpstr>
      <vt:lpstr>Next up</vt:lpstr>
      <vt:lpstr>Discussion Questions</vt:lpstr>
      <vt:lpstr>Resources</vt:lpstr>
      <vt:lpstr>Wrap up</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Mariani, Sarah E (DSHS/DBHR)</dc:creator>
  <cp:lastModifiedBy>Mariani, Sarah E (DSHS/DBHR)</cp:lastModifiedBy>
  <cp:revision>136</cp:revision>
  <dcterms:created xsi:type="dcterms:W3CDTF">2013-02-02T00:31:12Z</dcterms:created>
  <dcterms:modified xsi:type="dcterms:W3CDTF">2013-02-14T20:03:18Z</dcterms:modified>
</cp:coreProperties>
</file>