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Default Extension="jpeg" ContentType="image/jpeg"/>
  <Default Extension="emf" ContentType="image/x-emf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Default Extension="vml" ContentType="application/vnd.openxmlformats-officedocument.vmlDrawing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393" r:id="rId2"/>
    <p:sldId id="510" r:id="rId3"/>
    <p:sldId id="545" r:id="rId4"/>
    <p:sldId id="504" r:id="rId5"/>
    <p:sldId id="487" r:id="rId6"/>
    <p:sldId id="543" r:id="rId7"/>
    <p:sldId id="544" r:id="rId8"/>
    <p:sldId id="534" r:id="rId9"/>
    <p:sldId id="496" r:id="rId10"/>
    <p:sldId id="524" r:id="rId11"/>
    <p:sldId id="528" r:id="rId12"/>
    <p:sldId id="539" r:id="rId13"/>
    <p:sldId id="521" r:id="rId14"/>
    <p:sldId id="538" r:id="rId15"/>
    <p:sldId id="536" r:id="rId16"/>
    <p:sldId id="513" r:id="rId17"/>
    <p:sldId id="529" r:id="rId18"/>
    <p:sldId id="530" r:id="rId19"/>
    <p:sldId id="532" r:id="rId20"/>
    <p:sldId id="531" r:id="rId21"/>
    <p:sldId id="533" r:id="rId22"/>
    <p:sldId id="540" r:id="rId23"/>
    <p:sldId id="514" r:id="rId24"/>
    <p:sldId id="392" r:id="rId25"/>
    <p:sldId id="515" r:id="rId26"/>
    <p:sldId id="375" r:id="rId27"/>
    <p:sldId id="537" r:id="rId28"/>
    <p:sldId id="436" r:id="rId29"/>
    <p:sldId id="439" r:id="rId30"/>
    <p:sldId id="511" r:id="rId31"/>
    <p:sldId id="541" r:id="rId32"/>
    <p:sldId id="485" r:id="rId33"/>
    <p:sldId id="542" r:id="rId3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99"/>
    <a:srgbClr val="FFCC66"/>
    <a:srgbClr val="FF6699"/>
    <a:srgbClr val="FF9933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1194" y="-72"/>
      </p:cViewPr>
      <p:guideLst>
        <p:guide orient="horz" pos="2160"/>
        <p:guide pos="287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3" d="100"/>
          <a:sy n="43" d="100"/>
        </p:scale>
        <p:origin x="-1474" y="-53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6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7C3F63-9AFB-4DC8-A4F2-4D705869B0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65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6B36078-227A-4373-BB1E-C11C107A81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1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660E01-C582-40B9-8D4E-541F8B9AD8DC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project is organized around outcomes-based prevention principles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perspective identifies </a:t>
            </a:r>
          </a:p>
          <a:p>
            <a:r>
              <a:rPr lang="en-US" dirty="0"/>
              <a:t>-what you are trying to affect- outcomes</a:t>
            </a:r>
          </a:p>
          <a:p>
            <a:r>
              <a:rPr lang="en-US" dirty="0"/>
              <a:t>What you do to affect it -strategies</a:t>
            </a:r>
          </a:p>
          <a:p>
            <a:r>
              <a:rPr lang="en-US" dirty="0"/>
              <a:t>What the intervening mechanisms are that you might change-intervening variables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F3BB58-9FBB-4497-A5AF-AAAAB85C52DD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6CE8E9-C19B-4DFB-8D1F-5D4B5BDD4B7C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248E6F-8B58-4C99-A1DB-2D01C3DEA375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98EBAB-0078-4A4F-81E8-E4EE2B6C2FFF}" type="slidenum">
              <a:rPr lang="en-US" smtClean="0"/>
              <a:pPr/>
              <a:t>30</a:t>
            </a:fld>
            <a:endParaRPr lang="en-US" dirty="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58DEF-3BE7-45CE-BED2-2F3E5DD5B7B5}" type="slidenum">
              <a:rPr lang="en-US" smtClean="0"/>
              <a:pPr/>
              <a:t>31</a:t>
            </a:fld>
            <a:endParaRPr lang="en-US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B31AE5-26CA-4A3C-B041-D3CA8490F227}" type="slidenum">
              <a:rPr lang="en-US" smtClean="0"/>
              <a:pPr/>
              <a:t>32</a:t>
            </a:fld>
            <a:endParaRPr lang="en-US" dirty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539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55700" y="1144588"/>
            <a:ext cx="7772400" cy="1143000"/>
          </a:xfrm>
        </p:spPr>
        <p:txBody>
          <a:bodyPr/>
          <a:lstStyle>
            <a:lvl1pPr>
              <a:defRPr>
                <a:solidFill>
                  <a:srgbClr val="00FFFF"/>
                </a:solidFill>
                <a:latin typeface="Arial Unicode MS" pitchFamily="34" charset="-128"/>
              </a:defRPr>
            </a:lvl1pPr>
          </a:lstStyle>
          <a:p>
            <a:r>
              <a:rPr lang="en-US"/>
              <a:t>Goal: Reduce alcohol-involved trauma from</a:t>
            </a:r>
          </a:p>
        </p:txBody>
      </p:sp>
      <p:sp>
        <p:nvSpPr>
          <p:cNvPr id="1539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41500" y="3084513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 sz="2800">
                <a:solidFill>
                  <a:srgbClr val="FFFFFF"/>
                </a:solidFill>
                <a:latin typeface="Arial Unicode MS" pitchFamily="34" charset="-128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4C8173B-9E26-4EB2-9583-79608972B0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8182B-19CA-4D15-B374-DA03C5EB64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9EF92-F550-4D50-9818-1F68FA8AA1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3ACA0-7693-4EC3-9FF9-169D0D3CA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607C-3F87-4B71-8A39-A1CC292B3B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A0971-99FC-43B5-A0F8-D92FFA81CB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8A7EE-47DC-453E-82A9-B26095C923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FE3B-37B8-4F20-B715-A77BAE0E9F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ED138-963C-43E6-9E44-9B0746FD75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59F60-3B20-463A-9A07-82979AE6B6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150BF-7D61-48B8-B61E-0612B2AB28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98EF3-55BB-4575-90C5-911D158084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05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4341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342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343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344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345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346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347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348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349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350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351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352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353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354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355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356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357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358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359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360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361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362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363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364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365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366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367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368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369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4370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Community Trials Project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DBAE0EC-2279-451C-B658-E889A664DA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0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6413" y="1609858"/>
            <a:ext cx="8396287" cy="663441"/>
          </a:xfrm>
          <a:effectLst>
            <a:outerShdw dist="107763" dir="189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Selecting, Implementing, and Evaluating Environmental and Population-Based Prevention Strategies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How To Use Science in Practice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2125014" y="3400023"/>
            <a:ext cx="45462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+mj-lt"/>
              </a:rPr>
              <a:t>Harold D. Holder, Ph.D.</a:t>
            </a:r>
          </a:p>
          <a:p>
            <a:r>
              <a:rPr lang="en-US" b="1" dirty="0">
                <a:solidFill>
                  <a:srgbClr val="FFFF00"/>
                </a:solidFill>
                <a:latin typeface="+mj-lt"/>
              </a:rPr>
              <a:t>Prevention Research Center</a:t>
            </a:r>
          </a:p>
          <a:p>
            <a:r>
              <a:rPr lang="en-US" b="1" dirty="0">
                <a:solidFill>
                  <a:srgbClr val="FFFF00"/>
                </a:solidFill>
                <a:latin typeface="+mj-lt"/>
              </a:rPr>
              <a:t>Berkeley, </a:t>
            </a:r>
            <a:r>
              <a:rPr lang="en-US" b="1" dirty="0" smtClean="0">
                <a:solidFill>
                  <a:srgbClr val="FFFF00"/>
                </a:solidFill>
                <a:latin typeface="+mj-lt"/>
              </a:rPr>
              <a:t>California</a:t>
            </a:r>
            <a:endParaRPr lang="en-US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6" name="Rectangle 4"/>
          <p:cNvSpPr>
            <a:spLocks noChangeArrowheads="1"/>
          </p:cNvSpPr>
          <p:nvPr/>
        </p:nvSpPr>
        <p:spPr bwMode="auto">
          <a:xfrm>
            <a:off x="304800" y="306388"/>
            <a:ext cx="822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 dirty="0" smtClean="0">
                <a:latin typeface="+mj-lt"/>
              </a:rPr>
              <a:t>Example Logic Model for Substance Abuse Prevention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1124357" name="Text Box 5"/>
          <p:cNvSpPr txBox="1">
            <a:spLocks noChangeArrowheads="1"/>
          </p:cNvSpPr>
          <p:nvPr/>
        </p:nvSpPr>
        <p:spPr bwMode="auto">
          <a:xfrm>
            <a:off x="304800" y="3200400"/>
            <a:ext cx="1752600" cy="17526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  <a:latin typeface="Verdana" pitchFamily="34" charset="0"/>
              </a:rPr>
              <a:t>Alcohol-Related Traffic Crashes</a:t>
            </a:r>
            <a:endParaRPr lang="en-US" sz="1600" b="1" dirty="0">
              <a:solidFill>
                <a:schemeClr val="bg2"/>
              </a:solidFill>
              <a:latin typeface="Verdana" pitchFamily="34" charset="0"/>
            </a:endParaRPr>
          </a:p>
          <a:p>
            <a:pPr algn="ctr"/>
            <a:r>
              <a:rPr lang="en-US" sz="1600" b="1" dirty="0">
                <a:solidFill>
                  <a:schemeClr val="bg2"/>
                </a:solidFill>
                <a:latin typeface="Verdana" pitchFamily="34" charset="0"/>
              </a:rPr>
              <a:t>Among </a:t>
            </a:r>
            <a:r>
              <a:rPr lang="en-US" sz="1600" b="1" dirty="0" smtClean="0">
                <a:solidFill>
                  <a:schemeClr val="bg2"/>
                </a:solidFill>
                <a:latin typeface="Verdana" pitchFamily="34" charset="0"/>
              </a:rPr>
              <a:t>15- </a:t>
            </a:r>
            <a:r>
              <a:rPr lang="en-US" sz="1600" b="1" dirty="0">
                <a:solidFill>
                  <a:schemeClr val="bg2"/>
                </a:solidFill>
                <a:latin typeface="Verdana" pitchFamily="34" charset="0"/>
              </a:rPr>
              <a:t>to </a:t>
            </a:r>
            <a:r>
              <a:rPr lang="en-US" sz="1600" b="1" dirty="0" smtClean="0">
                <a:solidFill>
                  <a:schemeClr val="bg2"/>
                </a:solidFill>
                <a:latin typeface="Verdana" pitchFamily="34" charset="0"/>
              </a:rPr>
              <a:t>24-Year-Olds</a:t>
            </a:r>
            <a:r>
              <a:rPr lang="en-US" sz="1600" dirty="0" smtClean="0">
                <a:latin typeface="Verdana" pitchFamily="34" charset="0"/>
              </a:rPr>
              <a:t> </a:t>
            </a:r>
            <a:endParaRPr lang="en-US" sz="1600" dirty="0">
              <a:latin typeface="Verdana" pitchFamily="34" charset="0"/>
            </a:endParaRPr>
          </a:p>
        </p:txBody>
      </p:sp>
      <p:sp>
        <p:nvSpPr>
          <p:cNvPr id="1124358" name="Text Box 6"/>
          <p:cNvSpPr txBox="1">
            <a:spLocks noChangeArrowheads="1"/>
          </p:cNvSpPr>
          <p:nvPr/>
        </p:nvSpPr>
        <p:spPr bwMode="auto">
          <a:xfrm>
            <a:off x="4305300" y="6172200"/>
            <a:ext cx="2439988" cy="533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 smtClean="0">
                <a:latin typeface="Verdana" pitchFamily="34" charset="0"/>
              </a:rPr>
              <a:t>Youth Frequent Exposure to Internet</a:t>
            </a:r>
            <a:endParaRPr lang="en-US" sz="1200" b="1" dirty="0">
              <a:latin typeface="Verdana" pitchFamily="34" charset="0"/>
            </a:endParaRPr>
          </a:p>
        </p:txBody>
      </p:sp>
      <p:sp>
        <p:nvSpPr>
          <p:cNvPr id="1124359" name="Text Box 7"/>
          <p:cNvSpPr txBox="1">
            <a:spLocks noChangeArrowheads="1"/>
          </p:cNvSpPr>
          <p:nvPr/>
        </p:nvSpPr>
        <p:spPr bwMode="auto">
          <a:xfrm>
            <a:off x="4305300" y="2209800"/>
            <a:ext cx="2439988" cy="533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 smtClean="0">
                <a:latin typeface="Verdana" pitchFamily="34" charset="0"/>
              </a:rPr>
              <a:t>School Bonding for Youth</a:t>
            </a:r>
            <a:endParaRPr lang="en-US" sz="1200" b="1" dirty="0">
              <a:latin typeface="Verdana" pitchFamily="34" charset="0"/>
            </a:endParaRPr>
          </a:p>
        </p:txBody>
      </p:sp>
      <p:sp>
        <p:nvSpPr>
          <p:cNvPr id="1124360" name="Text Box 8"/>
          <p:cNvSpPr txBox="1">
            <a:spLocks noChangeArrowheads="1"/>
          </p:cNvSpPr>
          <p:nvPr/>
        </p:nvSpPr>
        <p:spPr bwMode="auto">
          <a:xfrm>
            <a:off x="4303713" y="3429000"/>
            <a:ext cx="2439987" cy="533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 smtClean="0">
                <a:latin typeface="Verdana" pitchFamily="34" charset="0"/>
              </a:rPr>
              <a:t>Awareness of Risk of Drinking</a:t>
            </a:r>
            <a:endParaRPr lang="en-US" sz="1200" b="1" dirty="0">
              <a:latin typeface="Verdana" pitchFamily="34" charset="0"/>
            </a:endParaRPr>
          </a:p>
        </p:txBody>
      </p:sp>
      <p:sp>
        <p:nvSpPr>
          <p:cNvPr id="1124361" name="Text Box 9"/>
          <p:cNvSpPr txBox="1">
            <a:spLocks noChangeArrowheads="1"/>
          </p:cNvSpPr>
          <p:nvPr/>
        </p:nvSpPr>
        <p:spPr bwMode="auto">
          <a:xfrm>
            <a:off x="6934200" y="3962400"/>
            <a:ext cx="2057400" cy="1017588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 smtClean="0">
                <a:latin typeface="Verdana" pitchFamily="34" charset="0"/>
              </a:rPr>
              <a:t>Increased  Abstinence   </a:t>
            </a:r>
            <a:endParaRPr lang="en-US" sz="1200" b="1" dirty="0">
              <a:latin typeface="Verdana" pitchFamily="34" charset="0"/>
            </a:endParaRPr>
          </a:p>
        </p:txBody>
      </p:sp>
      <p:sp>
        <p:nvSpPr>
          <p:cNvPr id="1124362" name="Rectangle 10"/>
          <p:cNvSpPr>
            <a:spLocks noChangeArrowheads="1"/>
          </p:cNvSpPr>
          <p:nvPr/>
        </p:nvSpPr>
        <p:spPr bwMode="auto">
          <a:xfrm>
            <a:off x="0" y="381000"/>
            <a:ext cx="91440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3200" dirty="0"/>
          </a:p>
        </p:txBody>
      </p:sp>
      <p:sp>
        <p:nvSpPr>
          <p:cNvPr id="1124363" name="Text Box 11"/>
          <p:cNvSpPr txBox="1">
            <a:spLocks noChangeArrowheads="1"/>
          </p:cNvSpPr>
          <p:nvPr/>
        </p:nvSpPr>
        <p:spPr bwMode="auto">
          <a:xfrm>
            <a:off x="6934200" y="5083968"/>
            <a:ext cx="2057400" cy="652463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 smtClean="0">
                <a:latin typeface="Verdana" pitchFamily="34" charset="0"/>
              </a:rPr>
              <a:t>Family Training</a:t>
            </a:r>
            <a:endParaRPr lang="en-US" sz="1200" b="1" dirty="0">
              <a:latin typeface="Verdana" pitchFamily="34" charset="0"/>
            </a:endParaRPr>
          </a:p>
        </p:txBody>
      </p:sp>
      <p:sp>
        <p:nvSpPr>
          <p:cNvPr id="1124364" name="Text Box 12"/>
          <p:cNvSpPr txBox="1">
            <a:spLocks noChangeArrowheads="1"/>
          </p:cNvSpPr>
          <p:nvPr/>
        </p:nvSpPr>
        <p:spPr bwMode="auto">
          <a:xfrm>
            <a:off x="4305300" y="4724400"/>
            <a:ext cx="2439988" cy="6096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 smtClean="0">
                <a:latin typeface="Verdana" pitchFamily="34" charset="0"/>
              </a:rPr>
              <a:t>Public Education About Drinking and Driving Risks</a:t>
            </a:r>
            <a:endParaRPr lang="en-US" sz="1200" b="1" dirty="0">
              <a:latin typeface="Verdana" pitchFamily="34" charset="0"/>
            </a:endParaRPr>
          </a:p>
        </p:txBody>
      </p:sp>
      <p:sp>
        <p:nvSpPr>
          <p:cNvPr id="1124365" name="Text Box 13"/>
          <p:cNvSpPr txBox="1">
            <a:spLocks noChangeArrowheads="1"/>
          </p:cNvSpPr>
          <p:nvPr/>
        </p:nvSpPr>
        <p:spPr bwMode="auto">
          <a:xfrm>
            <a:off x="4303713" y="5486400"/>
            <a:ext cx="2439987" cy="573088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 smtClean="0">
                <a:latin typeface="Verdana" pitchFamily="34" charset="0"/>
              </a:rPr>
              <a:t>Perceived Risk of Drinking and Driving Enforcement</a:t>
            </a:r>
            <a:endParaRPr lang="en-US" sz="1200" b="1" dirty="0">
              <a:latin typeface="Verdana" pitchFamily="34" charset="0"/>
            </a:endParaRPr>
          </a:p>
        </p:txBody>
      </p:sp>
      <p:sp>
        <p:nvSpPr>
          <p:cNvPr id="1124366" name="Text Box 14"/>
          <p:cNvSpPr txBox="1">
            <a:spLocks noChangeArrowheads="1"/>
          </p:cNvSpPr>
          <p:nvPr/>
        </p:nvSpPr>
        <p:spPr bwMode="auto">
          <a:xfrm>
            <a:off x="4303712" y="2819400"/>
            <a:ext cx="2439988" cy="533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 smtClean="0">
                <a:latin typeface="Verdana" pitchFamily="34" charset="0"/>
              </a:rPr>
              <a:t>School Drug Resistance Training</a:t>
            </a:r>
            <a:endParaRPr lang="en-US" sz="1200" b="1" dirty="0">
              <a:latin typeface="Verdana" pitchFamily="34" charset="0"/>
            </a:endParaRPr>
          </a:p>
        </p:txBody>
      </p:sp>
      <p:sp>
        <p:nvSpPr>
          <p:cNvPr id="1124367" name="Text Box 15"/>
          <p:cNvSpPr txBox="1">
            <a:spLocks noChangeArrowheads="1"/>
          </p:cNvSpPr>
          <p:nvPr/>
        </p:nvSpPr>
        <p:spPr bwMode="auto">
          <a:xfrm>
            <a:off x="2362200" y="3276600"/>
            <a:ext cx="1524000" cy="1028700"/>
          </a:xfrm>
          <a:prstGeom prst="rect">
            <a:avLst/>
          </a:prstGeom>
          <a:solidFill>
            <a:srgbClr val="CC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>
                <a:latin typeface="Verdana" pitchFamily="34" charset="0"/>
              </a:rPr>
              <a:t>Underage </a:t>
            </a:r>
            <a:r>
              <a:rPr lang="en-US" sz="1200" b="1" dirty="0" smtClean="0">
                <a:latin typeface="Verdana" pitchFamily="34" charset="0"/>
              </a:rPr>
              <a:t> and Young Adult</a:t>
            </a:r>
            <a:endParaRPr lang="en-US" sz="1200" b="1" dirty="0">
              <a:latin typeface="Verdana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1200" b="1" dirty="0" smtClean="0">
                <a:latin typeface="Verdana" pitchFamily="34" charset="0"/>
              </a:rPr>
              <a:t>Driving After Drinking</a:t>
            </a:r>
            <a:endParaRPr lang="en-US" sz="1200" b="1" dirty="0">
              <a:latin typeface="Verdana" pitchFamily="34" charset="0"/>
            </a:endParaRPr>
          </a:p>
        </p:txBody>
      </p:sp>
      <p:sp>
        <p:nvSpPr>
          <p:cNvPr id="1124368" name="Text Box 16"/>
          <p:cNvSpPr txBox="1">
            <a:spLocks noChangeArrowheads="1"/>
          </p:cNvSpPr>
          <p:nvPr/>
        </p:nvSpPr>
        <p:spPr bwMode="auto">
          <a:xfrm>
            <a:off x="6934200" y="3200400"/>
            <a:ext cx="2057400" cy="652463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 smtClean="0">
                <a:latin typeface="Verdana" pitchFamily="34" charset="0"/>
              </a:rPr>
              <a:t>Highly Visible DUI Enforcement</a:t>
            </a:r>
            <a:endParaRPr lang="en-US" sz="1200" b="1" dirty="0">
              <a:latin typeface="Verdana" pitchFamily="34" charset="0"/>
            </a:endParaRPr>
          </a:p>
        </p:txBody>
      </p:sp>
      <p:sp>
        <p:nvSpPr>
          <p:cNvPr id="1124369" name="Text Box 17"/>
          <p:cNvSpPr txBox="1">
            <a:spLocks noChangeArrowheads="1"/>
          </p:cNvSpPr>
          <p:nvPr/>
        </p:nvSpPr>
        <p:spPr bwMode="auto">
          <a:xfrm>
            <a:off x="6934200" y="5998369"/>
            <a:ext cx="2057400" cy="652462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 smtClean="0">
                <a:latin typeface="Verdana" pitchFamily="34" charset="0"/>
              </a:rPr>
              <a:t>Responsible Beverage Service To Reduce Overserving</a:t>
            </a:r>
            <a:endParaRPr lang="en-US" sz="1200" b="1" dirty="0">
              <a:latin typeface="Verdana" pitchFamily="34" charset="0"/>
            </a:endParaRPr>
          </a:p>
        </p:txBody>
      </p:sp>
      <p:sp>
        <p:nvSpPr>
          <p:cNvPr id="1124370" name="Text Box 18"/>
          <p:cNvSpPr txBox="1">
            <a:spLocks noChangeArrowheads="1"/>
          </p:cNvSpPr>
          <p:nvPr/>
        </p:nvSpPr>
        <p:spPr bwMode="auto">
          <a:xfrm>
            <a:off x="2362200" y="4495800"/>
            <a:ext cx="1527175" cy="800100"/>
          </a:xfrm>
          <a:prstGeom prst="rect">
            <a:avLst/>
          </a:prstGeom>
          <a:solidFill>
            <a:srgbClr val="CC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 smtClean="0">
                <a:latin typeface="Verdana" pitchFamily="34" charset="0"/>
              </a:rPr>
              <a:t>Youth 30-Day Cannabis Use </a:t>
            </a:r>
            <a:endParaRPr lang="en-US" sz="1200" b="1" dirty="0">
              <a:latin typeface="Verdana" pitchFamily="34" charset="0"/>
            </a:endParaRPr>
          </a:p>
        </p:txBody>
      </p:sp>
      <p:sp>
        <p:nvSpPr>
          <p:cNvPr id="1124371" name="Text Box 19"/>
          <p:cNvSpPr txBox="1">
            <a:spLocks noChangeArrowheads="1"/>
          </p:cNvSpPr>
          <p:nvPr/>
        </p:nvSpPr>
        <p:spPr bwMode="auto">
          <a:xfrm>
            <a:off x="6934200" y="2508250"/>
            <a:ext cx="2057400" cy="4699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 smtClean="0">
                <a:latin typeface="Verdana" pitchFamily="34" charset="0"/>
              </a:rPr>
              <a:t>Number of DUI Arrests</a:t>
            </a:r>
            <a:endParaRPr lang="en-US" sz="1200" b="1" dirty="0">
              <a:latin typeface="Verdana" pitchFamily="34" charset="0"/>
            </a:endParaRPr>
          </a:p>
        </p:txBody>
      </p:sp>
      <p:sp>
        <p:nvSpPr>
          <p:cNvPr id="1124372" name="Text Box 20"/>
          <p:cNvSpPr txBox="1">
            <a:spLocks noChangeArrowheads="1"/>
          </p:cNvSpPr>
          <p:nvPr/>
        </p:nvSpPr>
        <p:spPr bwMode="auto">
          <a:xfrm>
            <a:off x="4687888" y="1222375"/>
            <a:ext cx="1673225" cy="75882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400" b="1" dirty="0" smtClean="0">
                <a:solidFill>
                  <a:srgbClr val="EAEAEA"/>
                </a:solidFill>
                <a:latin typeface="Verdana" pitchFamily="34" charset="0"/>
              </a:rPr>
              <a:t>Intermediate Variables</a:t>
            </a:r>
            <a:endParaRPr lang="en-US" sz="1400" b="1" dirty="0">
              <a:solidFill>
                <a:srgbClr val="EAEAEA"/>
              </a:solidFill>
              <a:latin typeface="Verdana" pitchFamily="34" charset="0"/>
            </a:endParaRPr>
          </a:p>
        </p:txBody>
      </p:sp>
      <p:sp>
        <p:nvSpPr>
          <p:cNvPr id="1124373" name="Text Box 21"/>
          <p:cNvSpPr txBox="1">
            <a:spLocks noChangeArrowheads="1"/>
          </p:cNvSpPr>
          <p:nvPr/>
        </p:nvSpPr>
        <p:spPr bwMode="auto">
          <a:xfrm>
            <a:off x="7126288" y="1222375"/>
            <a:ext cx="1673225" cy="758825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400" b="1" dirty="0" smtClean="0">
              <a:solidFill>
                <a:srgbClr val="EAEAEA"/>
              </a:solidFill>
              <a:latin typeface="Verdana" pitchFamily="34" charset="0"/>
            </a:endParaRPr>
          </a:p>
          <a:p>
            <a:pPr algn="ctr"/>
            <a:r>
              <a:rPr lang="en-US" sz="1400" b="1" dirty="0" smtClean="0">
                <a:solidFill>
                  <a:srgbClr val="EAEAEA"/>
                </a:solidFill>
                <a:latin typeface="Verdana" pitchFamily="34" charset="0"/>
              </a:rPr>
              <a:t>Strategies</a:t>
            </a:r>
            <a:endParaRPr lang="en-US" sz="1400" b="1" dirty="0">
              <a:solidFill>
                <a:srgbClr val="EAEAEA"/>
              </a:solidFill>
              <a:latin typeface="Verdana" pitchFamily="34" charset="0"/>
            </a:endParaRPr>
          </a:p>
          <a:p>
            <a:pPr algn="ctr"/>
            <a:endParaRPr lang="en-US" sz="1400" b="1" dirty="0">
              <a:solidFill>
                <a:srgbClr val="EAEAEA"/>
              </a:solidFill>
              <a:latin typeface="Verdana" pitchFamily="34" charset="0"/>
            </a:endParaRPr>
          </a:p>
        </p:txBody>
      </p:sp>
      <p:sp>
        <p:nvSpPr>
          <p:cNvPr id="1124374" name="AutoShape 22"/>
          <p:cNvSpPr>
            <a:spLocks noChangeArrowheads="1"/>
          </p:cNvSpPr>
          <p:nvPr/>
        </p:nvSpPr>
        <p:spPr bwMode="auto">
          <a:xfrm>
            <a:off x="1981200" y="1371600"/>
            <a:ext cx="304800" cy="457200"/>
          </a:xfrm>
          <a:prstGeom prst="leftRightArrow">
            <a:avLst>
              <a:gd name="adj1" fmla="val 50000"/>
              <a:gd name="adj2" fmla="val 24074"/>
            </a:avLst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4375" name="Text Box 23"/>
          <p:cNvSpPr txBox="1">
            <a:spLocks noChangeAspect="1" noChangeArrowheads="1"/>
          </p:cNvSpPr>
          <p:nvPr/>
        </p:nvSpPr>
        <p:spPr bwMode="auto">
          <a:xfrm>
            <a:off x="228600" y="1219200"/>
            <a:ext cx="1676400" cy="762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2"/>
                </a:solidFill>
                <a:latin typeface="Verdana" pitchFamily="34" charset="0"/>
              </a:rPr>
              <a:t>Substance-Related Consequences</a:t>
            </a:r>
          </a:p>
        </p:txBody>
      </p:sp>
      <p:sp>
        <p:nvSpPr>
          <p:cNvPr id="1124376" name="Text Box 24"/>
          <p:cNvSpPr txBox="1">
            <a:spLocks noChangeAspect="1" noChangeArrowheads="1"/>
          </p:cNvSpPr>
          <p:nvPr/>
        </p:nvSpPr>
        <p:spPr bwMode="auto">
          <a:xfrm>
            <a:off x="2362200" y="1219200"/>
            <a:ext cx="1673225" cy="727075"/>
          </a:xfrm>
          <a:prstGeom prst="rect">
            <a:avLst/>
          </a:prstGeom>
          <a:solidFill>
            <a:srgbClr val="CC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400" b="1" dirty="0">
                <a:solidFill>
                  <a:srgbClr val="EAEAEA"/>
                </a:solidFill>
                <a:latin typeface="Verdana" pitchFamily="34" charset="0"/>
              </a:rPr>
              <a:t>Substance</a:t>
            </a:r>
          </a:p>
          <a:p>
            <a:pPr algn="ctr"/>
            <a:r>
              <a:rPr lang="en-US" sz="1400" b="1" dirty="0">
                <a:solidFill>
                  <a:srgbClr val="EAEAEA"/>
                </a:solidFill>
                <a:latin typeface="Verdana" pitchFamily="34" charset="0"/>
              </a:rPr>
              <a:t>Use</a:t>
            </a:r>
          </a:p>
        </p:txBody>
      </p:sp>
      <p:sp>
        <p:nvSpPr>
          <p:cNvPr id="1124377" name="AutoShape 25"/>
          <p:cNvSpPr>
            <a:spLocks noChangeArrowheads="1"/>
          </p:cNvSpPr>
          <p:nvPr/>
        </p:nvSpPr>
        <p:spPr bwMode="auto">
          <a:xfrm>
            <a:off x="6629400" y="1371600"/>
            <a:ext cx="304800" cy="457200"/>
          </a:xfrm>
          <a:prstGeom prst="leftRightArrow">
            <a:avLst>
              <a:gd name="adj1" fmla="val 50000"/>
              <a:gd name="adj2" fmla="val 24074"/>
            </a:avLst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4378" name="AutoShape 26"/>
          <p:cNvSpPr>
            <a:spLocks noChangeArrowheads="1"/>
          </p:cNvSpPr>
          <p:nvPr/>
        </p:nvSpPr>
        <p:spPr bwMode="auto">
          <a:xfrm>
            <a:off x="4191000" y="1371600"/>
            <a:ext cx="304800" cy="457200"/>
          </a:xfrm>
          <a:prstGeom prst="leftRightArrow">
            <a:avLst>
              <a:gd name="adj1" fmla="val 50000"/>
              <a:gd name="adj2" fmla="val 24074"/>
            </a:avLst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4379" name="Line 27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124380" name="Text Box 28"/>
          <p:cNvSpPr txBox="1">
            <a:spLocks noChangeArrowheads="1"/>
          </p:cNvSpPr>
          <p:nvPr/>
        </p:nvSpPr>
        <p:spPr bwMode="auto">
          <a:xfrm>
            <a:off x="4303713" y="4114800"/>
            <a:ext cx="2439987" cy="4699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ts val="200"/>
              </a:spcBef>
            </a:pPr>
            <a:r>
              <a:rPr lang="en-US" sz="1200" b="1" dirty="0" smtClean="0">
                <a:latin typeface="Verdana" pitchFamily="34" charset="0"/>
              </a:rPr>
              <a:t>Low Personal</a:t>
            </a:r>
          </a:p>
          <a:p>
            <a:pPr algn="ctr" eaLnBrk="0" hangingPunct="0">
              <a:spcBef>
                <a:spcPts val="200"/>
              </a:spcBef>
            </a:pPr>
            <a:r>
              <a:rPr lang="en-US" sz="1200" b="1" dirty="0" smtClean="0">
                <a:latin typeface="Verdana" pitchFamily="34" charset="0"/>
              </a:rPr>
              <a:t> Self-Esteem</a:t>
            </a:r>
            <a:endParaRPr lang="en-US" sz="1200" b="1" dirty="0">
              <a:latin typeface="Verdana" pitchFamily="34" charset="0"/>
            </a:endParaRPr>
          </a:p>
        </p:txBody>
      </p:sp>
      <p:sp>
        <p:nvSpPr>
          <p:cNvPr id="1124381" name="Text Box 29"/>
          <p:cNvSpPr txBox="1">
            <a:spLocks noChangeArrowheads="1"/>
          </p:cNvSpPr>
          <p:nvPr/>
        </p:nvSpPr>
        <p:spPr bwMode="auto">
          <a:xfrm>
            <a:off x="2362200" y="5486400"/>
            <a:ext cx="1524000" cy="990600"/>
          </a:xfrm>
          <a:prstGeom prst="rect">
            <a:avLst/>
          </a:prstGeom>
          <a:solidFill>
            <a:srgbClr val="CC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 smtClean="0">
                <a:latin typeface="Verdana" pitchFamily="34" charset="0"/>
              </a:rPr>
              <a:t>Youth and Young Adult Lifetime Drinking</a:t>
            </a:r>
            <a:endParaRPr lang="en-US" sz="1200" b="1" dirty="0">
              <a:latin typeface="Verdana" pitchFamily="34" charset="0"/>
            </a:endParaRPr>
          </a:p>
        </p:txBody>
      </p:sp>
      <p:sp>
        <p:nvSpPr>
          <p:cNvPr id="1124382" name="Text Box 30"/>
          <p:cNvSpPr txBox="1">
            <a:spLocks noChangeArrowheads="1"/>
          </p:cNvSpPr>
          <p:nvPr/>
        </p:nvSpPr>
        <p:spPr bwMode="auto">
          <a:xfrm>
            <a:off x="2362200" y="2209800"/>
            <a:ext cx="1524000" cy="914400"/>
          </a:xfrm>
          <a:prstGeom prst="rect">
            <a:avLst/>
          </a:prstGeom>
          <a:solidFill>
            <a:srgbClr val="CC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 smtClean="0">
                <a:latin typeface="Verdana" pitchFamily="34" charset="0"/>
              </a:rPr>
              <a:t>Underage and Young Adult</a:t>
            </a:r>
            <a:endParaRPr lang="en-US" sz="1200" b="1" dirty="0">
              <a:latin typeface="Verdana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1200" b="1" dirty="0" smtClean="0">
                <a:latin typeface="Verdana" pitchFamily="34" charset="0"/>
              </a:rPr>
              <a:t>Binge Drinking</a:t>
            </a:r>
            <a:endParaRPr lang="en-US" sz="1200" b="1" dirty="0">
              <a:latin typeface="Verdan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0" y="555923"/>
            <a:ext cx="4301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FF00"/>
                </a:solidFill>
                <a:latin typeface="+mj-lt"/>
              </a:rPr>
              <a:t>What is wrong with this picture?</a:t>
            </a:r>
            <a:endParaRPr lang="en-US" sz="2000" b="1" i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4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4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4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4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4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4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4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4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24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2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2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2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2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2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2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1124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124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1124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1124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1124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1124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112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1124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112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112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112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4357" grpId="0" animBg="1"/>
      <p:bldP spid="1124358" grpId="0" animBg="1"/>
      <p:bldP spid="1124358" grpId="1" animBg="1"/>
      <p:bldP spid="1124359" grpId="0" animBg="1"/>
      <p:bldP spid="1124359" grpId="1" animBg="1"/>
      <p:bldP spid="1124360" grpId="0" animBg="1"/>
      <p:bldP spid="1124360" grpId="1" animBg="1"/>
      <p:bldP spid="1124361" grpId="0" animBg="1"/>
      <p:bldP spid="1124361" grpId="1" animBg="1"/>
      <p:bldP spid="1124363" grpId="0" animBg="1"/>
      <p:bldP spid="1124363" grpId="1" animBg="1"/>
      <p:bldP spid="1124364" grpId="0" animBg="1"/>
      <p:bldP spid="1124364" grpId="1" animBg="1"/>
      <p:bldP spid="1124365" grpId="0" animBg="1"/>
      <p:bldP spid="1124366" grpId="0" animBg="1"/>
      <p:bldP spid="1124366" grpId="1" animBg="1"/>
      <p:bldP spid="1124367" grpId="0" animBg="1"/>
      <p:bldP spid="1124368" grpId="0" animBg="1"/>
      <p:bldP spid="1124369" grpId="0" animBg="1"/>
      <p:bldP spid="1124370" grpId="0" animBg="1"/>
      <p:bldP spid="1124370" grpId="1" animBg="1"/>
      <p:bldP spid="1124371" grpId="0" animBg="1"/>
      <p:bldP spid="1124371" grpId="1" animBg="1"/>
      <p:bldP spid="1124380" grpId="0" animBg="1"/>
      <p:bldP spid="1124380" grpId="1" animBg="1"/>
      <p:bldP spid="1124381" grpId="0" animBg="1"/>
      <p:bldP spid="1124381" grpId="1" animBg="1"/>
      <p:bldP spid="112438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762000" y="152400"/>
            <a:ext cx="251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Alcohol </a:t>
            </a:r>
            <a:r>
              <a:rPr lang="en-US" sz="1200" dirty="0" smtClean="0"/>
              <a:t>Sales and </a:t>
            </a:r>
            <a:r>
              <a:rPr lang="en-US" sz="1200" dirty="0"/>
              <a:t>Service Regulations, </a:t>
            </a:r>
            <a:r>
              <a:rPr lang="en-US" sz="1200" dirty="0" smtClean="0"/>
              <a:t>Enforcement, and </a:t>
            </a:r>
            <a:r>
              <a:rPr lang="en-US" sz="1200" dirty="0"/>
              <a:t>Sanctions</a:t>
            </a:r>
          </a:p>
        </p:txBody>
      </p:sp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2209800" y="1371600"/>
            <a:ext cx="91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FFFF00"/>
                </a:solidFill>
              </a:rPr>
              <a:t>Alcohol Serving and Sales Practices</a:t>
            </a: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1676400" y="2971800"/>
            <a:ext cx="1066800" cy="27463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FFFF00"/>
                </a:solidFill>
              </a:rPr>
              <a:t>Drinking</a:t>
            </a:r>
          </a:p>
        </p:txBody>
      </p:sp>
      <p:sp>
        <p:nvSpPr>
          <p:cNvPr id="2053" name="Text Box 9"/>
          <p:cNvSpPr txBox="1">
            <a:spLocks noChangeArrowheads="1"/>
          </p:cNvSpPr>
          <p:nvPr/>
        </p:nvSpPr>
        <p:spPr bwMode="auto">
          <a:xfrm rot="10800000" flipV="1">
            <a:off x="-1588" y="1555750"/>
            <a:ext cx="1298576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Price</a:t>
            </a:r>
          </a:p>
        </p:txBody>
      </p:sp>
      <p:sp>
        <p:nvSpPr>
          <p:cNvPr id="2054" name="Text Box 10"/>
          <p:cNvSpPr txBox="1">
            <a:spLocks noChangeArrowheads="1"/>
          </p:cNvSpPr>
          <p:nvPr/>
        </p:nvSpPr>
        <p:spPr bwMode="auto">
          <a:xfrm>
            <a:off x="0" y="3962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Community </a:t>
            </a:r>
            <a:r>
              <a:rPr lang="en-US" sz="1200" dirty="0" smtClean="0"/>
              <a:t>Norms</a:t>
            </a:r>
            <a:r>
              <a:rPr lang="en-US" sz="1200" dirty="0" smtClean="0">
                <a:latin typeface="Arial Narrow"/>
              </a:rPr>
              <a:t>–</a:t>
            </a:r>
            <a:r>
              <a:rPr lang="en-US" sz="1200" dirty="0" smtClean="0"/>
              <a:t> </a:t>
            </a:r>
            <a:r>
              <a:rPr lang="en-US" sz="1200" dirty="0"/>
              <a:t>Drinking</a:t>
            </a:r>
          </a:p>
        </p:txBody>
      </p:sp>
      <p:sp>
        <p:nvSpPr>
          <p:cNvPr id="2055" name="Text Box 11"/>
          <p:cNvSpPr txBox="1">
            <a:spLocks noChangeArrowheads="1"/>
          </p:cNvSpPr>
          <p:nvPr/>
        </p:nvSpPr>
        <p:spPr bwMode="auto">
          <a:xfrm>
            <a:off x="685800" y="5897563"/>
            <a:ext cx="190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Drinking Context</a:t>
            </a:r>
          </a:p>
        </p:txBody>
      </p:sp>
      <p:sp>
        <p:nvSpPr>
          <p:cNvPr id="2056" name="Text Box 12"/>
          <p:cNvSpPr txBox="1">
            <a:spLocks noChangeArrowheads="1"/>
          </p:cNvSpPr>
          <p:nvPr/>
        </p:nvSpPr>
        <p:spPr bwMode="auto">
          <a:xfrm>
            <a:off x="3352800" y="228600"/>
            <a:ext cx="152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FFFF00"/>
                </a:solidFill>
              </a:rPr>
              <a:t>DUI Enforcement</a:t>
            </a:r>
          </a:p>
        </p:txBody>
      </p:sp>
      <p:sp>
        <p:nvSpPr>
          <p:cNvPr id="2057" name="Text Box 15"/>
          <p:cNvSpPr txBox="1">
            <a:spLocks noChangeArrowheads="1"/>
          </p:cNvSpPr>
          <p:nvPr/>
        </p:nvSpPr>
        <p:spPr bwMode="auto">
          <a:xfrm>
            <a:off x="5029200" y="762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FFFF00"/>
                </a:solidFill>
              </a:rPr>
              <a:t>Public Awareness of Drinking/Driving Enforcement</a:t>
            </a:r>
          </a:p>
        </p:txBody>
      </p:sp>
      <p:sp>
        <p:nvSpPr>
          <p:cNvPr id="2058" name="Text Box 16"/>
          <p:cNvSpPr txBox="1">
            <a:spLocks noChangeArrowheads="1"/>
          </p:cNvSpPr>
          <p:nvPr/>
        </p:nvSpPr>
        <p:spPr bwMode="auto">
          <a:xfrm>
            <a:off x="5943600" y="1676400"/>
            <a:ext cx="121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Community </a:t>
            </a:r>
            <a:r>
              <a:rPr lang="en-US" sz="1200" dirty="0" smtClean="0"/>
              <a:t>Norms– </a:t>
            </a:r>
            <a:r>
              <a:rPr lang="en-US" sz="1200" dirty="0"/>
              <a:t>Drinking  and Driving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5029200" y="3001962"/>
            <a:ext cx="1828800" cy="27463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FFFF00"/>
                </a:solidFill>
              </a:rPr>
              <a:t>Driving After Drinking</a:t>
            </a:r>
          </a:p>
        </p:txBody>
      </p:sp>
      <p:sp>
        <p:nvSpPr>
          <p:cNvPr id="2060" name="Text Box 18"/>
          <p:cNvSpPr txBox="1">
            <a:spLocks noChangeArrowheads="1"/>
          </p:cNvSpPr>
          <p:nvPr/>
        </p:nvSpPr>
        <p:spPr bwMode="auto">
          <a:xfrm>
            <a:off x="7391400" y="2895600"/>
            <a:ext cx="1485900" cy="646331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Alcohol-Related</a:t>
            </a:r>
          </a:p>
          <a:p>
            <a:r>
              <a:rPr lang="en-US" sz="1200" dirty="0">
                <a:solidFill>
                  <a:srgbClr val="FFFF00"/>
                </a:solidFill>
              </a:rPr>
              <a:t>Motor Vehicle Crashes</a:t>
            </a:r>
          </a:p>
        </p:txBody>
      </p:sp>
      <p:sp>
        <p:nvSpPr>
          <p:cNvPr id="2061" name="Line 21"/>
          <p:cNvSpPr>
            <a:spLocks noChangeShapeType="1"/>
          </p:cNvSpPr>
          <p:nvPr/>
        </p:nvSpPr>
        <p:spPr bwMode="auto">
          <a:xfrm flipH="1">
            <a:off x="2286000" y="2209800"/>
            <a:ext cx="2286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62" name="Line 29"/>
          <p:cNvSpPr>
            <a:spLocks noChangeShapeType="1"/>
          </p:cNvSpPr>
          <p:nvPr/>
        </p:nvSpPr>
        <p:spPr bwMode="auto">
          <a:xfrm flipV="1">
            <a:off x="762000" y="3276600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n>
                <a:solidFill>
                  <a:schemeClr val="tx1"/>
                </a:solidFill>
                <a:prstDash val="sysDash"/>
              </a:ln>
            </a:endParaRPr>
          </a:p>
        </p:txBody>
      </p:sp>
      <p:sp>
        <p:nvSpPr>
          <p:cNvPr id="2063" name="Line 30"/>
          <p:cNvSpPr>
            <a:spLocks noChangeShapeType="1"/>
          </p:cNvSpPr>
          <p:nvPr/>
        </p:nvSpPr>
        <p:spPr bwMode="auto">
          <a:xfrm>
            <a:off x="762000" y="1828800"/>
            <a:ext cx="1219200" cy="1066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64" name="Line 33"/>
          <p:cNvSpPr>
            <a:spLocks noChangeShapeType="1"/>
          </p:cNvSpPr>
          <p:nvPr/>
        </p:nvSpPr>
        <p:spPr bwMode="auto">
          <a:xfrm>
            <a:off x="2732900" y="3124200"/>
            <a:ext cx="2296300" cy="0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065" name="Line 39"/>
          <p:cNvSpPr>
            <a:spLocks noChangeShapeType="1"/>
          </p:cNvSpPr>
          <p:nvPr/>
        </p:nvSpPr>
        <p:spPr bwMode="auto">
          <a:xfrm flipH="1">
            <a:off x="4495800" y="457200"/>
            <a:ext cx="0" cy="1524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66" name="Line 40"/>
          <p:cNvSpPr>
            <a:spLocks noChangeShapeType="1"/>
          </p:cNvSpPr>
          <p:nvPr/>
        </p:nvSpPr>
        <p:spPr bwMode="auto">
          <a:xfrm flipH="1">
            <a:off x="4876800" y="1219200"/>
            <a:ext cx="7620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67" name="Line 45"/>
          <p:cNvSpPr>
            <a:spLocks noChangeShapeType="1"/>
          </p:cNvSpPr>
          <p:nvPr/>
        </p:nvSpPr>
        <p:spPr bwMode="auto">
          <a:xfrm flipH="1">
            <a:off x="6172200" y="2514600"/>
            <a:ext cx="228600" cy="381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68" name="Line 46"/>
          <p:cNvSpPr>
            <a:spLocks noChangeShapeType="1"/>
          </p:cNvSpPr>
          <p:nvPr/>
        </p:nvSpPr>
        <p:spPr bwMode="auto">
          <a:xfrm>
            <a:off x="7010400" y="3124200"/>
            <a:ext cx="457200" cy="0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069" name="Line 59"/>
          <p:cNvSpPr>
            <a:spLocks noChangeShapeType="1"/>
          </p:cNvSpPr>
          <p:nvPr/>
        </p:nvSpPr>
        <p:spPr bwMode="auto">
          <a:xfrm>
            <a:off x="2362200" y="762000"/>
            <a:ext cx="2286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70" name="Text Box 60"/>
          <p:cNvSpPr txBox="1">
            <a:spLocks noChangeArrowheads="1"/>
          </p:cNvSpPr>
          <p:nvPr/>
        </p:nvSpPr>
        <p:spPr bwMode="auto">
          <a:xfrm>
            <a:off x="3581400" y="4206081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Individual Factors</a:t>
            </a:r>
          </a:p>
        </p:txBody>
      </p:sp>
      <p:sp>
        <p:nvSpPr>
          <p:cNvPr id="2071" name="Line 63"/>
          <p:cNvSpPr>
            <a:spLocks noChangeShapeType="1"/>
          </p:cNvSpPr>
          <p:nvPr/>
        </p:nvSpPr>
        <p:spPr bwMode="auto">
          <a:xfrm flipH="1" flipV="1">
            <a:off x="2438400" y="3276600"/>
            <a:ext cx="1600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72" name="Line 64"/>
          <p:cNvSpPr>
            <a:spLocks noChangeShapeType="1"/>
          </p:cNvSpPr>
          <p:nvPr/>
        </p:nvSpPr>
        <p:spPr bwMode="auto">
          <a:xfrm flipV="1">
            <a:off x="4876800" y="3276600"/>
            <a:ext cx="1143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73" name="Line 70"/>
          <p:cNvSpPr>
            <a:spLocks noChangeShapeType="1"/>
          </p:cNvSpPr>
          <p:nvPr/>
        </p:nvSpPr>
        <p:spPr bwMode="auto">
          <a:xfrm flipV="1">
            <a:off x="1828800" y="3276600"/>
            <a:ext cx="304800" cy="259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75" name="Text Box 85"/>
          <p:cNvSpPr txBox="1">
            <a:spLocks noChangeArrowheads="1"/>
          </p:cNvSpPr>
          <p:nvPr/>
        </p:nvSpPr>
        <p:spPr bwMode="auto">
          <a:xfrm>
            <a:off x="1143000" y="4724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dirty="0"/>
              <a:t>Social Availability</a:t>
            </a:r>
          </a:p>
        </p:txBody>
      </p:sp>
      <p:sp>
        <p:nvSpPr>
          <p:cNvPr id="2076" name="Line 86"/>
          <p:cNvSpPr>
            <a:spLocks noChangeShapeType="1"/>
          </p:cNvSpPr>
          <p:nvPr/>
        </p:nvSpPr>
        <p:spPr bwMode="auto">
          <a:xfrm flipV="1">
            <a:off x="1600200" y="3246438"/>
            <a:ext cx="381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77" name="Text Box 93"/>
          <p:cNvSpPr txBox="1">
            <a:spLocks noChangeArrowheads="1"/>
          </p:cNvSpPr>
          <p:nvPr/>
        </p:nvSpPr>
        <p:spPr bwMode="auto">
          <a:xfrm>
            <a:off x="1143000" y="1524000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dirty="0"/>
              <a:t>Retail Availability</a:t>
            </a:r>
          </a:p>
        </p:txBody>
      </p:sp>
      <p:sp>
        <p:nvSpPr>
          <p:cNvPr id="2078" name="Line 94"/>
          <p:cNvSpPr>
            <a:spLocks noChangeShapeType="1"/>
          </p:cNvSpPr>
          <p:nvPr/>
        </p:nvSpPr>
        <p:spPr bwMode="auto">
          <a:xfrm flipH="1">
            <a:off x="1524000" y="838200"/>
            <a:ext cx="1524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79" name="Line 95"/>
          <p:cNvSpPr>
            <a:spLocks noChangeShapeType="1"/>
          </p:cNvSpPr>
          <p:nvPr/>
        </p:nvSpPr>
        <p:spPr bwMode="auto">
          <a:xfrm>
            <a:off x="1752600" y="1981200"/>
            <a:ext cx="3810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80" name="Text Box 97"/>
          <p:cNvSpPr txBox="1">
            <a:spLocks noChangeArrowheads="1"/>
          </p:cNvSpPr>
          <p:nvPr/>
        </p:nvSpPr>
        <p:spPr bwMode="auto">
          <a:xfrm>
            <a:off x="5334000" y="152400"/>
            <a:ext cx="381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latin typeface="+mj-lt"/>
              </a:rPr>
              <a:t>Alcohol-Related Motor Vehicle Crash </a:t>
            </a:r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Model</a:t>
            </a:r>
            <a:endParaRPr lang="en-US" sz="12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81" name="Text Box 102"/>
          <p:cNvSpPr txBox="1">
            <a:spLocks noChangeArrowheads="1"/>
          </p:cNvSpPr>
          <p:nvPr/>
        </p:nvSpPr>
        <p:spPr bwMode="auto">
          <a:xfrm>
            <a:off x="3886200" y="20574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Perceived Risk of DUI Arrest</a:t>
            </a:r>
          </a:p>
        </p:txBody>
      </p:sp>
      <p:sp>
        <p:nvSpPr>
          <p:cNvPr id="2082" name="Line 103"/>
          <p:cNvSpPr>
            <a:spLocks noChangeShapeType="1"/>
          </p:cNvSpPr>
          <p:nvPr/>
        </p:nvSpPr>
        <p:spPr bwMode="auto">
          <a:xfrm>
            <a:off x="4648200" y="25146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2084" name="AutoShape 108"/>
          <p:cNvCxnSpPr>
            <a:cxnSpLocks noChangeShapeType="1"/>
          </p:cNvCxnSpPr>
          <p:nvPr/>
        </p:nvCxnSpPr>
        <p:spPr bwMode="auto">
          <a:xfrm flipV="1">
            <a:off x="2286000" y="3276603"/>
            <a:ext cx="4572000" cy="2743197"/>
          </a:xfrm>
          <a:prstGeom prst="curvedConnector3">
            <a:avLst>
              <a:gd name="adj1" fmla="val 68378"/>
            </a:avLst>
          </a:prstGeom>
          <a:noFill/>
          <a:ln w="19050">
            <a:solidFill>
              <a:schemeClr val="tx1"/>
            </a:solidFill>
            <a:prstDash val="sysDash"/>
            <a:round/>
            <a:headEnd/>
            <a:tailEnd type="triangle" w="med" len="med"/>
          </a:ln>
        </p:spPr>
      </p:cxnSp>
      <p:sp>
        <p:nvSpPr>
          <p:cNvPr id="2085" name="Line 110"/>
          <p:cNvSpPr>
            <a:spLocks noChangeShapeType="1"/>
          </p:cNvSpPr>
          <p:nvPr/>
        </p:nvSpPr>
        <p:spPr bwMode="auto">
          <a:xfrm>
            <a:off x="6096000" y="5410200"/>
            <a:ext cx="533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86" name="Text Box 111"/>
          <p:cNvSpPr txBox="1">
            <a:spLocks noChangeArrowheads="1"/>
          </p:cNvSpPr>
          <p:nvPr/>
        </p:nvSpPr>
        <p:spPr bwMode="auto">
          <a:xfrm>
            <a:off x="6934200" y="5257800"/>
            <a:ext cx="1508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dirty="0"/>
              <a:t>Strong Relationship</a:t>
            </a:r>
          </a:p>
        </p:txBody>
      </p:sp>
      <p:sp>
        <p:nvSpPr>
          <p:cNvPr id="2087" name="Line 112"/>
          <p:cNvSpPr>
            <a:spLocks noChangeShapeType="1"/>
          </p:cNvSpPr>
          <p:nvPr/>
        </p:nvSpPr>
        <p:spPr bwMode="auto">
          <a:xfrm>
            <a:off x="6096000" y="57150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88" name="Text Box 113"/>
          <p:cNvSpPr txBox="1">
            <a:spLocks noChangeArrowheads="1"/>
          </p:cNvSpPr>
          <p:nvPr/>
        </p:nvSpPr>
        <p:spPr bwMode="auto">
          <a:xfrm>
            <a:off x="6934200" y="5562600"/>
            <a:ext cx="170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dirty="0"/>
              <a:t>Moderate Relationship</a:t>
            </a:r>
          </a:p>
        </p:txBody>
      </p:sp>
      <p:sp>
        <p:nvSpPr>
          <p:cNvPr id="2089" name="Line 114"/>
          <p:cNvSpPr>
            <a:spLocks noChangeShapeType="1"/>
          </p:cNvSpPr>
          <p:nvPr/>
        </p:nvSpPr>
        <p:spPr bwMode="auto">
          <a:xfrm>
            <a:off x="6096000" y="60198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90" name="Text Box 115"/>
          <p:cNvSpPr txBox="1">
            <a:spLocks noChangeArrowheads="1"/>
          </p:cNvSpPr>
          <p:nvPr/>
        </p:nvSpPr>
        <p:spPr bwMode="auto">
          <a:xfrm>
            <a:off x="6934200" y="5867400"/>
            <a:ext cx="14398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dirty="0"/>
              <a:t>Minor Relationship</a:t>
            </a:r>
          </a:p>
        </p:txBody>
      </p:sp>
      <p:sp>
        <p:nvSpPr>
          <p:cNvPr id="2091" name="Line 117"/>
          <p:cNvSpPr>
            <a:spLocks noChangeShapeType="1"/>
          </p:cNvSpPr>
          <p:nvPr/>
        </p:nvSpPr>
        <p:spPr bwMode="auto">
          <a:xfrm>
            <a:off x="6096000" y="64008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92" name="Text Box 118"/>
          <p:cNvSpPr txBox="1">
            <a:spLocks noChangeArrowheads="1"/>
          </p:cNvSpPr>
          <p:nvPr/>
        </p:nvSpPr>
        <p:spPr bwMode="auto">
          <a:xfrm>
            <a:off x="6934200" y="6172200"/>
            <a:ext cx="17780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dirty="0"/>
              <a:t>Little </a:t>
            </a:r>
            <a:r>
              <a:rPr lang="en-US" sz="1200" dirty="0" smtClean="0"/>
              <a:t>Research </a:t>
            </a:r>
            <a:r>
              <a:rPr lang="en-US" sz="1200" dirty="0"/>
              <a:t>Evidence </a:t>
            </a:r>
            <a:endParaRPr lang="en-US" sz="1200" dirty="0">
              <a:latin typeface="+mj-lt"/>
            </a:endParaRPr>
          </a:p>
          <a:p>
            <a:pPr algn="l"/>
            <a:r>
              <a:rPr lang="en-US" sz="1200" dirty="0">
                <a:latin typeface="+mn-lt"/>
              </a:rPr>
              <a:t>but </a:t>
            </a:r>
            <a:r>
              <a:rPr lang="en-US" sz="1200" dirty="0" smtClean="0">
                <a:latin typeface="+mn-lt"/>
              </a:rPr>
              <a:t>Logical Relationship</a:t>
            </a:r>
            <a:endParaRPr lang="en-US" sz="1200" dirty="0">
              <a:latin typeface="+mn-lt"/>
            </a:endParaRPr>
          </a:p>
        </p:txBody>
      </p:sp>
      <p:sp>
        <p:nvSpPr>
          <p:cNvPr id="2093" name="Line 120"/>
          <p:cNvSpPr>
            <a:spLocks noChangeShapeType="1"/>
          </p:cNvSpPr>
          <p:nvPr/>
        </p:nvSpPr>
        <p:spPr bwMode="auto">
          <a:xfrm flipV="1">
            <a:off x="6553200" y="1219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94" name="Line 122"/>
          <p:cNvSpPr>
            <a:spLocks noChangeShapeType="1"/>
          </p:cNvSpPr>
          <p:nvPr/>
        </p:nvSpPr>
        <p:spPr bwMode="auto">
          <a:xfrm>
            <a:off x="4648200" y="457200"/>
            <a:ext cx="685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751458" y="4919246"/>
            <a:ext cx="1960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latin typeface="+mj-lt"/>
              </a:rPr>
              <a:t>Research Evidence</a:t>
            </a:r>
            <a:endParaRPr lang="en-US" sz="1600" u="sng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/>
      <p:bldP spid="2053" grpId="0"/>
      <p:bldP spid="2054" grpId="0"/>
      <p:bldP spid="2055" grpId="0"/>
      <p:bldP spid="2056" grpId="0"/>
      <p:bldP spid="2057" grpId="0"/>
      <p:bldP spid="2058" grpId="0"/>
      <p:bldP spid="2061" grpId="0" animBg="1"/>
      <p:bldP spid="2062" grpId="0" animBg="1"/>
      <p:bldP spid="2063" grpId="0" animBg="1"/>
      <p:bldP spid="2065" grpId="0" animBg="1"/>
      <p:bldP spid="2066" grpId="0" animBg="1"/>
      <p:bldP spid="2067" grpId="0" animBg="1"/>
      <p:bldP spid="2069" grpId="0" animBg="1"/>
      <p:bldP spid="2070" grpId="0"/>
      <p:bldP spid="2071" grpId="0" animBg="1"/>
      <p:bldP spid="2072" grpId="0" animBg="1"/>
      <p:bldP spid="2073" grpId="0" animBg="1"/>
      <p:bldP spid="2075" grpId="0"/>
      <p:bldP spid="2076" grpId="0" animBg="1"/>
      <p:bldP spid="2077" grpId="0"/>
      <p:bldP spid="2078" grpId="0" animBg="1"/>
      <p:bldP spid="2079" grpId="0" animBg="1"/>
      <p:bldP spid="2081" grpId="0"/>
      <p:bldP spid="2082" grpId="0" animBg="1"/>
      <p:bldP spid="2093" grpId="0" animBg="1"/>
      <p:bldP spid="20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509319"/>
            <a:ext cx="7289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Review of Research Evidence for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 Logic Models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dirty="0" smtClean="0"/>
              <a:t>WWW.PIRE.org</a:t>
            </a:r>
            <a:br>
              <a:rPr lang="en-US" sz="3000" dirty="0" smtClean="0"/>
            </a:br>
            <a:r>
              <a:rPr lang="en-US" b="0" i="1" dirty="0" smtClean="0"/>
              <a:t/>
            </a:r>
            <a:br>
              <a:rPr lang="en-US" b="0" i="1" dirty="0" smtClean="0"/>
            </a:br>
            <a:r>
              <a:rPr lang="en-US" sz="2800" b="0" dirty="0" smtClean="0"/>
              <a:t>Under “</a:t>
            </a:r>
            <a:r>
              <a:rPr lang="en-US" sz="2800" b="0" dirty="0" smtClean="0">
                <a:solidFill>
                  <a:schemeClr val="tx1"/>
                </a:solidFill>
              </a:rPr>
              <a:t>Featured Websites” to “Logic Models for the Prevention of Alcohol, Tobacco, and Other Drug Problems,</a:t>
            </a:r>
            <a:r>
              <a:rPr lang="en-US" sz="2800" b="0" dirty="0" smtClean="0"/>
              <a:t>”</a:t>
            </a:r>
            <a:br>
              <a:rPr lang="en-US" sz="2800" b="0" dirty="0" smtClean="0"/>
            </a:br>
            <a:r>
              <a:rPr lang="en-US" sz="2800" b="0" dirty="0" smtClean="0"/>
              <a:t>select tab in right-hand column.</a:t>
            </a:r>
            <a:r>
              <a:rPr lang="en-US" b="0" i="1" dirty="0" smtClean="0"/>
              <a:t/>
            </a:r>
            <a:br>
              <a:rPr lang="en-US" b="0" i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/>
              </a:rPr>
              <a:t>Underage Drinking Logic Model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00150"/>
            <a:ext cx="8229600" cy="539908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sz="1400" b="1" i="1" dirty="0" smtClean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086600" y="3352800"/>
            <a:ext cx="1187450" cy="5238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2"/>
                </a:solidFill>
                <a:latin typeface="+mj-lt"/>
              </a:rPr>
              <a:t>Underage </a:t>
            </a:r>
            <a:r>
              <a:rPr lang="en-US" sz="1400" b="1" dirty="0" smtClean="0">
                <a:solidFill>
                  <a:schemeClr val="bg2"/>
                </a:solidFill>
                <a:latin typeface="+mj-lt"/>
              </a:rPr>
              <a:t>drinking</a:t>
            </a:r>
            <a:endParaRPr lang="en-US" sz="1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572000" y="3352800"/>
            <a:ext cx="1981200" cy="9540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2"/>
                </a:solidFill>
                <a:latin typeface="+mj-lt"/>
              </a:rPr>
              <a:t>Social availability of alcohol to youth (parties, peers, families)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029200" y="2057400"/>
            <a:ext cx="1768475" cy="5238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2"/>
                </a:solidFill>
                <a:latin typeface="+mj-lt"/>
              </a:rPr>
              <a:t>Retail </a:t>
            </a:r>
            <a:r>
              <a:rPr lang="en-US" sz="1400" b="1" dirty="0" smtClean="0">
                <a:solidFill>
                  <a:schemeClr val="bg2"/>
                </a:solidFill>
                <a:latin typeface="+mj-lt"/>
              </a:rPr>
              <a:t>sale </a:t>
            </a:r>
            <a:r>
              <a:rPr lang="en-US" sz="1400" b="1" dirty="0">
                <a:solidFill>
                  <a:schemeClr val="bg2"/>
                </a:solidFill>
                <a:latin typeface="+mj-lt"/>
              </a:rPr>
              <a:t>of alcohol to youth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33400" y="3124200"/>
            <a:ext cx="1235075" cy="7381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2"/>
                </a:solidFill>
                <a:latin typeface="+mj-lt"/>
              </a:rPr>
              <a:t>Underage drinking laws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828800" y="5105400"/>
            <a:ext cx="1920875" cy="73866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2"/>
                </a:solidFill>
                <a:latin typeface="+mj-lt"/>
              </a:rPr>
              <a:t>Community </a:t>
            </a:r>
            <a:r>
              <a:rPr lang="en-US" sz="1400" b="1" dirty="0" smtClean="0">
                <a:solidFill>
                  <a:schemeClr val="bg2"/>
                </a:solidFill>
                <a:latin typeface="+mj-lt"/>
              </a:rPr>
              <a:t>concerns </a:t>
            </a:r>
            <a:r>
              <a:rPr lang="en-US" sz="1400" b="1" dirty="0">
                <a:solidFill>
                  <a:schemeClr val="bg2"/>
                </a:solidFill>
                <a:latin typeface="+mj-lt"/>
              </a:rPr>
              <a:t>about youth drinking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286000" y="3124200"/>
            <a:ext cx="1616075" cy="5238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2"/>
                </a:solidFill>
                <a:latin typeface="+mj-lt"/>
              </a:rPr>
              <a:t>Visible enforcement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V="1">
            <a:off x="6553200" y="3810000"/>
            <a:ext cx="533400" cy="4603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1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6324600" y="2667000"/>
            <a:ext cx="838200" cy="609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1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V="1">
            <a:off x="3810000" y="2667000"/>
            <a:ext cx="1219200" cy="457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1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3657600" y="3810000"/>
            <a:ext cx="914400" cy="228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1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 flipV="1">
            <a:off x="3657600" y="4306888"/>
            <a:ext cx="1295400" cy="91440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ash"/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1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 flipV="1">
            <a:off x="3352800" y="3998913"/>
            <a:ext cx="4114800" cy="167640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ash"/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1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 flipV="1">
            <a:off x="1600200" y="3505200"/>
            <a:ext cx="685800" cy="76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1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>
            <a:off x="1295400" y="3962400"/>
            <a:ext cx="990600" cy="1066800"/>
          </a:xfrm>
          <a:prstGeom prst="lin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1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1371600" y="1905000"/>
            <a:ext cx="320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i="1" dirty="0">
                <a:solidFill>
                  <a:srgbClr val="FF0000"/>
                </a:solidFill>
                <a:latin typeface="+mj-lt"/>
              </a:rPr>
              <a:t>Compliance checks, citations, license loss</a:t>
            </a: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1676400" y="4038600"/>
            <a:ext cx="2698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i="1" dirty="0">
                <a:solidFill>
                  <a:srgbClr val="FF0000"/>
                </a:solidFill>
                <a:latin typeface="+mj-lt"/>
              </a:rPr>
              <a:t>Party patrol,</a:t>
            </a:r>
          </a:p>
          <a:p>
            <a:pPr>
              <a:defRPr/>
            </a:pPr>
            <a:r>
              <a:rPr lang="en-US" sz="1400" b="1" i="1" dirty="0" smtClean="0">
                <a:solidFill>
                  <a:srgbClr val="FF0000"/>
                </a:solidFill>
                <a:latin typeface="+mj-lt"/>
              </a:rPr>
              <a:t>shoulder </a:t>
            </a:r>
            <a:r>
              <a:rPr lang="en-US" sz="1400" b="1" i="1" dirty="0">
                <a:solidFill>
                  <a:srgbClr val="FF0000"/>
                </a:solidFill>
                <a:latin typeface="+mj-lt"/>
              </a:rPr>
              <a:t>taps,</a:t>
            </a:r>
          </a:p>
          <a:p>
            <a:pPr>
              <a:defRPr/>
            </a:pPr>
            <a:r>
              <a:rPr lang="en-US" sz="1400" b="1" i="1" dirty="0" smtClean="0">
                <a:solidFill>
                  <a:srgbClr val="FF0000"/>
                </a:solidFill>
                <a:latin typeface="+mj-lt"/>
              </a:rPr>
              <a:t>beer </a:t>
            </a:r>
            <a:r>
              <a:rPr lang="en-US" sz="1400" b="1" i="1" dirty="0">
                <a:solidFill>
                  <a:srgbClr val="FF0000"/>
                </a:solidFill>
                <a:latin typeface="+mj-lt"/>
              </a:rPr>
              <a:t>keg registration</a:t>
            </a:r>
          </a:p>
          <a:p>
            <a:pPr>
              <a:defRPr/>
            </a:pPr>
            <a:endParaRPr lang="en-US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2819400" y="6056313"/>
            <a:ext cx="5756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i="1" dirty="0">
                <a:solidFill>
                  <a:srgbClr val="FF0000"/>
                </a:solidFill>
                <a:latin typeface="+mj-lt"/>
              </a:rPr>
              <a:t>Legal risks for providing alcohol to </a:t>
            </a:r>
            <a:r>
              <a:rPr lang="en-US" sz="1400" b="1" i="1" dirty="0" smtClean="0">
                <a:solidFill>
                  <a:srgbClr val="FF0000"/>
                </a:solidFill>
                <a:latin typeface="+mj-lt"/>
              </a:rPr>
              <a:t>underage youth</a:t>
            </a:r>
            <a:endParaRPr lang="en-US" sz="14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3902075" y="2200275"/>
            <a:ext cx="244475" cy="762000"/>
          </a:xfrm>
          <a:prstGeom prst="line">
            <a:avLst/>
          </a:prstGeom>
          <a:noFill/>
          <a:ln w="12700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1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 flipV="1">
            <a:off x="3467100" y="3998913"/>
            <a:ext cx="685800" cy="152400"/>
          </a:xfrm>
          <a:prstGeom prst="line">
            <a:avLst/>
          </a:prstGeom>
          <a:noFill/>
          <a:ln w="9525">
            <a:solidFill>
              <a:schemeClr val="bg2"/>
            </a:solidFill>
            <a:prstDash val="solid"/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1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 flipH="1" flipV="1">
            <a:off x="3352800" y="5867400"/>
            <a:ext cx="1981200" cy="152400"/>
          </a:xfrm>
          <a:prstGeom prst="line">
            <a:avLst/>
          </a:prstGeom>
          <a:noFill/>
          <a:ln w="9525">
            <a:solidFill>
              <a:schemeClr val="bg2"/>
            </a:solidFill>
            <a:prstDash val="solid"/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1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 flipV="1">
            <a:off x="6088063" y="4170363"/>
            <a:ext cx="46037" cy="1885950"/>
          </a:xfrm>
          <a:prstGeom prst="line">
            <a:avLst/>
          </a:prstGeom>
          <a:noFill/>
          <a:ln w="12700">
            <a:solidFill>
              <a:schemeClr val="bg2"/>
            </a:solidFill>
            <a:prstDash val="solid"/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1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5638800" y="1371600"/>
            <a:ext cx="3124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i="1" dirty="0">
                <a:solidFill>
                  <a:srgbClr val="FF0000"/>
                </a:solidFill>
                <a:latin typeface="+mj-lt"/>
              </a:rPr>
              <a:t>Retailer </a:t>
            </a:r>
            <a:r>
              <a:rPr lang="en-US" sz="1400" b="1" i="1" dirty="0" smtClean="0">
                <a:solidFill>
                  <a:srgbClr val="FF0000"/>
                </a:solidFill>
                <a:latin typeface="+mj-lt"/>
              </a:rPr>
              <a:t>training </a:t>
            </a:r>
            <a:r>
              <a:rPr lang="en-US" sz="1400" b="1" i="1" dirty="0">
                <a:solidFill>
                  <a:srgbClr val="FF0000"/>
                </a:solidFill>
                <a:latin typeface="+mj-lt"/>
              </a:rPr>
              <a:t>&amp; rewards</a:t>
            </a:r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 flipH="1">
            <a:off x="6705600" y="1679575"/>
            <a:ext cx="457200" cy="304800"/>
          </a:xfrm>
          <a:prstGeom prst="line">
            <a:avLst/>
          </a:prstGeom>
          <a:noFill/>
          <a:ln w="12700">
            <a:solidFill>
              <a:schemeClr val="bg2"/>
            </a:solidFill>
            <a:prstDash val="solid"/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1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669925" y="4837113"/>
            <a:ext cx="10064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i="1" dirty="0">
                <a:solidFill>
                  <a:srgbClr val="FF0000"/>
                </a:solidFill>
                <a:latin typeface="+mj-lt"/>
              </a:rPr>
              <a:t>Local alcohol policy</a:t>
            </a:r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 flipH="1" flipV="1">
            <a:off x="914400" y="4038600"/>
            <a:ext cx="76200" cy="838200"/>
          </a:xfrm>
          <a:prstGeom prst="line">
            <a:avLst/>
          </a:prstGeom>
          <a:noFill/>
          <a:ln w="9525">
            <a:solidFill>
              <a:schemeClr val="bg2"/>
            </a:solidFill>
            <a:prstDash val="solid"/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1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493713" y="6183313"/>
            <a:ext cx="1555750" cy="307975"/>
          </a:xfrm>
          <a:prstGeom prst="rect">
            <a:avLst/>
          </a:prstGeom>
          <a:noFill/>
          <a:ln w="19050" algn="ctr">
            <a:noFill/>
            <a:prstDash val="lg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Media advocacy</a:t>
            </a:r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 flipV="1">
            <a:off x="1319213" y="5656263"/>
            <a:ext cx="561975" cy="457200"/>
          </a:xfrm>
          <a:prstGeom prst="line">
            <a:avLst/>
          </a:prstGeom>
          <a:noFill/>
          <a:ln w="19050">
            <a:solidFill>
              <a:schemeClr val="bg2"/>
            </a:solidFill>
            <a:prstDash val="solid"/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1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39000" y="2479675"/>
            <a:ext cx="685800" cy="339725"/>
          </a:xfrm>
          <a:prstGeom prst="rect">
            <a:avLst/>
          </a:prstGeom>
          <a:noFill/>
          <a:ln w="3175">
            <a:solidFill>
              <a:schemeClr val="bg2"/>
            </a:solidFill>
            <a:beve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2"/>
                </a:solidFill>
                <a:latin typeface="+mj-lt"/>
              </a:rPr>
              <a:t>Price</a:t>
            </a:r>
          </a:p>
        </p:txBody>
      </p:sp>
      <p:cxnSp>
        <p:nvCxnSpPr>
          <p:cNvPr id="18464" name="Straight Arrow Connector 32"/>
          <p:cNvCxnSpPr>
            <a:cxnSpLocks noChangeShapeType="1"/>
          </p:cNvCxnSpPr>
          <p:nvPr/>
        </p:nvCxnSpPr>
        <p:spPr bwMode="auto">
          <a:xfrm rot="5400000">
            <a:off x="7314407" y="3123406"/>
            <a:ext cx="609600" cy="1587"/>
          </a:xfrm>
          <a:prstGeom prst="straightConnector1">
            <a:avLst/>
          </a:prstGeom>
          <a:noFill/>
          <a:ln w="38100" algn="ctr">
            <a:solidFill>
              <a:schemeClr val="bg2"/>
            </a:solidFill>
            <a:round/>
            <a:headEnd/>
            <a:tailEnd type="arrow" w="sm" len="sm"/>
          </a:ln>
        </p:spPr>
      </p:cxnSp>
      <p:sp>
        <p:nvSpPr>
          <p:cNvPr id="38" name="TextBox 37"/>
          <p:cNvSpPr txBox="1"/>
          <p:nvPr/>
        </p:nvSpPr>
        <p:spPr>
          <a:xfrm>
            <a:off x="7069276" y="1887538"/>
            <a:ext cx="141577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 dirty="0">
                <a:solidFill>
                  <a:srgbClr val="FF0000"/>
                </a:solidFill>
                <a:latin typeface="+mj-lt"/>
              </a:rPr>
              <a:t>Discount bans</a:t>
            </a:r>
          </a:p>
        </p:txBody>
      </p: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 rot="10800000" flipV="1">
            <a:off x="7926388" y="2184400"/>
            <a:ext cx="347662" cy="254000"/>
          </a:xfrm>
          <a:prstGeom prst="straightConnector1">
            <a:avLst/>
          </a:prstGeom>
          <a:noFill/>
          <a:ln w="12700" algn="ctr">
            <a:solidFill>
              <a:schemeClr val="bg2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8" grpId="0"/>
      <p:bldP spid="17429" grpId="0"/>
      <p:bldP spid="17430" grpId="0"/>
      <p:bldP spid="17435" grpId="0"/>
      <p:bldP spid="17437" grpId="0"/>
      <p:bldP spid="17439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070100"/>
            <a:ext cx="8166100" cy="1890241"/>
          </a:xfrm>
        </p:spPr>
        <p:txBody>
          <a:bodyPr/>
          <a:lstStyle/>
          <a:p>
            <a:r>
              <a:rPr lang="en-US" dirty="0" smtClean="0">
                <a:solidFill>
                  <a:srgbClr val="FFFF99"/>
                </a:solidFill>
              </a:rPr>
              <a:t>Examples of Effective Local Prevention Projects Utilizing Environmental Strategies</a:t>
            </a:r>
            <a:endParaRPr lang="en-US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279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National Community Trial To Prevent Alcohol-Involved Trauma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308100" y="1879600"/>
            <a:ext cx="741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1358900" y="1381125"/>
            <a:ext cx="7015163" cy="464343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62100" y="5453063"/>
            <a:ext cx="1452563" cy="571500"/>
            <a:chOff x="984" y="3435"/>
            <a:chExt cx="915" cy="360"/>
          </a:xfrm>
        </p:grpSpPr>
        <p:sp>
          <p:nvSpPr>
            <p:cNvPr id="32943" name="Rectangle 6"/>
            <p:cNvSpPr>
              <a:spLocks noChangeArrowheads="1"/>
            </p:cNvSpPr>
            <p:nvPr/>
          </p:nvSpPr>
          <p:spPr bwMode="auto">
            <a:xfrm>
              <a:off x="984" y="3467"/>
              <a:ext cx="915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44" name="Rectangle 7"/>
            <p:cNvSpPr>
              <a:spLocks noChangeArrowheads="1"/>
            </p:cNvSpPr>
            <p:nvPr/>
          </p:nvSpPr>
          <p:spPr bwMode="auto">
            <a:xfrm>
              <a:off x="984" y="3435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32945" name="Rectangle 8"/>
            <p:cNvSpPr>
              <a:spLocks noChangeArrowheads="1"/>
            </p:cNvSpPr>
            <p:nvPr/>
          </p:nvSpPr>
          <p:spPr bwMode="auto">
            <a:xfrm>
              <a:off x="1184" y="3467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en-US" sz="2400" dirty="0"/>
            </a:p>
          </p:txBody>
        </p:sp>
      </p:grpSp>
      <p:grpSp>
        <p:nvGrpSpPr>
          <p:cNvPr id="3" name="Group 178"/>
          <p:cNvGrpSpPr>
            <a:grpSpLocks/>
          </p:cNvGrpSpPr>
          <p:nvPr/>
        </p:nvGrpSpPr>
        <p:grpSpPr bwMode="auto">
          <a:xfrm>
            <a:off x="835025" y="1439863"/>
            <a:ext cx="7018338" cy="4459287"/>
            <a:chOff x="670" y="907"/>
            <a:chExt cx="4421" cy="2809"/>
          </a:xfrm>
        </p:grpSpPr>
        <p:sp>
          <p:nvSpPr>
            <p:cNvPr id="32775" name="Rectangle 10"/>
            <p:cNvSpPr>
              <a:spLocks noChangeArrowheads="1"/>
            </p:cNvSpPr>
            <p:nvPr/>
          </p:nvSpPr>
          <p:spPr bwMode="auto">
            <a:xfrm>
              <a:off x="854" y="2553"/>
              <a:ext cx="542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76" name="Rectangle 11"/>
            <p:cNvSpPr>
              <a:spLocks noChangeArrowheads="1"/>
            </p:cNvSpPr>
            <p:nvPr/>
          </p:nvSpPr>
          <p:spPr bwMode="auto">
            <a:xfrm>
              <a:off x="968" y="2582"/>
              <a:ext cx="36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300" b="1" dirty="0">
                  <a:solidFill>
                    <a:srgbClr val="000000"/>
                  </a:solidFill>
                  <a:latin typeface="Arial" charset="0"/>
                </a:rPr>
                <a:t>Orange</a:t>
              </a:r>
              <a:endParaRPr lang="en-US" sz="2400" dirty="0"/>
            </a:p>
          </p:txBody>
        </p:sp>
        <p:sp>
          <p:nvSpPr>
            <p:cNvPr id="32777" name="Rectangle 12"/>
            <p:cNvSpPr>
              <a:spLocks noChangeArrowheads="1"/>
            </p:cNvSpPr>
            <p:nvPr/>
          </p:nvSpPr>
          <p:spPr bwMode="auto">
            <a:xfrm>
              <a:off x="963" y="2578"/>
              <a:ext cx="36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300" b="1" dirty="0">
                  <a:solidFill>
                    <a:srgbClr val="FFFFFF"/>
                  </a:solidFill>
                  <a:latin typeface="Arial" charset="0"/>
                </a:rPr>
                <a:t>Orange</a:t>
              </a:r>
              <a:endParaRPr lang="en-US" sz="2400" dirty="0"/>
            </a:p>
          </p:txBody>
        </p:sp>
        <p:sp>
          <p:nvSpPr>
            <p:cNvPr id="32778" name="Rectangle 13"/>
            <p:cNvSpPr>
              <a:spLocks noChangeArrowheads="1"/>
            </p:cNvSpPr>
            <p:nvPr/>
          </p:nvSpPr>
          <p:spPr bwMode="auto">
            <a:xfrm>
              <a:off x="952" y="2702"/>
              <a:ext cx="671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79" name="Rectangle 14"/>
            <p:cNvSpPr>
              <a:spLocks noChangeArrowheads="1"/>
            </p:cNvSpPr>
            <p:nvPr/>
          </p:nvSpPr>
          <p:spPr bwMode="auto">
            <a:xfrm>
              <a:off x="1023" y="2732"/>
              <a:ext cx="5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300" b="1" dirty="0">
                  <a:solidFill>
                    <a:srgbClr val="000000"/>
                  </a:solidFill>
                  <a:latin typeface="Arial" charset="0"/>
                </a:rPr>
                <a:t>Oceanside</a:t>
              </a:r>
              <a:endParaRPr lang="en-US" sz="2400" dirty="0"/>
            </a:p>
          </p:txBody>
        </p:sp>
        <p:sp>
          <p:nvSpPr>
            <p:cNvPr id="32780" name="Rectangle 15"/>
            <p:cNvSpPr>
              <a:spLocks noChangeArrowheads="1"/>
            </p:cNvSpPr>
            <p:nvPr/>
          </p:nvSpPr>
          <p:spPr bwMode="auto">
            <a:xfrm>
              <a:off x="1018" y="2727"/>
              <a:ext cx="5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300" b="1" dirty="0">
                  <a:solidFill>
                    <a:srgbClr val="FFFF00"/>
                  </a:solidFill>
                  <a:latin typeface="Arial" charset="0"/>
                </a:rPr>
                <a:t>Oceanside</a:t>
              </a:r>
              <a:endParaRPr lang="en-US" sz="2400" dirty="0"/>
            </a:p>
          </p:txBody>
        </p:sp>
        <p:sp>
          <p:nvSpPr>
            <p:cNvPr id="32781" name="Freeform 16"/>
            <p:cNvSpPr>
              <a:spLocks/>
            </p:cNvSpPr>
            <p:nvPr/>
          </p:nvSpPr>
          <p:spPr bwMode="auto">
            <a:xfrm>
              <a:off x="4162" y="2688"/>
              <a:ext cx="88" cy="231"/>
            </a:xfrm>
            <a:custGeom>
              <a:avLst/>
              <a:gdLst>
                <a:gd name="T0" fmla="*/ 8 w 88"/>
                <a:gd name="T1" fmla="*/ 80 h 231"/>
                <a:gd name="T2" fmla="*/ 88 w 88"/>
                <a:gd name="T3" fmla="*/ 0 h 231"/>
                <a:gd name="T4" fmla="*/ 88 w 88"/>
                <a:gd name="T5" fmla="*/ 141 h 231"/>
                <a:gd name="T6" fmla="*/ 0 w 88"/>
                <a:gd name="T7" fmla="*/ 231 h 231"/>
                <a:gd name="T8" fmla="*/ 8 w 88"/>
                <a:gd name="T9" fmla="*/ 222 h 231"/>
                <a:gd name="T10" fmla="*/ 8 w 88"/>
                <a:gd name="T11" fmla="*/ 161 h 231"/>
                <a:gd name="T12" fmla="*/ 8 w 88"/>
                <a:gd name="T13" fmla="*/ 80 h 2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"/>
                <a:gd name="T22" fmla="*/ 0 h 231"/>
                <a:gd name="T23" fmla="*/ 88 w 88"/>
                <a:gd name="T24" fmla="*/ 231 h 2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" h="231">
                  <a:moveTo>
                    <a:pt x="8" y="80"/>
                  </a:moveTo>
                  <a:lnTo>
                    <a:pt x="88" y="0"/>
                  </a:lnTo>
                  <a:lnTo>
                    <a:pt x="88" y="141"/>
                  </a:lnTo>
                  <a:lnTo>
                    <a:pt x="0" y="231"/>
                  </a:lnTo>
                  <a:lnTo>
                    <a:pt x="8" y="222"/>
                  </a:lnTo>
                  <a:lnTo>
                    <a:pt x="8" y="161"/>
                  </a:lnTo>
                  <a:lnTo>
                    <a:pt x="8" y="8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82" name="Freeform 17"/>
            <p:cNvSpPr>
              <a:spLocks/>
            </p:cNvSpPr>
            <p:nvPr/>
          </p:nvSpPr>
          <p:spPr bwMode="auto">
            <a:xfrm>
              <a:off x="4804" y="1776"/>
              <a:ext cx="165" cy="264"/>
            </a:xfrm>
            <a:custGeom>
              <a:avLst/>
              <a:gdLst>
                <a:gd name="T0" fmla="*/ 165 w 165"/>
                <a:gd name="T1" fmla="*/ 0 h 264"/>
                <a:gd name="T2" fmla="*/ 0 w 165"/>
                <a:gd name="T3" fmla="*/ 124 h 264"/>
                <a:gd name="T4" fmla="*/ 0 w 165"/>
                <a:gd name="T5" fmla="*/ 264 h 264"/>
                <a:gd name="T6" fmla="*/ 165 w 165"/>
                <a:gd name="T7" fmla="*/ 140 h 264"/>
                <a:gd name="T8" fmla="*/ 165 w 165"/>
                <a:gd name="T9" fmla="*/ 0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264"/>
                <a:gd name="T17" fmla="*/ 165 w 165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264">
                  <a:moveTo>
                    <a:pt x="165" y="0"/>
                  </a:moveTo>
                  <a:lnTo>
                    <a:pt x="0" y="124"/>
                  </a:lnTo>
                  <a:lnTo>
                    <a:pt x="0" y="264"/>
                  </a:lnTo>
                  <a:lnTo>
                    <a:pt x="165" y="14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83" name="Freeform 18"/>
            <p:cNvSpPr>
              <a:spLocks/>
            </p:cNvSpPr>
            <p:nvPr/>
          </p:nvSpPr>
          <p:spPr bwMode="auto">
            <a:xfrm>
              <a:off x="4742" y="1900"/>
              <a:ext cx="60" cy="201"/>
            </a:xfrm>
            <a:custGeom>
              <a:avLst/>
              <a:gdLst>
                <a:gd name="T0" fmla="*/ 0 w 60"/>
                <a:gd name="T1" fmla="*/ 57 h 201"/>
                <a:gd name="T2" fmla="*/ 54 w 60"/>
                <a:gd name="T3" fmla="*/ 27 h 201"/>
                <a:gd name="T4" fmla="*/ 60 w 60"/>
                <a:gd name="T5" fmla="*/ 0 h 201"/>
                <a:gd name="T6" fmla="*/ 60 w 60"/>
                <a:gd name="T7" fmla="*/ 138 h 201"/>
                <a:gd name="T8" fmla="*/ 54 w 60"/>
                <a:gd name="T9" fmla="*/ 173 h 201"/>
                <a:gd name="T10" fmla="*/ 0 w 60"/>
                <a:gd name="T11" fmla="*/ 201 h 201"/>
                <a:gd name="T12" fmla="*/ 0 w 60"/>
                <a:gd name="T13" fmla="*/ 57 h 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201"/>
                <a:gd name="T23" fmla="*/ 60 w 60"/>
                <a:gd name="T24" fmla="*/ 201 h 2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201">
                  <a:moveTo>
                    <a:pt x="0" y="57"/>
                  </a:moveTo>
                  <a:lnTo>
                    <a:pt x="54" y="27"/>
                  </a:lnTo>
                  <a:lnTo>
                    <a:pt x="60" y="0"/>
                  </a:lnTo>
                  <a:lnTo>
                    <a:pt x="60" y="138"/>
                  </a:lnTo>
                  <a:lnTo>
                    <a:pt x="54" y="173"/>
                  </a:lnTo>
                  <a:lnTo>
                    <a:pt x="0" y="201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84" name="Freeform 19"/>
            <p:cNvSpPr>
              <a:spLocks/>
            </p:cNvSpPr>
            <p:nvPr/>
          </p:nvSpPr>
          <p:spPr bwMode="auto">
            <a:xfrm>
              <a:off x="4728" y="1998"/>
              <a:ext cx="20" cy="52"/>
            </a:xfrm>
            <a:custGeom>
              <a:avLst/>
              <a:gdLst>
                <a:gd name="T0" fmla="*/ 20 w 20"/>
                <a:gd name="T1" fmla="*/ 0 h 52"/>
                <a:gd name="T2" fmla="*/ 0 w 20"/>
                <a:gd name="T3" fmla="*/ 19 h 52"/>
                <a:gd name="T4" fmla="*/ 20 w 20"/>
                <a:gd name="T5" fmla="*/ 52 h 52"/>
                <a:gd name="T6" fmla="*/ 20 w 20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52"/>
                <a:gd name="T14" fmla="*/ 20 w 20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52">
                  <a:moveTo>
                    <a:pt x="20" y="0"/>
                  </a:moveTo>
                  <a:lnTo>
                    <a:pt x="0" y="19"/>
                  </a:lnTo>
                  <a:lnTo>
                    <a:pt x="20" y="5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85" name="Freeform 20"/>
            <p:cNvSpPr>
              <a:spLocks/>
            </p:cNvSpPr>
            <p:nvPr/>
          </p:nvSpPr>
          <p:spPr bwMode="auto">
            <a:xfrm>
              <a:off x="4797" y="1900"/>
              <a:ext cx="5" cy="172"/>
            </a:xfrm>
            <a:custGeom>
              <a:avLst/>
              <a:gdLst>
                <a:gd name="T0" fmla="*/ 5 w 5"/>
                <a:gd name="T1" fmla="*/ 0 h 172"/>
                <a:gd name="T2" fmla="*/ 0 w 5"/>
                <a:gd name="T3" fmla="*/ 28 h 172"/>
                <a:gd name="T4" fmla="*/ 0 w 5"/>
                <a:gd name="T5" fmla="*/ 172 h 172"/>
                <a:gd name="T6" fmla="*/ 5 w 5"/>
                <a:gd name="T7" fmla="*/ 143 h 172"/>
                <a:gd name="T8" fmla="*/ 5 w 5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72"/>
                <a:gd name="T17" fmla="*/ 5 w 5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72">
                  <a:moveTo>
                    <a:pt x="5" y="0"/>
                  </a:moveTo>
                  <a:lnTo>
                    <a:pt x="0" y="28"/>
                  </a:lnTo>
                  <a:lnTo>
                    <a:pt x="0" y="172"/>
                  </a:lnTo>
                  <a:lnTo>
                    <a:pt x="5" y="14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86" name="Freeform 21"/>
            <p:cNvSpPr>
              <a:spLocks/>
            </p:cNvSpPr>
            <p:nvPr/>
          </p:nvSpPr>
          <p:spPr bwMode="auto">
            <a:xfrm>
              <a:off x="3570" y="2944"/>
              <a:ext cx="44" cy="154"/>
            </a:xfrm>
            <a:custGeom>
              <a:avLst/>
              <a:gdLst>
                <a:gd name="T0" fmla="*/ 0 w 44"/>
                <a:gd name="T1" fmla="*/ 26 h 154"/>
                <a:gd name="T2" fmla="*/ 20 w 44"/>
                <a:gd name="T3" fmla="*/ 87 h 154"/>
                <a:gd name="T4" fmla="*/ 20 w 44"/>
                <a:gd name="T5" fmla="*/ 154 h 154"/>
                <a:gd name="T6" fmla="*/ 44 w 44"/>
                <a:gd name="T7" fmla="*/ 138 h 154"/>
                <a:gd name="T8" fmla="*/ 44 w 44"/>
                <a:gd name="T9" fmla="*/ 0 h 154"/>
                <a:gd name="T10" fmla="*/ 0 w 44"/>
                <a:gd name="T11" fmla="*/ 26 h 1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154"/>
                <a:gd name="T20" fmla="*/ 44 w 44"/>
                <a:gd name="T21" fmla="*/ 154 h 1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154">
                  <a:moveTo>
                    <a:pt x="0" y="26"/>
                  </a:moveTo>
                  <a:lnTo>
                    <a:pt x="20" y="87"/>
                  </a:lnTo>
                  <a:lnTo>
                    <a:pt x="20" y="154"/>
                  </a:lnTo>
                  <a:lnTo>
                    <a:pt x="44" y="138"/>
                  </a:lnTo>
                  <a:lnTo>
                    <a:pt x="44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87" name="Freeform 22"/>
            <p:cNvSpPr>
              <a:spLocks/>
            </p:cNvSpPr>
            <p:nvPr/>
          </p:nvSpPr>
          <p:spPr bwMode="auto">
            <a:xfrm>
              <a:off x="3614" y="2938"/>
              <a:ext cx="142" cy="144"/>
            </a:xfrm>
            <a:custGeom>
              <a:avLst/>
              <a:gdLst>
                <a:gd name="T0" fmla="*/ 0 w 142"/>
                <a:gd name="T1" fmla="*/ 6 h 144"/>
                <a:gd name="T2" fmla="*/ 60 w 142"/>
                <a:gd name="T3" fmla="*/ 0 h 144"/>
                <a:gd name="T4" fmla="*/ 142 w 142"/>
                <a:gd name="T5" fmla="*/ 0 h 144"/>
                <a:gd name="T6" fmla="*/ 142 w 142"/>
                <a:gd name="T7" fmla="*/ 139 h 144"/>
                <a:gd name="T8" fmla="*/ 60 w 142"/>
                <a:gd name="T9" fmla="*/ 139 h 144"/>
                <a:gd name="T10" fmla="*/ 0 w 142"/>
                <a:gd name="T11" fmla="*/ 144 h 144"/>
                <a:gd name="T12" fmla="*/ 0 w 142"/>
                <a:gd name="T13" fmla="*/ 6 h 1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"/>
                <a:gd name="T22" fmla="*/ 0 h 144"/>
                <a:gd name="T23" fmla="*/ 142 w 142"/>
                <a:gd name="T24" fmla="*/ 144 h 1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" h="144">
                  <a:moveTo>
                    <a:pt x="0" y="6"/>
                  </a:moveTo>
                  <a:lnTo>
                    <a:pt x="60" y="0"/>
                  </a:lnTo>
                  <a:lnTo>
                    <a:pt x="142" y="0"/>
                  </a:lnTo>
                  <a:lnTo>
                    <a:pt x="142" y="139"/>
                  </a:lnTo>
                  <a:lnTo>
                    <a:pt x="60" y="139"/>
                  </a:lnTo>
                  <a:lnTo>
                    <a:pt x="0" y="14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88" name="Freeform 23"/>
            <p:cNvSpPr>
              <a:spLocks/>
            </p:cNvSpPr>
            <p:nvPr/>
          </p:nvSpPr>
          <p:spPr bwMode="auto">
            <a:xfrm>
              <a:off x="3757" y="2939"/>
              <a:ext cx="66" cy="196"/>
            </a:xfrm>
            <a:custGeom>
              <a:avLst/>
              <a:gdLst>
                <a:gd name="T0" fmla="*/ 0 w 66"/>
                <a:gd name="T1" fmla="*/ 0 h 196"/>
                <a:gd name="T2" fmla="*/ 0 w 66"/>
                <a:gd name="T3" fmla="*/ 138 h 196"/>
                <a:gd name="T4" fmla="*/ 66 w 66"/>
                <a:gd name="T5" fmla="*/ 196 h 196"/>
                <a:gd name="T6" fmla="*/ 66 w 66"/>
                <a:gd name="T7" fmla="*/ 54 h 196"/>
                <a:gd name="T8" fmla="*/ 0 w 66"/>
                <a:gd name="T9" fmla="*/ 0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196"/>
                <a:gd name="T17" fmla="*/ 66 w 66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196">
                  <a:moveTo>
                    <a:pt x="0" y="0"/>
                  </a:moveTo>
                  <a:lnTo>
                    <a:pt x="0" y="138"/>
                  </a:lnTo>
                  <a:lnTo>
                    <a:pt x="66" y="196"/>
                  </a:lnTo>
                  <a:lnTo>
                    <a:pt x="66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89" name="Freeform 24"/>
            <p:cNvSpPr>
              <a:spLocks/>
            </p:cNvSpPr>
            <p:nvPr/>
          </p:nvSpPr>
          <p:spPr bwMode="auto">
            <a:xfrm>
              <a:off x="3825" y="2976"/>
              <a:ext cx="81" cy="158"/>
            </a:xfrm>
            <a:custGeom>
              <a:avLst/>
              <a:gdLst>
                <a:gd name="T0" fmla="*/ 0 w 81"/>
                <a:gd name="T1" fmla="*/ 20 h 158"/>
                <a:gd name="T2" fmla="*/ 81 w 81"/>
                <a:gd name="T3" fmla="*/ 0 h 158"/>
                <a:gd name="T4" fmla="*/ 81 w 81"/>
                <a:gd name="T5" fmla="*/ 139 h 158"/>
                <a:gd name="T6" fmla="*/ 0 w 81"/>
                <a:gd name="T7" fmla="*/ 158 h 158"/>
                <a:gd name="T8" fmla="*/ 0 w 81"/>
                <a:gd name="T9" fmla="*/ 20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58"/>
                <a:gd name="T17" fmla="*/ 81 w 81"/>
                <a:gd name="T18" fmla="*/ 158 h 1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58">
                  <a:moveTo>
                    <a:pt x="0" y="20"/>
                  </a:moveTo>
                  <a:lnTo>
                    <a:pt x="81" y="0"/>
                  </a:lnTo>
                  <a:lnTo>
                    <a:pt x="81" y="139"/>
                  </a:lnTo>
                  <a:lnTo>
                    <a:pt x="0" y="15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90" name="Freeform 25"/>
            <p:cNvSpPr>
              <a:spLocks/>
            </p:cNvSpPr>
            <p:nvPr/>
          </p:nvSpPr>
          <p:spPr bwMode="auto">
            <a:xfrm>
              <a:off x="3963" y="3112"/>
              <a:ext cx="52" cy="218"/>
            </a:xfrm>
            <a:custGeom>
              <a:avLst/>
              <a:gdLst>
                <a:gd name="T0" fmla="*/ 0 w 52"/>
                <a:gd name="T1" fmla="*/ 0 h 218"/>
                <a:gd name="T2" fmla="*/ 52 w 52"/>
                <a:gd name="T3" fmla="*/ 77 h 218"/>
                <a:gd name="T4" fmla="*/ 52 w 52"/>
                <a:gd name="T5" fmla="*/ 218 h 218"/>
                <a:gd name="T6" fmla="*/ 0 w 52"/>
                <a:gd name="T7" fmla="*/ 140 h 218"/>
                <a:gd name="T8" fmla="*/ 0 w 52"/>
                <a:gd name="T9" fmla="*/ 0 h 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18"/>
                <a:gd name="T17" fmla="*/ 52 w 52"/>
                <a:gd name="T18" fmla="*/ 218 h 2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18">
                  <a:moveTo>
                    <a:pt x="0" y="0"/>
                  </a:moveTo>
                  <a:lnTo>
                    <a:pt x="52" y="77"/>
                  </a:lnTo>
                  <a:lnTo>
                    <a:pt x="52" y="218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91" name="Freeform 26"/>
            <p:cNvSpPr>
              <a:spLocks/>
            </p:cNvSpPr>
            <p:nvPr/>
          </p:nvSpPr>
          <p:spPr bwMode="auto">
            <a:xfrm>
              <a:off x="3906" y="2976"/>
              <a:ext cx="69" cy="199"/>
            </a:xfrm>
            <a:custGeom>
              <a:avLst/>
              <a:gdLst>
                <a:gd name="T0" fmla="*/ 0 w 69"/>
                <a:gd name="T1" fmla="*/ 0 h 199"/>
                <a:gd name="T2" fmla="*/ 69 w 69"/>
                <a:gd name="T3" fmla="*/ 71 h 199"/>
                <a:gd name="T4" fmla="*/ 54 w 69"/>
                <a:gd name="T5" fmla="*/ 136 h 199"/>
                <a:gd name="T6" fmla="*/ 54 w 69"/>
                <a:gd name="T7" fmla="*/ 199 h 199"/>
                <a:gd name="T8" fmla="*/ 0 w 69"/>
                <a:gd name="T9" fmla="*/ 138 h 199"/>
                <a:gd name="T10" fmla="*/ 0 w 69"/>
                <a:gd name="T11" fmla="*/ 0 h 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199"/>
                <a:gd name="T20" fmla="*/ 69 w 69"/>
                <a:gd name="T21" fmla="*/ 199 h 1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199">
                  <a:moveTo>
                    <a:pt x="0" y="0"/>
                  </a:moveTo>
                  <a:lnTo>
                    <a:pt x="69" y="71"/>
                  </a:lnTo>
                  <a:lnTo>
                    <a:pt x="54" y="136"/>
                  </a:lnTo>
                  <a:lnTo>
                    <a:pt x="54" y="199"/>
                  </a:lnTo>
                  <a:lnTo>
                    <a:pt x="0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92" name="Freeform 27"/>
            <p:cNvSpPr>
              <a:spLocks/>
            </p:cNvSpPr>
            <p:nvPr/>
          </p:nvSpPr>
          <p:spPr bwMode="auto">
            <a:xfrm>
              <a:off x="3077" y="2994"/>
              <a:ext cx="145" cy="247"/>
            </a:xfrm>
            <a:custGeom>
              <a:avLst/>
              <a:gdLst>
                <a:gd name="T0" fmla="*/ 13 w 145"/>
                <a:gd name="T1" fmla="*/ 247 h 247"/>
                <a:gd name="T2" fmla="*/ 0 w 145"/>
                <a:gd name="T3" fmla="*/ 169 h 247"/>
                <a:gd name="T4" fmla="*/ 30 w 145"/>
                <a:gd name="T5" fmla="*/ 90 h 247"/>
                <a:gd name="T6" fmla="*/ 145 w 145"/>
                <a:gd name="T7" fmla="*/ 0 h 247"/>
                <a:gd name="T8" fmla="*/ 145 w 145"/>
                <a:gd name="T9" fmla="*/ 138 h 247"/>
                <a:gd name="T10" fmla="*/ 31 w 145"/>
                <a:gd name="T11" fmla="*/ 227 h 247"/>
                <a:gd name="T12" fmla="*/ 13 w 145"/>
                <a:gd name="T13" fmla="*/ 247 h 2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5"/>
                <a:gd name="T22" fmla="*/ 0 h 247"/>
                <a:gd name="T23" fmla="*/ 145 w 145"/>
                <a:gd name="T24" fmla="*/ 247 h 2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5" h="247">
                  <a:moveTo>
                    <a:pt x="13" y="247"/>
                  </a:moveTo>
                  <a:lnTo>
                    <a:pt x="0" y="169"/>
                  </a:lnTo>
                  <a:lnTo>
                    <a:pt x="30" y="90"/>
                  </a:lnTo>
                  <a:lnTo>
                    <a:pt x="145" y="0"/>
                  </a:lnTo>
                  <a:lnTo>
                    <a:pt x="145" y="138"/>
                  </a:lnTo>
                  <a:lnTo>
                    <a:pt x="31" y="227"/>
                  </a:lnTo>
                  <a:lnTo>
                    <a:pt x="13" y="247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93" name="Freeform 28"/>
            <p:cNvSpPr>
              <a:spLocks/>
            </p:cNvSpPr>
            <p:nvPr/>
          </p:nvSpPr>
          <p:spPr bwMode="auto">
            <a:xfrm>
              <a:off x="3222" y="2973"/>
              <a:ext cx="81" cy="158"/>
            </a:xfrm>
            <a:custGeom>
              <a:avLst/>
              <a:gdLst>
                <a:gd name="T0" fmla="*/ 0 w 81"/>
                <a:gd name="T1" fmla="*/ 21 h 158"/>
                <a:gd name="T2" fmla="*/ 0 w 81"/>
                <a:gd name="T3" fmla="*/ 158 h 158"/>
                <a:gd name="T4" fmla="*/ 81 w 81"/>
                <a:gd name="T5" fmla="*/ 138 h 158"/>
                <a:gd name="T6" fmla="*/ 81 w 81"/>
                <a:gd name="T7" fmla="*/ 0 h 158"/>
                <a:gd name="T8" fmla="*/ 0 w 81"/>
                <a:gd name="T9" fmla="*/ 21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58"/>
                <a:gd name="T17" fmla="*/ 81 w 81"/>
                <a:gd name="T18" fmla="*/ 158 h 1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58">
                  <a:moveTo>
                    <a:pt x="0" y="21"/>
                  </a:moveTo>
                  <a:lnTo>
                    <a:pt x="0" y="158"/>
                  </a:lnTo>
                  <a:lnTo>
                    <a:pt x="81" y="138"/>
                  </a:lnTo>
                  <a:lnTo>
                    <a:pt x="81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94" name="Freeform 29"/>
            <p:cNvSpPr>
              <a:spLocks/>
            </p:cNvSpPr>
            <p:nvPr/>
          </p:nvSpPr>
          <p:spPr bwMode="auto">
            <a:xfrm>
              <a:off x="3303" y="2973"/>
              <a:ext cx="163" cy="194"/>
            </a:xfrm>
            <a:custGeom>
              <a:avLst/>
              <a:gdLst>
                <a:gd name="T0" fmla="*/ 0 w 163"/>
                <a:gd name="T1" fmla="*/ 0 h 194"/>
                <a:gd name="T2" fmla="*/ 163 w 163"/>
                <a:gd name="T3" fmla="*/ 56 h 194"/>
                <a:gd name="T4" fmla="*/ 163 w 163"/>
                <a:gd name="T5" fmla="*/ 194 h 194"/>
                <a:gd name="T6" fmla="*/ 0 w 163"/>
                <a:gd name="T7" fmla="*/ 138 h 194"/>
                <a:gd name="T8" fmla="*/ 0 w 163"/>
                <a:gd name="T9" fmla="*/ 0 h 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"/>
                <a:gd name="T16" fmla="*/ 0 h 194"/>
                <a:gd name="T17" fmla="*/ 163 w 163"/>
                <a:gd name="T18" fmla="*/ 194 h 1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" h="194">
                  <a:moveTo>
                    <a:pt x="0" y="0"/>
                  </a:moveTo>
                  <a:lnTo>
                    <a:pt x="163" y="56"/>
                  </a:lnTo>
                  <a:lnTo>
                    <a:pt x="163" y="194"/>
                  </a:lnTo>
                  <a:lnTo>
                    <a:pt x="0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95" name="Freeform 30"/>
            <p:cNvSpPr>
              <a:spLocks/>
            </p:cNvSpPr>
            <p:nvPr/>
          </p:nvSpPr>
          <p:spPr bwMode="auto">
            <a:xfrm>
              <a:off x="3467" y="3029"/>
              <a:ext cx="124" cy="143"/>
            </a:xfrm>
            <a:custGeom>
              <a:avLst/>
              <a:gdLst>
                <a:gd name="T0" fmla="*/ 0 w 124"/>
                <a:gd name="T1" fmla="*/ 0 h 143"/>
                <a:gd name="T2" fmla="*/ 0 w 124"/>
                <a:gd name="T3" fmla="*/ 138 h 143"/>
                <a:gd name="T4" fmla="*/ 124 w 124"/>
                <a:gd name="T5" fmla="*/ 143 h 143"/>
                <a:gd name="T6" fmla="*/ 124 w 124"/>
                <a:gd name="T7" fmla="*/ 3 h 143"/>
                <a:gd name="T8" fmla="*/ 0 w 124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143"/>
                <a:gd name="T17" fmla="*/ 124 w 124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143">
                  <a:moveTo>
                    <a:pt x="0" y="0"/>
                  </a:moveTo>
                  <a:lnTo>
                    <a:pt x="0" y="138"/>
                  </a:lnTo>
                  <a:lnTo>
                    <a:pt x="124" y="143"/>
                  </a:lnTo>
                  <a:lnTo>
                    <a:pt x="12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96" name="Freeform 31"/>
            <p:cNvSpPr>
              <a:spLocks/>
            </p:cNvSpPr>
            <p:nvPr/>
          </p:nvSpPr>
          <p:spPr bwMode="auto">
            <a:xfrm>
              <a:off x="4113" y="3253"/>
              <a:ext cx="69" cy="203"/>
            </a:xfrm>
            <a:custGeom>
              <a:avLst/>
              <a:gdLst>
                <a:gd name="T0" fmla="*/ 0 w 69"/>
                <a:gd name="T1" fmla="*/ 65 h 203"/>
                <a:gd name="T2" fmla="*/ 69 w 69"/>
                <a:gd name="T3" fmla="*/ 0 h 203"/>
                <a:gd name="T4" fmla="*/ 69 w 69"/>
                <a:gd name="T5" fmla="*/ 138 h 203"/>
                <a:gd name="T6" fmla="*/ 0 w 69"/>
                <a:gd name="T7" fmla="*/ 203 h 203"/>
                <a:gd name="T8" fmla="*/ 0 w 69"/>
                <a:gd name="T9" fmla="*/ 65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03"/>
                <a:gd name="T17" fmla="*/ 69 w 69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03">
                  <a:moveTo>
                    <a:pt x="0" y="65"/>
                  </a:moveTo>
                  <a:lnTo>
                    <a:pt x="69" y="0"/>
                  </a:lnTo>
                  <a:lnTo>
                    <a:pt x="69" y="138"/>
                  </a:lnTo>
                  <a:lnTo>
                    <a:pt x="0" y="203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97" name="Freeform 32"/>
            <p:cNvSpPr>
              <a:spLocks/>
            </p:cNvSpPr>
            <p:nvPr/>
          </p:nvSpPr>
          <p:spPr bwMode="auto">
            <a:xfrm>
              <a:off x="4015" y="3191"/>
              <a:ext cx="21" cy="140"/>
            </a:xfrm>
            <a:custGeom>
              <a:avLst/>
              <a:gdLst>
                <a:gd name="T0" fmla="*/ 0 w 21"/>
                <a:gd name="T1" fmla="*/ 0 h 140"/>
                <a:gd name="T2" fmla="*/ 0 w 21"/>
                <a:gd name="T3" fmla="*/ 140 h 140"/>
                <a:gd name="T4" fmla="*/ 21 w 21"/>
                <a:gd name="T5" fmla="*/ 140 h 140"/>
                <a:gd name="T6" fmla="*/ 21 w 21"/>
                <a:gd name="T7" fmla="*/ 1 h 140"/>
                <a:gd name="T8" fmla="*/ 0 w 21"/>
                <a:gd name="T9" fmla="*/ 0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40"/>
                <a:gd name="T17" fmla="*/ 21 w 21"/>
                <a:gd name="T18" fmla="*/ 140 h 1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40">
                  <a:moveTo>
                    <a:pt x="0" y="0"/>
                  </a:moveTo>
                  <a:lnTo>
                    <a:pt x="0" y="140"/>
                  </a:lnTo>
                  <a:lnTo>
                    <a:pt x="21" y="140"/>
                  </a:lnTo>
                  <a:lnTo>
                    <a:pt x="2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98" name="Freeform 33"/>
            <p:cNvSpPr>
              <a:spLocks/>
            </p:cNvSpPr>
            <p:nvPr/>
          </p:nvSpPr>
          <p:spPr bwMode="auto">
            <a:xfrm>
              <a:off x="4055" y="3320"/>
              <a:ext cx="57" cy="141"/>
            </a:xfrm>
            <a:custGeom>
              <a:avLst/>
              <a:gdLst>
                <a:gd name="T0" fmla="*/ 0 w 57"/>
                <a:gd name="T1" fmla="*/ 3 h 141"/>
                <a:gd name="T2" fmla="*/ 57 w 57"/>
                <a:gd name="T3" fmla="*/ 0 h 141"/>
                <a:gd name="T4" fmla="*/ 57 w 57"/>
                <a:gd name="T5" fmla="*/ 135 h 141"/>
                <a:gd name="T6" fmla="*/ 0 w 57"/>
                <a:gd name="T7" fmla="*/ 141 h 141"/>
                <a:gd name="T8" fmla="*/ 0 w 57"/>
                <a:gd name="T9" fmla="*/ 3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41"/>
                <a:gd name="T17" fmla="*/ 57 w 57"/>
                <a:gd name="T18" fmla="*/ 141 h 1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41">
                  <a:moveTo>
                    <a:pt x="0" y="3"/>
                  </a:moveTo>
                  <a:lnTo>
                    <a:pt x="57" y="0"/>
                  </a:lnTo>
                  <a:lnTo>
                    <a:pt x="57" y="135"/>
                  </a:lnTo>
                  <a:lnTo>
                    <a:pt x="0" y="14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99" name="Freeform 34"/>
            <p:cNvSpPr>
              <a:spLocks/>
            </p:cNvSpPr>
            <p:nvPr/>
          </p:nvSpPr>
          <p:spPr bwMode="auto">
            <a:xfrm>
              <a:off x="4036" y="3192"/>
              <a:ext cx="19" cy="270"/>
            </a:xfrm>
            <a:custGeom>
              <a:avLst/>
              <a:gdLst>
                <a:gd name="T0" fmla="*/ 0 w 19"/>
                <a:gd name="T1" fmla="*/ 0 h 270"/>
                <a:gd name="T2" fmla="*/ 19 w 19"/>
                <a:gd name="T3" fmla="*/ 134 h 270"/>
                <a:gd name="T4" fmla="*/ 19 w 19"/>
                <a:gd name="T5" fmla="*/ 270 h 270"/>
                <a:gd name="T6" fmla="*/ 0 w 19"/>
                <a:gd name="T7" fmla="*/ 139 h 270"/>
                <a:gd name="T8" fmla="*/ 0 w 19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70"/>
                <a:gd name="T17" fmla="*/ 19 w 19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70">
                  <a:moveTo>
                    <a:pt x="0" y="0"/>
                  </a:moveTo>
                  <a:lnTo>
                    <a:pt x="19" y="134"/>
                  </a:lnTo>
                  <a:lnTo>
                    <a:pt x="19" y="270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00" name="Freeform 35"/>
            <p:cNvSpPr>
              <a:spLocks/>
            </p:cNvSpPr>
            <p:nvPr/>
          </p:nvSpPr>
          <p:spPr bwMode="auto">
            <a:xfrm>
              <a:off x="4113" y="2769"/>
              <a:ext cx="58" cy="159"/>
            </a:xfrm>
            <a:custGeom>
              <a:avLst/>
              <a:gdLst>
                <a:gd name="T0" fmla="*/ 0 w 58"/>
                <a:gd name="T1" fmla="*/ 19 h 159"/>
                <a:gd name="T2" fmla="*/ 58 w 58"/>
                <a:gd name="T3" fmla="*/ 0 h 159"/>
                <a:gd name="T4" fmla="*/ 58 w 58"/>
                <a:gd name="T5" fmla="*/ 140 h 159"/>
                <a:gd name="T6" fmla="*/ 0 w 58"/>
                <a:gd name="T7" fmla="*/ 159 h 159"/>
                <a:gd name="T8" fmla="*/ 0 w 58"/>
                <a:gd name="T9" fmla="*/ 19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59"/>
                <a:gd name="T17" fmla="*/ 58 w 58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59">
                  <a:moveTo>
                    <a:pt x="0" y="19"/>
                  </a:moveTo>
                  <a:lnTo>
                    <a:pt x="58" y="0"/>
                  </a:lnTo>
                  <a:lnTo>
                    <a:pt x="58" y="140"/>
                  </a:lnTo>
                  <a:lnTo>
                    <a:pt x="0" y="15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01" name="Freeform 36"/>
            <p:cNvSpPr>
              <a:spLocks/>
            </p:cNvSpPr>
            <p:nvPr/>
          </p:nvSpPr>
          <p:spPr bwMode="auto">
            <a:xfrm>
              <a:off x="4251" y="2636"/>
              <a:ext cx="36" cy="193"/>
            </a:xfrm>
            <a:custGeom>
              <a:avLst/>
              <a:gdLst>
                <a:gd name="T0" fmla="*/ 0 w 36"/>
                <a:gd name="T1" fmla="*/ 56 h 193"/>
                <a:gd name="T2" fmla="*/ 0 w 36"/>
                <a:gd name="T3" fmla="*/ 193 h 193"/>
                <a:gd name="T4" fmla="*/ 36 w 36"/>
                <a:gd name="T5" fmla="*/ 136 h 193"/>
                <a:gd name="T6" fmla="*/ 36 w 36"/>
                <a:gd name="T7" fmla="*/ 0 h 193"/>
                <a:gd name="T8" fmla="*/ 0 w 36"/>
                <a:gd name="T9" fmla="*/ 56 h 1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93"/>
                <a:gd name="T17" fmla="*/ 36 w 36"/>
                <a:gd name="T18" fmla="*/ 193 h 1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93">
                  <a:moveTo>
                    <a:pt x="0" y="56"/>
                  </a:moveTo>
                  <a:lnTo>
                    <a:pt x="0" y="193"/>
                  </a:lnTo>
                  <a:lnTo>
                    <a:pt x="36" y="136"/>
                  </a:lnTo>
                  <a:lnTo>
                    <a:pt x="36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02" name="Freeform 37"/>
            <p:cNvSpPr>
              <a:spLocks/>
            </p:cNvSpPr>
            <p:nvPr/>
          </p:nvSpPr>
          <p:spPr bwMode="auto">
            <a:xfrm>
              <a:off x="4066" y="2792"/>
              <a:ext cx="44" cy="210"/>
            </a:xfrm>
            <a:custGeom>
              <a:avLst/>
              <a:gdLst>
                <a:gd name="T0" fmla="*/ 44 w 44"/>
                <a:gd name="T1" fmla="*/ 0 h 210"/>
                <a:gd name="T2" fmla="*/ 44 w 44"/>
                <a:gd name="T3" fmla="*/ 83 h 210"/>
                <a:gd name="T4" fmla="*/ 44 w 44"/>
                <a:gd name="T5" fmla="*/ 143 h 210"/>
                <a:gd name="T6" fmla="*/ 38 w 44"/>
                <a:gd name="T7" fmla="*/ 182 h 210"/>
                <a:gd name="T8" fmla="*/ 26 w 44"/>
                <a:gd name="T9" fmla="*/ 210 h 210"/>
                <a:gd name="T10" fmla="*/ 9 w 44"/>
                <a:gd name="T11" fmla="*/ 184 h 210"/>
                <a:gd name="T12" fmla="*/ 0 w 44"/>
                <a:gd name="T13" fmla="*/ 134 h 210"/>
                <a:gd name="T14" fmla="*/ 36 w 44"/>
                <a:gd name="T15" fmla="*/ 46 h 210"/>
                <a:gd name="T16" fmla="*/ 44 w 44"/>
                <a:gd name="T17" fmla="*/ 0 h 2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210"/>
                <a:gd name="T29" fmla="*/ 44 w 44"/>
                <a:gd name="T30" fmla="*/ 210 h 2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210">
                  <a:moveTo>
                    <a:pt x="44" y="0"/>
                  </a:moveTo>
                  <a:lnTo>
                    <a:pt x="44" y="83"/>
                  </a:lnTo>
                  <a:lnTo>
                    <a:pt x="44" y="143"/>
                  </a:lnTo>
                  <a:lnTo>
                    <a:pt x="38" y="182"/>
                  </a:lnTo>
                  <a:lnTo>
                    <a:pt x="26" y="210"/>
                  </a:lnTo>
                  <a:lnTo>
                    <a:pt x="9" y="184"/>
                  </a:lnTo>
                  <a:lnTo>
                    <a:pt x="0" y="134"/>
                  </a:lnTo>
                  <a:lnTo>
                    <a:pt x="36" y="46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03" name="Freeform 38"/>
            <p:cNvSpPr>
              <a:spLocks/>
            </p:cNvSpPr>
            <p:nvPr/>
          </p:nvSpPr>
          <p:spPr bwMode="auto">
            <a:xfrm>
              <a:off x="4287" y="2608"/>
              <a:ext cx="89" cy="166"/>
            </a:xfrm>
            <a:custGeom>
              <a:avLst/>
              <a:gdLst>
                <a:gd name="T0" fmla="*/ 0 w 89"/>
                <a:gd name="T1" fmla="*/ 25 h 166"/>
                <a:gd name="T2" fmla="*/ 89 w 89"/>
                <a:gd name="T3" fmla="*/ 0 h 166"/>
                <a:gd name="T4" fmla="*/ 89 w 89"/>
                <a:gd name="T5" fmla="*/ 139 h 166"/>
                <a:gd name="T6" fmla="*/ 0 w 89"/>
                <a:gd name="T7" fmla="*/ 166 h 166"/>
                <a:gd name="T8" fmla="*/ 0 w 89"/>
                <a:gd name="T9" fmla="*/ 25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166"/>
                <a:gd name="T17" fmla="*/ 89 w 89"/>
                <a:gd name="T18" fmla="*/ 166 h 1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166">
                  <a:moveTo>
                    <a:pt x="0" y="25"/>
                  </a:moveTo>
                  <a:lnTo>
                    <a:pt x="89" y="0"/>
                  </a:lnTo>
                  <a:lnTo>
                    <a:pt x="89" y="139"/>
                  </a:lnTo>
                  <a:lnTo>
                    <a:pt x="0" y="16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04" name="Freeform 39"/>
            <p:cNvSpPr>
              <a:spLocks/>
            </p:cNvSpPr>
            <p:nvPr/>
          </p:nvSpPr>
          <p:spPr bwMode="auto">
            <a:xfrm>
              <a:off x="4376" y="2544"/>
              <a:ext cx="61" cy="203"/>
            </a:xfrm>
            <a:custGeom>
              <a:avLst/>
              <a:gdLst>
                <a:gd name="T0" fmla="*/ 0 w 61"/>
                <a:gd name="T1" fmla="*/ 64 h 203"/>
                <a:gd name="T2" fmla="*/ 0 w 61"/>
                <a:gd name="T3" fmla="*/ 203 h 203"/>
                <a:gd name="T4" fmla="*/ 61 w 61"/>
                <a:gd name="T5" fmla="*/ 140 h 203"/>
                <a:gd name="T6" fmla="*/ 61 w 61"/>
                <a:gd name="T7" fmla="*/ 0 h 203"/>
                <a:gd name="T8" fmla="*/ 0 w 61"/>
                <a:gd name="T9" fmla="*/ 64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203"/>
                <a:gd name="T17" fmla="*/ 61 w 61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203">
                  <a:moveTo>
                    <a:pt x="0" y="64"/>
                  </a:moveTo>
                  <a:lnTo>
                    <a:pt x="0" y="203"/>
                  </a:lnTo>
                  <a:lnTo>
                    <a:pt x="61" y="140"/>
                  </a:lnTo>
                  <a:lnTo>
                    <a:pt x="61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05" name="Freeform 40"/>
            <p:cNvSpPr>
              <a:spLocks/>
            </p:cNvSpPr>
            <p:nvPr/>
          </p:nvSpPr>
          <p:spPr bwMode="auto">
            <a:xfrm>
              <a:off x="4478" y="2229"/>
              <a:ext cx="45" cy="199"/>
            </a:xfrm>
            <a:custGeom>
              <a:avLst/>
              <a:gdLst>
                <a:gd name="T0" fmla="*/ 0 w 45"/>
                <a:gd name="T1" fmla="*/ 56 h 199"/>
                <a:gd name="T2" fmla="*/ 45 w 45"/>
                <a:gd name="T3" fmla="*/ 0 h 199"/>
                <a:gd name="T4" fmla="*/ 45 w 45"/>
                <a:gd name="T5" fmla="*/ 141 h 199"/>
                <a:gd name="T6" fmla="*/ 0 w 45"/>
                <a:gd name="T7" fmla="*/ 199 h 199"/>
                <a:gd name="T8" fmla="*/ 0 w 45"/>
                <a:gd name="T9" fmla="*/ 56 h 1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99"/>
                <a:gd name="T17" fmla="*/ 45 w 45"/>
                <a:gd name="T18" fmla="*/ 199 h 1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99">
                  <a:moveTo>
                    <a:pt x="0" y="56"/>
                  </a:moveTo>
                  <a:lnTo>
                    <a:pt x="45" y="0"/>
                  </a:lnTo>
                  <a:lnTo>
                    <a:pt x="45" y="141"/>
                  </a:lnTo>
                  <a:lnTo>
                    <a:pt x="0" y="199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06" name="Freeform 41"/>
            <p:cNvSpPr>
              <a:spLocks/>
            </p:cNvSpPr>
            <p:nvPr/>
          </p:nvSpPr>
          <p:spPr bwMode="auto">
            <a:xfrm>
              <a:off x="4441" y="2239"/>
              <a:ext cx="36" cy="190"/>
            </a:xfrm>
            <a:custGeom>
              <a:avLst/>
              <a:gdLst>
                <a:gd name="T0" fmla="*/ 0 w 36"/>
                <a:gd name="T1" fmla="*/ 0 h 190"/>
                <a:gd name="T2" fmla="*/ 36 w 36"/>
                <a:gd name="T3" fmla="*/ 49 h 190"/>
                <a:gd name="T4" fmla="*/ 36 w 36"/>
                <a:gd name="T5" fmla="*/ 190 h 190"/>
                <a:gd name="T6" fmla="*/ 0 w 36"/>
                <a:gd name="T7" fmla="*/ 139 h 190"/>
                <a:gd name="T8" fmla="*/ 0 w 36"/>
                <a:gd name="T9" fmla="*/ 0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90"/>
                <a:gd name="T17" fmla="*/ 36 w 36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90">
                  <a:moveTo>
                    <a:pt x="0" y="0"/>
                  </a:moveTo>
                  <a:lnTo>
                    <a:pt x="36" y="49"/>
                  </a:lnTo>
                  <a:lnTo>
                    <a:pt x="36" y="190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07" name="Freeform 42"/>
            <p:cNvSpPr>
              <a:spLocks/>
            </p:cNvSpPr>
            <p:nvPr/>
          </p:nvSpPr>
          <p:spPr bwMode="auto">
            <a:xfrm>
              <a:off x="4420" y="2307"/>
              <a:ext cx="48" cy="227"/>
            </a:xfrm>
            <a:custGeom>
              <a:avLst/>
              <a:gdLst>
                <a:gd name="T0" fmla="*/ 48 w 48"/>
                <a:gd name="T1" fmla="*/ 0 h 227"/>
                <a:gd name="T2" fmla="*/ 0 w 48"/>
                <a:gd name="T3" fmla="*/ 89 h 227"/>
                <a:gd name="T4" fmla="*/ 0 w 48"/>
                <a:gd name="T5" fmla="*/ 227 h 227"/>
                <a:gd name="T6" fmla="*/ 48 w 48"/>
                <a:gd name="T7" fmla="*/ 143 h 227"/>
                <a:gd name="T8" fmla="*/ 48 w 48"/>
                <a:gd name="T9" fmla="*/ 0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227"/>
                <a:gd name="T17" fmla="*/ 48 w 48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227">
                  <a:moveTo>
                    <a:pt x="48" y="0"/>
                  </a:moveTo>
                  <a:lnTo>
                    <a:pt x="0" y="89"/>
                  </a:lnTo>
                  <a:lnTo>
                    <a:pt x="0" y="227"/>
                  </a:lnTo>
                  <a:lnTo>
                    <a:pt x="48" y="14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08" name="Freeform 43"/>
            <p:cNvSpPr>
              <a:spLocks/>
            </p:cNvSpPr>
            <p:nvPr/>
          </p:nvSpPr>
          <p:spPr bwMode="auto">
            <a:xfrm>
              <a:off x="4391" y="2397"/>
              <a:ext cx="29" cy="102"/>
            </a:xfrm>
            <a:custGeom>
              <a:avLst/>
              <a:gdLst>
                <a:gd name="T0" fmla="*/ 29 w 29"/>
                <a:gd name="T1" fmla="*/ 0 h 102"/>
                <a:gd name="T2" fmla="*/ 0 w 29"/>
                <a:gd name="T3" fmla="*/ 31 h 102"/>
                <a:gd name="T4" fmla="*/ 29 w 29"/>
                <a:gd name="T5" fmla="*/ 102 h 102"/>
                <a:gd name="T6" fmla="*/ 29 w 29"/>
                <a:gd name="T7" fmla="*/ 0 h 1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02"/>
                <a:gd name="T14" fmla="*/ 29 w 29"/>
                <a:gd name="T15" fmla="*/ 102 h 1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02">
                  <a:moveTo>
                    <a:pt x="29" y="0"/>
                  </a:moveTo>
                  <a:lnTo>
                    <a:pt x="0" y="31"/>
                  </a:lnTo>
                  <a:lnTo>
                    <a:pt x="29" y="10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09" name="Freeform 44"/>
            <p:cNvSpPr>
              <a:spLocks/>
            </p:cNvSpPr>
            <p:nvPr/>
          </p:nvSpPr>
          <p:spPr bwMode="auto">
            <a:xfrm>
              <a:off x="4744" y="2070"/>
              <a:ext cx="49" cy="156"/>
            </a:xfrm>
            <a:custGeom>
              <a:avLst/>
              <a:gdLst>
                <a:gd name="T0" fmla="*/ 0 w 49"/>
                <a:gd name="T1" fmla="*/ 18 h 156"/>
                <a:gd name="T2" fmla="*/ 49 w 49"/>
                <a:gd name="T3" fmla="*/ 0 h 156"/>
                <a:gd name="T4" fmla="*/ 49 w 49"/>
                <a:gd name="T5" fmla="*/ 138 h 156"/>
                <a:gd name="T6" fmla="*/ 0 w 49"/>
                <a:gd name="T7" fmla="*/ 156 h 156"/>
                <a:gd name="T8" fmla="*/ 0 w 49"/>
                <a:gd name="T9" fmla="*/ 18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56"/>
                <a:gd name="T17" fmla="*/ 49 w 49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56">
                  <a:moveTo>
                    <a:pt x="0" y="18"/>
                  </a:moveTo>
                  <a:lnTo>
                    <a:pt x="49" y="0"/>
                  </a:lnTo>
                  <a:lnTo>
                    <a:pt x="49" y="138"/>
                  </a:lnTo>
                  <a:lnTo>
                    <a:pt x="0" y="15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10" name="Freeform 45"/>
            <p:cNvSpPr>
              <a:spLocks/>
            </p:cNvSpPr>
            <p:nvPr/>
          </p:nvSpPr>
          <p:spPr bwMode="auto">
            <a:xfrm>
              <a:off x="4715" y="2065"/>
              <a:ext cx="27" cy="159"/>
            </a:xfrm>
            <a:custGeom>
              <a:avLst/>
              <a:gdLst>
                <a:gd name="T0" fmla="*/ 0 w 27"/>
                <a:gd name="T1" fmla="*/ 0 h 159"/>
                <a:gd name="T2" fmla="*/ 27 w 27"/>
                <a:gd name="T3" fmla="*/ 24 h 159"/>
                <a:gd name="T4" fmla="*/ 27 w 27"/>
                <a:gd name="T5" fmla="*/ 159 h 159"/>
                <a:gd name="T6" fmla="*/ 0 w 27"/>
                <a:gd name="T7" fmla="*/ 136 h 159"/>
                <a:gd name="T8" fmla="*/ 0 w 27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59"/>
                <a:gd name="T17" fmla="*/ 27 w 27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59">
                  <a:moveTo>
                    <a:pt x="0" y="0"/>
                  </a:moveTo>
                  <a:lnTo>
                    <a:pt x="27" y="24"/>
                  </a:lnTo>
                  <a:lnTo>
                    <a:pt x="27" y="159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11" name="Freeform 46"/>
            <p:cNvSpPr>
              <a:spLocks/>
            </p:cNvSpPr>
            <p:nvPr/>
          </p:nvSpPr>
          <p:spPr bwMode="auto">
            <a:xfrm>
              <a:off x="4698" y="2069"/>
              <a:ext cx="15" cy="167"/>
            </a:xfrm>
            <a:custGeom>
              <a:avLst/>
              <a:gdLst>
                <a:gd name="T0" fmla="*/ 15 w 15"/>
                <a:gd name="T1" fmla="*/ 0 h 167"/>
                <a:gd name="T2" fmla="*/ 15 w 15"/>
                <a:gd name="T3" fmla="*/ 131 h 167"/>
                <a:gd name="T4" fmla="*/ 0 w 15"/>
                <a:gd name="T5" fmla="*/ 167 h 167"/>
                <a:gd name="T6" fmla="*/ 0 w 15"/>
                <a:gd name="T7" fmla="*/ 26 h 167"/>
                <a:gd name="T8" fmla="*/ 15 w 15"/>
                <a:gd name="T9" fmla="*/ 0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7"/>
                <a:gd name="T17" fmla="*/ 15 w 15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7">
                  <a:moveTo>
                    <a:pt x="15" y="0"/>
                  </a:moveTo>
                  <a:lnTo>
                    <a:pt x="15" y="131"/>
                  </a:lnTo>
                  <a:lnTo>
                    <a:pt x="0" y="167"/>
                  </a:lnTo>
                  <a:lnTo>
                    <a:pt x="0" y="2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12" name="Freeform 47"/>
            <p:cNvSpPr>
              <a:spLocks/>
            </p:cNvSpPr>
            <p:nvPr/>
          </p:nvSpPr>
          <p:spPr bwMode="auto">
            <a:xfrm>
              <a:off x="4564" y="2097"/>
              <a:ext cx="132" cy="156"/>
            </a:xfrm>
            <a:custGeom>
              <a:avLst/>
              <a:gdLst>
                <a:gd name="T0" fmla="*/ 132 w 132"/>
                <a:gd name="T1" fmla="*/ 0 h 156"/>
                <a:gd name="T2" fmla="*/ 105 w 132"/>
                <a:gd name="T3" fmla="*/ 4 h 156"/>
                <a:gd name="T4" fmla="*/ 0 w 132"/>
                <a:gd name="T5" fmla="*/ 18 h 156"/>
                <a:gd name="T6" fmla="*/ 0 w 132"/>
                <a:gd name="T7" fmla="*/ 156 h 156"/>
                <a:gd name="T8" fmla="*/ 106 w 132"/>
                <a:gd name="T9" fmla="*/ 143 h 156"/>
                <a:gd name="T10" fmla="*/ 132 w 132"/>
                <a:gd name="T11" fmla="*/ 141 h 156"/>
                <a:gd name="T12" fmla="*/ 132 w 132"/>
                <a:gd name="T13" fmla="*/ 0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"/>
                <a:gd name="T22" fmla="*/ 0 h 156"/>
                <a:gd name="T23" fmla="*/ 132 w 132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" h="156">
                  <a:moveTo>
                    <a:pt x="132" y="0"/>
                  </a:moveTo>
                  <a:lnTo>
                    <a:pt x="105" y="4"/>
                  </a:lnTo>
                  <a:lnTo>
                    <a:pt x="0" y="18"/>
                  </a:lnTo>
                  <a:lnTo>
                    <a:pt x="0" y="156"/>
                  </a:lnTo>
                  <a:lnTo>
                    <a:pt x="106" y="143"/>
                  </a:lnTo>
                  <a:lnTo>
                    <a:pt x="132" y="141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13" name="Freeform 48"/>
            <p:cNvSpPr>
              <a:spLocks/>
            </p:cNvSpPr>
            <p:nvPr/>
          </p:nvSpPr>
          <p:spPr bwMode="auto">
            <a:xfrm>
              <a:off x="4518" y="2118"/>
              <a:ext cx="45" cy="181"/>
            </a:xfrm>
            <a:custGeom>
              <a:avLst/>
              <a:gdLst>
                <a:gd name="T0" fmla="*/ 45 w 45"/>
                <a:gd name="T1" fmla="*/ 0 h 181"/>
                <a:gd name="T2" fmla="*/ 45 w 45"/>
                <a:gd name="T3" fmla="*/ 137 h 181"/>
                <a:gd name="T4" fmla="*/ 16 w 45"/>
                <a:gd name="T5" fmla="*/ 154 h 181"/>
                <a:gd name="T6" fmla="*/ 5 w 45"/>
                <a:gd name="T7" fmla="*/ 181 h 181"/>
                <a:gd name="T8" fmla="*/ 5 w 45"/>
                <a:gd name="T9" fmla="*/ 112 h 181"/>
                <a:gd name="T10" fmla="*/ 12 w 45"/>
                <a:gd name="T11" fmla="*/ 57 h 181"/>
                <a:gd name="T12" fmla="*/ 0 w 45"/>
                <a:gd name="T13" fmla="*/ 53 h 181"/>
                <a:gd name="T14" fmla="*/ 14 w 45"/>
                <a:gd name="T15" fmla="*/ 21 h 181"/>
                <a:gd name="T16" fmla="*/ 45 w 45"/>
                <a:gd name="T17" fmla="*/ 0 h 1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"/>
                <a:gd name="T28" fmla="*/ 0 h 181"/>
                <a:gd name="T29" fmla="*/ 45 w 45"/>
                <a:gd name="T30" fmla="*/ 181 h 1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" h="181">
                  <a:moveTo>
                    <a:pt x="45" y="0"/>
                  </a:moveTo>
                  <a:lnTo>
                    <a:pt x="45" y="137"/>
                  </a:lnTo>
                  <a:lnTo>
                    <a:pt x="16" y="154"/>
                  </a:lnTo>
                  <a:lnTo>
                    <a:pt x="5" y="181"/>
                  </a:lnTo>
                  <a:lnTo>
                    <a:pt x="5" y="112"/>
                  </a:lnTo>
                  <a:lnTo>
                    <a:pt x="12" y="57"/>
                  </a:lnTo>
                  <a:lnTo>
                    <a:pt x="0" y="53"/>
                  </a:lnTo>
                  <a:lnTo>
                    <a:pt x="14" y="2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14" name="Freeform 49"/>
            <p:cNvSpPr>
              <a:spLocks/>
            </p:cNvSpPr>
            <p:nvPr/>
          </p:nvSpPr>
          <p:spPr bwMode="auto">
            <a:xfrm>
              <a:off x="1443" y="2280"/>
              <a:ext cx="215" cy="489"/>
            </a:xfrm>
            <a:custGeom>
              <a:avLst/>
              <a:gdLst>
                <a:gd name="T0" fmla="*/ 0 w 215"/>
                <a:gd name="T1" fmla="*/ 0 h 489"/>
                <a:gd name="T2" fmla="*/ 0 w 215"/>
                <a:gd name="T3" fmla="*/ 138 h 489"/>
                <a:gd name="T4" fmla="*/ 76 w 215"/>
                <a:gd name="T5" fmla="*/ 252 h 489"/>
                <a:gd name="T6" fmla="*/ 215 w 215"/>
                <a:gd name="T7" fmla="*/ 489 h 489"/>
                <a:gd name="T8" fmla="*/ 215 w 215"/>
                <a:gd name="T9" fmla="*/ 353 h 489"/>
                <a:gd name="T10" fmla="*/ 85 w 215"/>
                <a:gd name="T11" fmla="*/ 130 h 489"/>
                <a:gd name="T12" fmla="*/ 0 w 215"/>
                <a:gd name="T13" fmla="*/ 0 h 4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5"/>
                <a:gd name="T22" fmla="*/ 0 h 489"/>
                <a:gd name="T23" fmla="*/ 215 w 215"/>
                <a:gd name="T24" fmla="*/ 489 h 4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5" h="489">
                  <a:moveTo>
                    <a:pt x="0" y="0"/>
                  </a:moveTo>
                  <a:lnTo>
                    <a:pt x="0" y="138"/>
                  </a:lnTo>
                  <a:lnTo>
                    <a:pt x="76" y="252"/>
                  </a:lnTo>
                  <a:lnTo>
                    <a:pt x="215" y="489"/>
                  </a:lnTo>
                  <a:lnTo>
                    <a:pt x="215" y="353"/>
                  </a:lnTo>
                  <a:lnTo>
                    <a:pt x="85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15" name="Rectangle 50"/>
            <p:cNvSpPr>
              <a:spLocks noChangeArrowheads="1"/>
            </p:cNvSpPr>
            <p:nvPr/>
          </p:nvSpPr>
          <p:spPr bwMode="auto">
            <a:xfrm>
              <a:off x="1658" y="2634"/>
              <a:ext cx="54" cy="1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16" name="Freeform 51"/>
            <p:cNvSpPr>
              <a:spLocks/>
            </p:cNvSpPr>
            <p:nvPr/>
          </p:nvSpPr>
          <p:spPr bwMode="auto">
            <a:xfrm>
              <a:off x="1712" y="2636"/>
              <a:ext cx="152" cy="254"/>
            </a:xfrm>
            <a:custGeom>
              <a:avLst/>
              <a:gdLst>
                <a:gd name="T0" fmla="*/ 0 w 152"/>
                <a:gd name="T1" fmla="*/ 0 h 254"/>
                <a:gd name="T2" fmla="*/ 0 w 152"/>
                <a:gd name="T3" fmla="*/ 135 h 254"/>
                <a:gd name="T4" fmla="*/ 152 w 152"/>
                <a:gd name="T5" fmla="*/ 254 h 254"/>
                <a:gd name="T6" fmla="*/ 152 w 152"/>
                <a:gd name="T7" fmla="*/ 116 h 254"/>
                <a:gd name="T8" fmla="*/ 0 w 152"/>
                <a:gd name="T9" fmla="*/ 0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254"/>
                <a:gd name="T17" fmla="*/ 152 w 152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254">
                  <a:moveTo>
                    <a:pt x="0" y="0"/>
                  </a:moveTo>
                  <a:lnTo>
                    <a:pt x="0" y="135"/>
                  </a:lnTo>
                  <a:lnTo>
                    <a:pt x="152" y="254"/>
                  </a:lnTo>
                  <a:lnTo>
                    <a:pt x="152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17" name="Freeform 52"/>
            <p:cNvSpPr>
              <a:spLocks/>
            </p:cNvSpPr>
            <p:nvPr/>
          </p:nvSpPr>
          <p:spPr bwMode="auto">
            <a:xfrm>
              <a:off x="1864" y="2747"/>
              <a:ext cx="173" cy="143"/>
            </a:xfrm>
            <a:custGeom>
              <a:avLst/>
              <a:gdLst>
                <a:gd name="T0" fmla="*/ 0 w 173"/>
                <a:gd name="T1" fmla="*/ 2 h 143"/>
                <a:gd name="T2" fmla="*/ 0 w 173"/>
                <a:gd name="T3" fmla="*/ 143 h 143"/>
                <a:gd name="T4" fmla="*/ 173 w 173"/>
                <a:gd name="T5" fmla="*/ 143 h 143"/>
                <a:gd name="T6" fmla="*/ 173 w 173"/>
                <a:gd name="T7" fmla="*/ 0 h 143"/>
                <a:gd name="T8" fmla="*/ 0 w 173"/>
                <a:gd name="T9" fmla="*/ 2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143"/>
                <a:gd name="T17" fmla="*/ 173 w 173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143">
                  <a:moveTo>
                    <a:pt x="0" y="2"/>
                  </a:moveTo>
                  <a:lnTo>
                    <a:pt x="0" y="143"/>
                  </a:lnTo>
                  <a:lnTo>
                    <a:pt x="173" y="143"/>
                  </a:lnTo>
                  <a:lnTo>
                    <a:pt x="17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18" name="Freeform 53"/>
            <p:cNvSpPr>
              <a:spLocks/>
            </p:cNvSpPr>
            <p:nvPr/>
          </p:nvSpPr>
          <p:spPr bwMode="auto">
            <a:xfrm>
              <a:off x="2036" y="2779"/>
              <a:ext cx="208" cy="234"/>
            </a:xfrm>
            <a:custGeom>
              <a:avLst/>
              <a:gdLst>
                <a:gd name="T0" fmla="*/ 0 w 208"/>
                <a:gd name="T1" fmla="*/ 0 h 234"/>
                <a:gd name="T2" fmla="*/ 208 w 208"/>
                <a:gd name="T3" fmla="*/ 96 h 234"/>
                <a:gd name="T4" fmla="*/ 208 w 208"/>
                <a:gd name="T5" fmla="*/ 234 h 234"/>
                <a:gd name="T6" fmla="*/ 0 w 208"/>
                <a:gd name="T7" fmla="*/ 138 h 234"/>
                <a:gd name="T8" fmla="*/ 0 w 208"/>
                <a:gd name="T9" fmla="*/ 0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34"/>
                <a:gd name="T17" fmla="*/ 208 w 208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34">
                  <a:moveTo>
                    <a:pt x="0" y="0"/>
                  </a:moveTo>
                  <a:lnTo>
                    <a:pt x="208" y="96"/>
                  </a:lnTo>
                  <a:lnTo>
                    <a:pt x="208" y="234"/>
                  </a:lnTo>
                  <a:lnTo>
                    <a:pt x="0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19" name="Rectangle 54"/>
            <p:cNvSpPr>
              <a:spLocks noChangeArrowheads="1"/>
            </p:cNvSpPr>
            <p:nvPr/>
          </p:nvSpPr>
          <p:spPr bwMode="auto">
            <a:xfrm>
              <a:off x="2244" y="2877"/>
              <a:ext cx="171" cy="135"/>
            </a:xfrm>
            <a:prstGeom prst="rect">
              <a:avLst/>
            </a:prstGeom>
            <a:solidFill>
              <a:srgbClr val="FE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20" name="Freeform 55"/>
            <p:cNvSpPr>
              <a:spLocks/>
            </p:cNvSpPr>
            <p:nvPr/>
          </p:nvSpPr>
          <p:spPr bwMode="auto">
            <a:xfrm>
              <a:off x="2413" y="2814"/>
              <a:ext cx="69" cy="135"/>
            </a:xfrm>
            <a:custGeom>
              <a:avLst/>
              <a:gdLst>
                <a:gd name="T0" fmla="*/ 0 w 69"/>
                <a:gd name="T1" fmla="*/ 2 h 135"/>
                <a:gd name="T2" fmla="*/ 0 w 69"/>
                <a:gd name="T3" fmla="*/ 135 h 135"/>
                <a:gd name="T4" fmla="*/ 69 w 69"/>
                <a:gd name="T5" fmla="*/ 135 h 135"/>
                <a:gd name="T6" fmla="*/ 69 w 69"/>
                <a:gd name="T7" fmla="*/ 0 h 135"/>
                <a:gd name="T8" fmla="*/ 0 w 69"/>
                <a:gd name="T9" fmla="*/ 2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35"/>
                <a:gd name="T17" fmla="*/ 69 w 69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35">
                  <a:moveTo>
                    <a:pt x="0" y="2"/>
                  </a:moveTo>
                  <a:lnTo>
                    <a:pt x="0" y="135"/>
                  </a:lnTo>
                  <a:lnTo>
                    <a:pt x="69" y="135"/>
                  </a:lnTo>
                  <a:lnTo>
                    <a:pt x="69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21" name="Freeform 56"/>
            <p:cNvSpPr>
              <a:spLocks/>
            </p:cNvSpPr>
            <p:nvPr/>
          </p:nvSpPr>
          <p:spPr bwMode="auto">
            <a:xfrm>
              <a:off x="2484" y="2817"/>
              <a:ext cx="122" cy="237"/>
            </a:xfrm>
            <a:custGeom>
              <a:avLst/>
              <a:gdLst>
                <a:gd name="T0" fmla="*/ 0 w 122"/>
                <a:gd name="T1" fmla="*/ 0 h 237"/>
                <a:gd name="T2" fmla="*/ 122 w 122"/>
                <a:gd name="T3" fmla="*/ 99 h 237"/>
                <a:gd name="T4" fmla="*/ 122 w 122"/>
                <a:gd name="T5" fmla="*/ 237 h 237"/>
                <a:gd name="T6" fmla="*/ 0 w 122"/>
                <a:gd name="T7" fmla="*/ 132 h 237"/>
                <a:gd name="T8" fmla="*/ 0 w 122"/>
                <a:gd name="T9" fmla="*/ 0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237"/>
                <a:gd name="T17" fmla="*/ 122 w 122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237">
                  <a:moveTo>
                    <a:pt x="0" y="0"/>
                  </a:moveTo>
                  <a:lnTo>
                    <a:pt x="122" y="99"/>
                  </a:lnTo>
                  <a:lnTo>
                    <a:pt x="122" y="237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22" name="Freeform 57"/>
            <p:cNvSpPr>
              <a:spLocks/>
            </p:cNvSpPr>
            <p:nvPr/>
          </p:nvSpPr>
          <p:spPr bwMode="auto">
            <a:xfrm>
              <a:off x="2606" y="2916"/>
              <a:ext cx="56" cy="237"/>
            </a:xfrm>
            <a:custGeom>
              <a:avLst/>
              <a:gdLst>
                <a:gd name="T0" fmla="*/ 0 w 56"/>
                <a:gd name="T1" fmla="*/ 0 h 237"/>
                <a:gd name="T2" fmla="*/ 56 w 56"/>
                <a:gd name="T3" fmla="*/ 97 h 237"/>
                <a:gd name="T4" fmla="*/ 56 w 56"/>
                <a:gd name="T5" fmla="*/ 237 h 237"/>
                <a:gd name="T6" fmla="*/ 0 w 56"/>
                <a:gd name="T7" fmla="*/ 138 h 237"/>
                <a:gd name="T8" fmla="*/ 0 w 56"/>
                <a:gd name="T9" fmla="*/ 0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37"/>
                <a:gd name="T17" fmla="*/ 56 w 5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37">
                  <a:moveTo>
                    <a:pt x="0" y="0"/>
                  </a:moveTo>
                  <a:lnTo>
                    <a:pt x="56" y="97"/>
                  </a:lnTo>
                  <a:lnTo>
                    <a:pt x="56" y="237"/>
                  </a:lnTo>
                  <a:lnTo>
                    <a:pt x="0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23" name="Freeform 58"/>
            <p:cNvSpPr>
              <a:spLocks/>
            </p:cNvSpPr>
            <p:nvPr/>
          </p:nvSpPr>
          <p:spPr bwMode="auto">
            <a:xfrm>
              <a:off x="2662" y="3013"/>
              <a:ext cx="61" cy="173"/>
            </a:xfrm>
            <a:custGeom>
              <a:avLst/>
              <a:gdLst>
                <a:gd name="T0" fmla="*/ 0 w 61"/>
                <a:gd name="T1" fmla="*/ 0 h 173"/>
                <a:gd name="T2" fmla="*/ 61 w 61"/>
                <a:gd name="T3" fmla="*/ 35 h 173"/>
                <a:gd name="T4" fmla="*/ 61 w 61"/>
                <a:gd name="T5" fmla="*/ 173 h 173"/>
                <a:gd name="T6" fmla="*/ 0 w 61"/>
                <a:gd name="T7" fmla="*/ 137 h 173"/>
                <a:gd name="T8" fmla="*/ 0 w 61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173"/>
                <a:gd name="T17" fmla="*/ 61 w 61"/>
                <a:gd name="T18" fmla="*/ 173 h 1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173">
                  <a:moveTo>
                    <a:pt x="0" y="0"/>
                  </a:moveTo>
                  <a:lnTo>
                    <a:pt x="61" y="35"/>
                  </a:lnTo>
                  <a:lnTo>
                    <a:pt x="61" y="173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24" name="Freeform 59"/>
            <p:cNvSpPr>
              <a:spLocks/>
            </p:cNvSpPr>
            <p:nvPr/>
          </p:nvSpPr>
          <p:spPr bwMode="auto">
            <a:xfrm>
              <a:off x="2723" y="3003"/>
              <a:ext cx="41" cy="180"/>
            </a:xfrm>
            <a:custGeom>
              <a:avLst/>
              <a:gdLst>
                <a:gd name="T0" fmla="*/ 41 w 41"/>
                <a:gd name="T1" fmla="*/ 0 h 180"/>
                <a:gd name="T2" fmla="*/ 0 w 41"/>
                <a:gd name="T3" fmla="*/ 45 h 180"/>
                <a:gd name="T4" fmla="*/ 0 w 41"/>
                <a:gd name="T5" fmla="*/ 180 h 180"/>
                <a:gd name="T6" fmla="*/ 41 w 41"/>
                <a:gd name="T7" fmla="*/ 137 h 180"/>
                <a:gd name="T8" fmla="*/ 41 w 41"/>
                <a:gd name="T9" fmla="*/ 0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80"/>
                <a:gd name="T17" fmla="*/ 41 w 41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80">
                  <a:moveTo>
                    <a:pt x="41" y="0"/>
                  </a:moveTo>
                  <a:lnTo>
                    <a:pt x="0" y="45"/>
                  </a:lnTo>
                  <a:lnTo>
                    <a:pt x="0" y="180"/>
                  </a:lnTo>
                  <a:lnTo>
                    <a:pt x="41" y="13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25" name="Freeform 60"/>
            <p:cNvSpPr>
              <a:spLocks/>
            </p:cNvSpPr>
            <p:nvPr/>
          </p:nvSpPr>
          <p:spPr bwMode="auto">
            <a:xfrm>
              <a:off x="2766" y="3003"/>
              <a:ext cx="77" cy="161"/>
            </a:xfrm>
            <a:custGeom>
              <a:avLst/>
              <a:gdLst>
                <a:gd name="T0" fmla="*/ 0 w 77"/>
                <a:gd name="T1" fmla="*/ 0 h 161"/>
                <a:gd name="T2" fmla="*/ 77 w 77"/>
                <a:gd name="T3" fmla="*/ 26 h 161"/>
                <a:gd name="T4" fmla="*/ 77 w 77"/>
                <a:gd name="T5" fmla="*/ 161 h 161"/>
                <a:gd name="T6" fmla="*/ 0 w 77"/>
                <a:gd name="T7" fmla="*/ 138 h 161"/>
                <a:gd name="T8" fmla="*/ 0 w 77"/>
                <a:gd name="T9" fmla="*/ 0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161"/>
                <a:gd name="T17" fmla="*/ 77 w 77"/>
                <a:gd name="T18" fmla="*/ 161 h 1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161">
                  <a:moveTo>
                    <a:pt x="0" y="0"/>
                  </a:moveTo>
                  <a:lnTo>
                    <a:pt x="77" y="26"/>
                  </a:lnTo>
                  <a:lnTo>
                    <a:pt x="77" y="161"/>
                  </a:lnTo>
                  <a:lnTo>
                    <a:pt x="0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26" name="Freeform 61"/>
            <p:cNvSpPr>
              <a:spLocks/>
            </p:cNvSpPr>
            <p:nvPr/>
          </p:nvSpPr>
          <p:spPr bwMode="auto">
            <a:xfrm>
              <a:off x="2942" y="3188"/>
              <a:ext cx="149" cy="190"/>
            </a:xfrm>
            <a:custGeom>
              <a:avLst/>
              <a:gdLst>
                <a:gd name="T0" fmla="*/ 0 w 149"/>
                <a:gd name="T1" fmla="*/ 0 h 190"/>
                <a:gd name="T2" fmla="*/ 149 w 149"/>
                <a:gd name="T3" fmla="*/ 49 h 190"/>
                <a:gd name="T4" fmla="*/ 149 w 149"/>
                <a:gd name="T5" fmla="*/ 190 h 190"/>
                <a:gd name="T6" fmla="*/ 0 w 149"/>
                <a:gd name="T7" fmla="*/ 139 h 190"/>
                <a:gd name="T8" fmla="*/ 0 w 149"/>
                <a:gd name="T9" fmla="*/ 0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9"/>
                <a:gd name="T16" fmla="*/ 0 h 190"/>
                <a:gd name="T17" fmla="*/ 149 w 149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9" h="190">
                  <a:moveTo>
                    <a:pt x="0" y="0"/>
                  </a:moveTo>
                  <a:lnTo>
                    <a:pt x="149" y="49"/>
                  </a:lnTo>
                  <a:lnTo>
                    <a:pt x="149" y="190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27" name="Freeform 62"/>
            <p:cNvSpPr>
              <a:spLocks/>
            </p:cNvSpPr>
            <p:nvPr/>
          </p:nvSpPr>
          <p:spPr bwMode="auto">
            <a:xfrm>
              <a:off x="2844" y="3028"/>
              <a:ext cx="97" cy="301"/>
            </a:xfrm>
            <a:custGeom>
              <a:avLst/>
              <a:gdLst>
                <a:gd name="T0" fmla="*/ 0 w 97"/>
                <a:gd name="T1" fmla="*/ 0 h 301"/>
                <a:gd name="T2" fmla="*/ 97 w 97"/>
                <a:gd name="T3" fmla="*/ 161 h 301"/>
                <a:gd name="T4" fmla="*/ 97 w 97"/>
                <a:gd name="T5" fmla="*/ 301 h 301"/>
                <a:gd name="T6" fmla="*/ 0 w 97"/>
                <a:gd name="T7" fmla="*/ 139 h 301"/>
                <a:gd name="T8" fmla="*/ 0 w 97"/>
                <a:gd name="T9" fmla="*/ 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01"/>
                <a:gd name="T17" fmla="*/ 97 w 97"/>
                <a:gd name="T18" fmla="*/ 301 h 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01">
                  <a:moveTo>
                    <a:pt x="0" y="0"/>
                  </a:moveTo>
                  <a:lnTo>
                    <a:pt x="97" y="161"/>
                  </a:lnTo>
                  <a:lnTo>
                    <a:pt x="97" y="301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28" name="Freeform 63"/>
            <p:cNvSpPr>
              <a:spLocks/>
            </p:cNvSpPr>
            <p:nvPr/>
          </p:nvSpPr>
          <p:spPr bwMode="auto">
            <a:xfrm>
              <a:off x="1403" y="1566"/>
              <a:ext cx="33" cy="231"/>
            </a:xfrm>
            <a:custGeom>
              <a:avLst/>
              <a:gdLst>
                <a:gd name="T0" fmla="*/ 0 w 33"/>
                <a:gd name="T1" fmla="*/ 0 h 231"/>
                <a:gd name="T2" fmla="*/ 33 w 33"/>
                <a:gd name="T3" fmla="*/ 143 h 231"/>
                <a:gd name="T4" fmla="*/ 22 w 33"/>
                <a:gd name="T5" fmla="*/ 231 h 231"/>
                <a:gd name="T6" fmla="*/ 0 w 33"/>
                <a:gd name="T7" fmla="*/ 140 h 231"/>
                <a:gd name="T8" fmla="*/ 0 w 33"/>
                <a:gd name="T9" fmla="*/ 0 h 2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31"/>
                <a:gd name="T17" fmla="*/ 33 w 33"/>
                <a:gd name="T18" fmla="*/ 231 h 2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31">
                  <a:moveTo>
                    <a:pt x="0" y="0"/>
                  </a:moveTo>
                  <a:lnTo>
                    <a:pt x="33" y="143"/>
                  </a:lnTo>
                  <a:lnTo>
                    <a:pt x="22" y="231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29" name="Freeform 64"/>
            <p:cNvSpPr>
              <a:spLocks/>
            </p:cNvSpPr>
            <p:nvPr/>
          </p:nvSpPr>
          <p:spPr bwMode="auto">
            <a:xfrm>
              <a:off x="1402" y="2159"/>
              <a:ext cx="51" cy="192"/>
            </a:xfrm>
            <a:custGeom>
              <a:avLst/>
              <a:gdLst>
                <a:gd name="T0" fmla="*/ 0 w 51"/>
                <a:gd name="T1" fmla="*/ 0 h 192"/>
                <a:gd name="T2" fmla="*/ 51 w 51"/>
                <a:gd name="T3" fmla="*/ 71 h 192"/>
                <a:gd name="T4" fmla="*/ 40 w 51"/>
                <a:gd name="T5" fmla="*/ 118 h 192"/>
                <a:gd name="T6" fmla="*/ 40 w 51"/>
                <a:gd name="T7" fmla="*/ 192 h 192"/>
                <a:gd name="T8" fmla="*/ 0 w 51"/>
                <a:gd name="T9" fmla="*/ 138 h 192"/>
                <a:gd name="T10" fmla="*/ 0 w 51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192"/>
                <a:gd name="T20" fmla="*/ 51 w 51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192">
                  <a:moveTo>
                    <a:pt x="0" y="0"/>
                  </a:moveTo>
                  <a:lnTo>
                    <a:pt x="51" y="71"/>
                  </a:lnTo>
                  <a:lnTo>
                    <a:pt x="40" y="118"/>
                  </a:lnTo>
                  <a:lnTo>
                    <a:pt x="40" y="192"/>
                  </a:lnTo>
                  <a:lnTo>
                    <a:pt x="0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30" name="Freeform 65"/>
            <p:cNvSpPr>
              <a:spLocks/>
            </p:cNvSpPr>
            <p:nvPr/>
          </p:nvSpPr>
          <p:spPr bwMode="auto">
            <a:xfrm>
              <a:off x="3725" y="1717"/>
              <a:ext cx="193" cy="162"/>
            </a:xfrm>
            <a:custGeom>
              <a:avLst/>
              <a:gdLst>
                <a:gd name="T0" fmla="*/ 0 w 193"/>
                <a:gd name="T1" fmla="*/ 24 h 162"/>
                <a:gd name="T2" fmla="*/ 193 w 193"/>
                <a:gd name="T3" fmla="*/ 0 h 162"/>
                <a:gd name="T4" fmla="*/ 193 w 193"/>
                <a:gd name="T5" fmla="*/ 136 h 162"/>
                <a:gd name="T6" fmla="*/ 0 w 193"/>
                <a:gd name="T7" fmla="*/ 162 h 162"/>
                <a:gd name="T8" fmla="*/ 0 w 193"/>
                <a:gd name="T9" fmla="*/ 24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162"/>
                <a:gd name="T17" fmla="*/ 193 w 193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162">
                  <a:moveTo>
                    <a:pt x="0" y="24"/>
                  </a:moveTo>
                  <a:lnTo>
                    <a:pt x="193" y="0"/>
                  </a:lnTo>
                  <a:lnTo>
                    <a:pt x="193" y="136"/>
                  </a:lnTo>
                  <a:lnTo>
                    <a:pt x="0" y="16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31" name="Freeform 66"/>
            <p:cNvSpPr>
              <a:spLocks/>
            </p:cNvSpPr>
            <p:nvPr/>
          </p:nvSpPr>
          <p:spPr bwMode="auto">
            <a:xfrm>
              <a:off x="3657" y="1741"/>
              <a:ext cx="74" cy="209"/>
            </a:xfrm>
            <a:custGeom>
              <a:avLst/>
              <a:gdLst>
                <a:gd name="T0" fmla="*/ 74 w 74"/>
                <a:gd name="T1" fmla="*/ 0 h 209"/>
                <a:gd name="T2" fmla="*/ 74 w 74"/>
                <a:gd name="T3" fmla="*/ 136 h 209"/>
                <a:gd name="T4" fmla="*/ 0 w 74"/>
                <a:gd name="T5" fmla="*/ 209 h 209"/>
                <a:gd name="T6" fmla="*/ 0 w 74"/>
                <a:gd name="T7" fmla="*/ 71 h 209"/>
                <a:gd name="T8" fmla="*/ 74 w 74"/>
                <a:gd name="T9" fmla="*/ 0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209"/>
                <a:gd name="T17" fmla="*/ 74 w 74"/>
                <a:gd name="T18" fmla="*/ 209 h 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209">
                  <a:moveTo>
                    <a:pt x="74" y="0"/>
                  </a:moveTo>
                  <a:lnTo>
                    <a:pt x="74" y="136"/>
                  </a:lnTo>
                  <a:lnTo>
                    <a:pt x="0" y="209"/>
                  </a:lnTo>
                  <a:lnTo>
                    <a:pt x="0" y="71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32" name="Freeform 67"/>
            <p:cNvSpPr>
              <a:spLocks/>
            </p:cNvSpPr>
            <p:nvPr/>
          </p:nvSpPr>
          <p:spPr bwMode="auto">
            <a:xfrm>
              <a:off x="3386" y="1540"/>
              <a:ext cx="110" cy="144"/>
            </a:xfrm>
            <a:custGeom>
              <a:avLst/>
              <a:gdLst>
                <a:gd name="T0" fmla="*/ 110 w 110"/>
                <a:gd name="T1" fmla="*/ 0 h 144"/>
                <a:gd name="T2" fmla="*/ 14 w 110"/>
                <a:gd name="T3" fmla="*/ 87 h 144"/>
                <a:gd name="T4" fmla="*/ 0 w 110"/>
                <a:gd name="T5" fmla="*/ 138 h 144"/>
                <a:gd name="T6" fmla="*/ 89 w 110"/>
                <a:gd name="T7" fmla="*/ 109 h 144"/>
                <a:gd name="T8" fmla="*/ 110 w 110"/>
                <a:gd name="T9" fmla="*/ 144 h 144"/>
                <a:gd name="T10" fmla="*/ 110 w 110"/>
                <a:gd name="T11" fmla="*/ 0 h 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"/>
                <a:gd name="T19" fmla="*/ 0 h 144"/>
                <a:gd name="T20" fmla="*/ 110 w 110"/>
                <a:gd name="T21" fmla="*/ 144 h 1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" h="144">
                  <a:moveTo>
                    <a:pt x="110" y="0"/>
                  </a:moveTo>
                  <a:lnTo>
                    <a:pt x="14" y="87"/>
                  </a:lnTo>
                  <a:lnTo>
                    <a:pt x="0" y="138"/>
                  </a:lnTo>
                  <a:lnTo>
                    <a:pt x="89" y="109"/>
                  </a:lnTo>
                  <a:lnTo>
                    <a:pt x="110" y="144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33" name="Freeform 68"/>
            <p:cNvSpPr>
              <a:spLocks/>
            </p:cNvSpPr>
            <p:nvPr/>
          </p:nvSpPr>
          <p:spPr bwMode="auto">
            <a:xfrm>
              <a:off x="3622" y="1623"/>
              <a:ext cx="60" cy="71"/>
            </a:xfrm>
            <a:custGeom>
              <a:avLst/>
              <a:gdLst>
                <a:gd name="T0" fmla="*/ 60 w 60"/>
                <a:gd name="T1" fmla="*/ 0 h 71"/>
                <a:gd name="T2" fmla="*/ 0 w 60"/>
                <a:gd name="T3" fmla="*/ 48 h 71"/>
                <a:gd name="T4" fmla="*/ 60 w 60"/>
                <a:gd name="T5" fmla="*/ 71 h 71"/>
                <a:gd name="T6" fmla="*/ 60 w 60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71"/>
                <a:gd name="T14" fmla="*/ 60 w 60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71">
                  <a:moveTo>
                    <a:pt x="60" y="0"/>
                  </a:moveTo>
                  <a:lnTo>
                    <a:pt x="0" y="48"/>
                  </a:lnTo>
                  <a:lnTo>
                    <a:pt x="60" y="7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34" name="Freeform 69"/>
            <p:cNvSpPr>
              <a:spLocks/>
            </p:cNvSpPr>
            <p:nvPr/>
          </p:nvSpPr>
          <p:spPr bwMode="auto">
            <a:xfrm>
              <a:off x="3685" y="1819"/>
              <a:ext cx="41" cy="198"/>
            </a:xfrm>
            <a:custGeom>
              <a:avLst/>
              <a:gdLst>
                <a:gd name="T0" fmla="*/ 41 w 41"/>
                <a:gd name="T1" fmla="*/ 0 h 198"/>
                <a:gd name="T2" fmla="*/ 0 w 41"/>
                <a:gd name="T3" fmla="*/ 55 h 198"/>
                <a:gd name="T4" fmla="*/ 0 w 41"/>
                <a:gd name="T5" fmla="*/ 198 h 198"/>
                <a:gd name="T6" fmla="*/ 41 w 41"/>
                <a:gd name="T7" fmla="*/ 140 h 198"/>
                <a:gd name="T8" fmla="*/ 41 w 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98"/>
                <a:gd name="T17" fmla="*/ 41 w 41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98">
                  <a:moveTo>
                    <a:pt x="41" y="0"/>
                  </a:moveTo>
                  <a:lnTo>
                    <a:pt x="0" y="55"/>
                  </a:lnTo>
                  <a:lnTo>
                    <a:pt x="0" y="198"/>
                  </a:lnTo>
                  <a:lnTo>
                    <a:pt x="41" y="1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35" name="Freeform 70"/>
            <p:cNvSpPr>
              <a:spLocks/>
            </p:cNvSpPr>
            <p:nvPr/>
          </p:nvSpPr>
          <p:spPr bwMode="auto">
            <a:xfrm>
              <a:off x="3667" y="1884"/>
              <a:ext cx="15" cy="162"/>
            </a:xfrm>
            <a:custGeom>
              <a:avLst/>
              <a:gdLst>
                <a:gd name="T0" fmla="*/ 15 w 15"/>
                <a:gd name="T1" fmla="*/ 0 h 162"/>
                <a:gd name="T2" fmla="*/ 15 w 15"/>
                <a:gd name="T3" fmla="*/ 131 h 162"/>
                <a:gd name="T4" fmla="*/ 12 w 15"/>
                <a:gd name="T5" fmla="*/ 162 h 162"/>
                <a:gd name="T6" fmla="*/ 0 w 15"/>
                <a:gd name="T7" fmla="*/ 128 h 162"/>
                <a:gd name="T8" fmla="*/ 15 w 15"/>
                <a:gd name="T9" fmla="*/ 0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2"/>
                <a:gd name="T17" fmla="*/ 15 w 15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2">
                  <a:moveTo>
                    <a:pt x="15" y="0"/>
                  </a:moveTo>
                  <a:lnTo>
                    <a:pt x="15" y="131"/>
                  </a:lnTo>
                  <a:lnTo>
                    <a:pt x="12" y="162"/>
                  </a:lnTo>
                  <a:lnTo>
                    <a:pt x="0" y="12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36" name="Freeform 71"/>
            <p:cNvSpPr>
              <a:spLocks/>
            </p:cNvSpPr>
            <p:nvPr/>
          </p:nvSpPr>
          <p:spPr bwMode="auto">
            <a:xfrm>
              <a:off x="3920" y="1851"/>
              <a:ext cx="52" cy="73"/>
            </a:xfrm>
            <a:custGeom>
              <a:avLst/>
              <a:gdLst>
                <a:gd name="T0" fmla="*/ 52 w 52"/>
                <a:gd name="T1" fmla="*/ 0 h 73"/>
                <a:gd name="T2" fmla="*/ 0 w 52"/>
                <a:gd name="T3" fmla="*/ 51 h 73"/>
                <a:gd name="T4" fmla="*/ 15 w 52"/>
                <a:gd name="T5" fmla="*/ 73 h 73"/>
                <a:gd name="T6" fmla="*/ 52 w 52"/>
                <a:gd name="T7" fmla="*/ 51 h 73"/>
                <a:gd name="T8" fmla="*/ 52 w 5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73"/>
                <a:gd name="T17" fmla="*/ 52 w 5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73">
                  <a:moveTo>
                    <a:pt x="52" y="0"/>
                  </a:moveTo>
                  <a:lnTo>
                    <a:pt x="0" y="51"/>
                  </a:lnTo>
                  <a:lnTo>
                    <a:pt x="15" y="73"/>
                  </a:lnTo>
                  <a:lnTo>
                    <a:pt x="52" y="5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37" name="Freeform 72"/>
            <p:cNvSpPr>
              <a:spLocks/>
            </p:cNvSpPr>
            <p:nvPr/>
          </p:nvSpPr>
          <p:spPr bwMode="auto">
            <a:xfrm>
              <a:off x="3955" y="1988"/>
              <a:ext cx="54" cy="103"/>
            </a:xfrm>
            <a:custGeom>
              <a:avLst/>
              <a:gdLst>
                <a:gd name="T0" fmla="*/ 54 w 54"/>
                <a:gd name="T1" fmla="*/ 0 h 103"/>
                <a:gd name="T2" fmla="*/ 0 w 54"/>
                <a:gd name="T3" fmla="*/ 68 h 103"/>
                <a:gd name="T4" fmla="*/ 0 w 54"/>
                <a:gd name="T5" fmla="*/ 82 h 103"/>
                <a:gd name="T6" fmla="*/ 40 w 54"/>
                <a:gd name="T7" fmla="*/ 103 h 103"/>
                <a:gd name="T8" fmla="*/ 54 w 54"/>
                <a:gd name="T9" fmla="*/ 103 h 103"/>
                <a:gd name="T10" fmla="*/ 54 w 54"/>
                <a:gd name="T11" fmla="*/ 0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103"/>
                <a:gd name="T20" fmla="*/ 54 w 54"/>
                <a:gd name="T21" fmla="*/ 103 h 1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103">
                  <a:moveTo>
                    <a:pt x="54" y="0"/>
                  </a:moveTo>
                  <a:lnTo>
                    <a:pt x="0" y="68"/>
                  </a:lnTo>
                  <a:lnTo>
                    <a:pt x="0" y="82"/>
                  </a:lnTo>
                  <a:lnTo>
                    <a:pt x="40" y="103"/>
                  </a:lnTo>
                  <a:lnTo>
                    <a:pt x="54" y="10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38" name="Freeform 73"/>
            <p:cNvSpPr>
              <a:spLocks/>
            </p:cNvSpPr>
            <p:nvPr/>
          </p:nvSpPr>
          <p:spPr bwMode="auto">
            <a:xfrm>
              <a:off x="4135" y="2018"/>
              <a:ext cx="345" cy="205"/>
            </a:xfrm>
            <a:custGeom>
              <a:avLst/>
              <a:gdLst>
                <a:gd name="T0" fmla="*/ 0 w 345"/>
                <a:gd name="T1" fmla="*/ 38 h 205"/>
                <a:gd name="T2" fmla="*/ 49 w 345"/>
                <a:gd name="T3" fmla="*/ 0 h 205"/>
                <a:gd name="T4" fmla="*/ 49 w 345"/>
                <a:gd name="T5" fmla="*/ 36 h 205"/>
                <a:gd name="T6" fmla="*/ 306 w 345"/>
                <a:gd name="T7" fmla="*/ 36 h 205"/>
                <a:gd name="T8" fmla="*/ 345 w 345"/>
                <a:gd name="T9" fmla="*/ 97 h 205"/>
                <a:gd name="T10" fmla="*/ 322 w 345"/>
                <a:gd name="T11" fmla="*/ 115 h 205"/>
                <a:gd name="T12" fmla="*/ 343 w 345"/>
                <a:gd name="T13" fmla="*/ 167 h 205"/>
                <a:gd name="T14" fmla="*/ 323 w 345"/>
                <a:gd name="T15" fmla="*/ 189 h 205"/>
                <a:gd name="T16" fmla="*/ 264 w 345"/>
                <a:gd name="T17" fmla="*/ 189 h 205"/>
                <a:gd name="T18" fmla="*/ 264 w 345"/>
                <a:gd name="T19" fmla="*/ 205 h 205"/>
                <a:gd name="T20" fmla="*/ 0 w 345"/>
                <a:gd name="T21" fmla="*/ 205 h 205"/>
                <a:gd name="T22" fmla="*/ 0 w 345"/>
                <a:gd name="T23" fmla="*/ 38 h 2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5"/>
                <a:gd name="T37" fmla="*/ 0 h 205"/>
                <a:gd name="T38" fmla="*/ 345 w 345"/>
                <a:gd name="T39" fmla="*/ 205 h 2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5" h="205">
                  <a:moveTo>
                    <a:pt x="0" y="38"/>
                  </a:moveTo>
                  <a:lnTo>
                    <a:pt x="49" y="0"/>
                  </a:lnTo>
                  <a:lnTo>
                    <a:pt x="49" y="36"/>
                  </a:lnTo>
                  <a:lnTo>
                    <a:pt x="306" y="36"/>
                  </a:lnTo>
                  <a:lnTo>
                    <a:pt x="345" y="97"/>
                  </a:lnTo>
                  <a:lnTo>
                    <a:pt x="322" y="115"/>
                  </a:lnTo>
                  <a:lnTo>
                    <a:pt x="343" y="167"/>
                  </a:lnTo>
                  <a:lnTo>
                    <a:pt x="323" y="189"/>
                  </a:lnTo>
                  <a:lnTo>
                    <a:pt x="264" y="189"/>
                  </a:lnTo>
                  <a:lnTo>
                    <a:pt x="264" y="205"/>
                  </a:lnTo>
                  <a:lnTo>
                    <a:pt x="0" y="20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39" name="Freeform 74"/>
            <p:cNvSpPr>
              <a:spLocks/>
            </p:cNvSpPr>
            <p:nvPr/>
          </p:nvSpPr>
          <p:spPr bwMode="auto">
            <a:xfrm>
              <a:off x="4184" y="1806"/>
              <a:ext cx="388" cy="334"/>
            </a:xfrm>
            <a:custGeom>
              <a:avLst/>
              <a:gdLst>
                <a:gd name="T0" fmla="*/ 0 w 388"/>
                <a:gd name="T1" fmla="*/ 211 h 334"/>
                <a:gd name="T2" fmla="*/ 0 w 388"/>
                <a:gd name="T3" fmla="*/ 247 h 334"/>
                <a:gd name="T4" fmla="*/ 254 w 388"/>
                <a:gd name="T5" fmla="*/ 247 h 334"/>
                <a:gd name="T6" fmla="*/ 296 w 388"/>
                <a:gd name="T7" fmla="*/ 307 h 334"/>
                <a:gd name="T8" fmla="*/ 343 w 388"/>
                <a:gd name="T9" fmla="*/ 317 h 334"/>
                <a:gd name="T10" fmla="*/ 345 w 388"/>
                <a:gd name="T11" fmla="*/ 334 h 334"/>
                <a:gd name="T12" fmla="*/ 379 w 388"/>
                <a:gd name="T13" fmla="*/ 309 h 334"/>
                <a:gd name="T14" fmla="*/ 388 w 388"/>
                <a:gd name="T15" fmla="*/ 198 h 334"/>
                <a:gd name="T16" fmla="*/ 388 w 388"/>
                <a:gd name="T17" fmla="*/ 121 h 334"/>
                <a:gd name="T18" fmla="*/ 374 w 388"/>
                <a:gd name="T19" fmla="*/ 108 h 334"/>
                <a:gd name="T20" fmla="*/ 380 w 388"/>
                <a:gd name="T21" fmla="*/ 0 h 334"/>
                <a:gd name="T22" fmla="*/ 297 w 388"/>
                <a:gd name="T23" fmla="*/ 0 h 334"/>
                <a:gd name="T24" fmla="*/ 208 w 388"/>
                <a:gd name="T25" fmla="*/ 86 h 334"/>
                <a:gd name="T26" fmla="*/ 224 w 388"/>
                <a:gd name="T27" fmla="*/ 115 h 334"/>
                <a:gd name="T28" fmla="*/ 169 w 388"/>
                <a:gd name="T29" fmla="*/ 154 h 334"/>
                <a:gd name="T30" fmla="*/ 99 w 388"/>
                <a:gd name="T31" fmla="*/ 144 h 334"/>
                <a:gd name="T32" fmla="*/ 38 w 388"/>
                <a:gd name="T33" fmla="*/ 144 h 334"/>
                <a:gd name="T34" fmla="*/ 26 w 388"/>
                <a:gd name="T35" fmla="*/ 185 h 334"/>
                <a:gd name="T36" fmla="*/ 0 w 388"/>
                <a:gd name="T37" fmla="*/ 211 h 3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88"/>
                <a:gd name="T58" fmla="*/ 0 h 334"/>
                <a:gd name="T59" fmla="*/ 388 w 388"/>
                <a:gd name="T60" fmla="*/ 334 h 3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88" h="334">
                  <a:moveTo>
                    <a:pt x="0" y="211"/>
                  </a:moveTo>
                  <a:lnTo>
                    <a:pt x="0" y="247"/>
                  </a:lnTo>
                  <a:lnTo>
                    <a:pt x="254" y="247"/>
                  </a:lnTo>
                  <a:lnTo>
                    <a:pt x="296" y="307"/>
                  </a:lnTo>
                  <a:lnTo>
                    <a:pt x="343" y="317"/>
                  </a:lnTo>
                  <a:lnTo>
                    <a:pt x="345" y="334"/>
                  </a:lnTo>
                  <a:lnTo>
                    <a:pt x="379" y="309"/>
                  </a:lnTo>
                  <a:lnTo>
                    <a:pt x="388" y="198"/>
                  </a:lnTo>
                  <a:lnTo>
                    <a:pt x="388" y="121"/>
                  </a:lnTo>
                  <a:lnTo>
                    <a:pt x="374" y="108"/>
                  </a:lnTo>
                  <a:lnTo>
                    <a:pt x="380" y="0"/>
                  </a:lnTo>
                  <a:lnTo>
                    <a:pt x="297" y="0"/>
                  </a:lnTo>
                  <a:lnTo>
                    <a:pt x="208" y="86"/>
                  </a:lnTo>
                  <a:lnTo>
                    <a:pt x="224" y="115"/>
                  </a:lnTo>
                  <a:lnTo>
                    <a:pt x="169" y="154"/>
                  </a:lnTo>
                  <a:lnTo>
                    <a:pt x="99" y="144"/>
                  </a:lnTo>
                  <a:lnTo>
                    <a:pt x="38" y="144"/>
                  </a:lnTo>
                  <a:lnTo>
                    <a:pt x="26" y="185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40" name="Freeform 75"/>
            <p:cNvSpPr>
              <a:spLocks/>
            </p:cNvSpPr>
            <p:nvPr/>
          </p:nvSpPr>
          <p:spPr bwMode="auto">
            <a:xfrm>
              <a:off x="4557" y="1809"/>
              <a:ext cx="142" cy="170"/>
            </a:xfrm>
            <a:custGeom>
              <a:avLst/>
              <a:gdLst>
                <a:gd name="T0" fmla="*/ 7 w 142"/>
                <a:gd name="T1" fmla="*/ 0 h 170"/>
                <a:gd name="T2" fmla="*/ 142 w 142"/>
                <a:gd name="T3" fmla="*/ 0 h 170"/>
                <a:gd name="T4" fmla="*/ 138 w 142"/>
                <a:gd name="T5" fmla="*/ 41 h 170"/>
                <a:gd name="T6" fmla="*/ 113 w 142"/>
                <a:gd name="T7" fmla="*/ 51 h 170"/>
                <a:gd name="T8" fmla="*/ 76 w 142"/>
                <a:gd name="T9" fmla="*/ 170 h 170"/>
                <a:gd name="T10" fmla="*/ 15 w 142"/>
                <a:gd name="T11" fmla="*/ 170 h 170"/>
                <a:gd name="T12" fmla="*/ 15 w 142"/>
                <a:gd name="T13" fmla="*/ 118 h 170"/>
                <a:gd name="T14" fmla="*/ 0 w 142"/>
                <a:gd name="T15" fmla="*/ 105 h 170"/>
                <a:gd name="T16" fmla="*/ 7 w 142"/>
                <a:gd name="T17" fmla="*/ 0 h 1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2"/>
                <a:gd name="T28" fmla="*/ 0 h 170"/>
                <a:gd name="T29" fmla="*/ 142 w 142"/>
                <a:gd name="T30" fmla="*/ 170 h 1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2" h="170">
                  <a:moveTo>
                    <a:pt x="7" y="0"/>
                  </a:moveTo>
                  <a:lnTo>
                    <a:pt x="142" y="0"/>
                  </a:lnTo>
                  <a:lnTo>
                    <a:pt x="138" y="41"/>
                  </a:lnTo>
                  <a:lnTo>
                    <a:pt x="113" y="51"/>
                  </a:lnTo>
                  <a:lnTo>
                    <a:pt x="76" y="170"/>
                  </a:lnTo>
                  <a:lnTo>
                    <a:pt x="15" y="170"/>
                  </a:lnTo>
                  <a:lnTo>
                    <a:pt x="15" y="118"/>
                  </a:lnTo>
                  <a:lnTo>
                    <a:pt x="0" y="10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41" name="Freeform 76"/>
            <p:cNvSpPr>
              <a:spLocks/>
            </p:cNvSpPr>
            <p:nvPr/>
          </p:nvSpPr>
          <p:spPr bwMode="auto">
            <a:xfrm>
              <a:off x="4633" y="1748"/>
              <a:ext cx="108" cy="231"/>
            </a:xfrm>
            <a:custGeom>
              <a:avLst/>
              <a:gdLst>
                <a:gd name="T0" fmla="*/ 68 w 108"/>
                <a:gd name="T1" fmla="*/ 61 h 231"/>
                <a:gd name="T2" fmla="*/ 108 w 108"/>
                <a:gd name="T3" fmla="*/ 0 h 231"/>
                <a:gd name="T4" fmla="*/ 108 w 108"/>
                <a:gd name="T5" fmla="*/ 212 h 231"/>
                <a:gd name="T6" fmla="*/ 69 w 108"/>
                <a:gd name="T7" fmla="*/ 231 h 231"/>
                <a:gd name="T8" fmla="*/ 0 w 108"/>
                <a:gd name="T9" fmla="*/ 229 h 231"/>
                <a:gd name="T10" fmla="*/ 37 w 108"/>
                <a:gd name="T11" fmla="*/ 113 h 231"/>
                <a:gd name="T12" fmla="*/ 63 w 108"/>
                <a:gd name="T13" fmla="*/ 102 h 231"/>
                <a:gd name="T14" fmla="*/ 68 w 108"/>
                <a:gd name="T15" fmla="*/ 61 h 2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8"/>
                <a:gd name="T25" fmla="*/ 0 h 231"/>
                <a:gd name="T26" fmla="*/ 108 w 108"/>
                <a:gd name="T27" fmla="*/ 231 h 2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8" h="231">
                  <a:moveTo>
                    <a:pt x="68" y="61"/>
                  </a:moveTo>
                  <a:lnTo>
                    <a:pt x="108" y="0"/>
                  </a:lnTo>
                  <a:lnTo>
                    <a:pt x="108" y="212"/>
                  </a:lnTo>
                  <a:lnTo>
                    <a:pt x="69" y="231"/>
                  </a:lnTo>
                  <a:lnTo>
                    <a:pt x="0" y="229"/>
                  </a:lnTo>
                  <a:lnTo>
                    <a:pt x="37" y="113"/>
                  </a:lnTo>
                  <a:lnTo>
                    <a:pt x="63" y="102"/>
                  </a:lnTo>
                  <a:lnTo>
                    <a:pt x="68" y="61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42" name="Freeform 77"/>
            <p:cNvSpPr>
              <a:spLocks/>
            </p:cNvSpPr>
            <p:nvPr/>
          </p:nvSpPr>
          <p:spPr bwMode="auto">
            <a:xfrm>
              <a:off x="4742" y="1622"/>
              <a:ext cx="229" cy="335"/>
            </a:xfrm>
            <a:custGeom>
              <a:avLst/>
              <a:gdLst>
                <a:gd name="T0" fmla="*/ 0 w 229"/>
                <a:gd name="T1" fmla="*/ 130 h 335"/>
                <a:gd name="T2" fmla="*/ 0 w 229"/>
                <a:gd name="T3" fmla="*/ 335 h 335"/>
                <a:gd name="T4" fmla="*/ 54 w 229"/>
                <a:gd name="T5" fmla="*/ 306 h 335"/>
                <a:gd name="T6" fmla="*/ 59 w 229"/>
                <a:gd name="T7" fmla="*/ 278 h 335"/>
                <a:gd name="T8" fmla="*/ 229 w 229"/>
                <a:gd name="T9" fmla="*/ 158 h 335"/>
                <a:gd name="T10" fmla="*/ 220 w 229"/>
                <a:gd name="T11" fmla="*/ 113 h 335"/>
                <a:gd name="T12" fmla="*/ 190 w 229"/>
                <a:gd name="T13" fmla="*/ 101 h 335"/>
                <a:gd name="T14" fmla="*/ 169 w 229"/>
                <a:gd name="T15" fmla="*/ 4 h 335"/>
                <a:gd name="T16" fmla="*/ 123 w 229"/>
                <a:gd name="T17" fmla="*/ 17 h 335"/>
                <a:gd name="T18" fmla="*/ 100 w 229"/>
                <a:gd name="T19" fmla="*/ 0 h 335"/>
                <a:gd name="T20" fmla="*/ 54 w 229"/>
                <a:gd name="T21" fmla="*/ 33 h 335"/>
                <a:gd name="T22" fmla="*/ 0 w 229"/>
                <a:gd name="T23" fmla="*/ 130 h 3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9"/>
                <a:gd name="T37" fmla="*/ 0 h 335"/>
                <a:gd name="T38" fmla="*/ 229 w 229"/>
                <a:gd name="T39" fmla="*/ 335 h 3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9" h="335">
                  <a:moveTo>
                    <a:pt x="0" y="130"/>
                  </a:moveTo>
                  <a:lnTo>
                    <a:pt x="0" y="335"/>
                  </a:lnTo>
                  <a:lnTo>
                    <a:pt x="54" y="306"/>
                  </a:lnTo>
                  <a:lnTo>
                    <a:pt x="59" y="278"/>
                  </a:lnTo>
                  <a:lnTo>
                    <a:pt x="229" y="158"/>
                  </a:lnTo>
                  <a:lnTo>
                    <a:pt x="220" y="113"/>
                  </a:lnTo>
                  <a:lnTo>
                    <a:pt x="190" y="101"/>
                  </a:lnTo>
                  <a:lnTo>
                    <a:pt x="169" y="4"/>
                  </a:lnTo>
                  <a:lnTo>
                    <a:pt x="123" y="17"/>
                  </a:lnTo>
                  <a:lnTo>
                    <a:pt x="100" y="0"/>
                  </a:lnTo>
                  <a:lnTo>
                    <a:pt x="54" y="33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43" name="Freeform 78"/>
            <p:cNvSpPr>
              <a:spLocks/>
            </p:cNvSpPr>
            <p:nvPr/>
          </p:nvSpPr>
          <p:spPr bwMode="auto">
            <a:xfrm>
              <a:off x="4569" y="1966"/>
              <a:ext cx="221" cy="122"/>
            </a:xfrm>
            <a:custGeom>
              <a:avLst/>
              <a:gdLst>
                <a:gd name="T0" fmla="*/ 4 w 221"/>
                <a:gd name="T1" fmla="*/ 13 h 122"/>
                <a:gd name="T2" fmla="*/ 133 w 221"/>
                <a:gd name="T3" fmla="*/ 13 h 122"/>
                <a:gd name="T4" fmla="*/ 164 w 221"/>
                <a:gd name="T5" fmla="*/ 0 h 122"/>
                <a:gd name="T6" fmla="*/ 179 w 221"/>
                <a:gd name="T7" fmla="*/ 32 h 122"/>
                <a:gd name="T8" fmla="*/ 159 w 221"/>
                <a:gd name="T9" fmla="*/ 51 h 122"/>
                <a:gd name="T10" fmla="*/ 189 w 221"/>
                <a:gd name="T11" fmla="*/ 104 h 122"/>
                <a:gd name="T12" fmla="*/ 221 w 221"/>
                <a:gd name="T13" fmla="*/ 104 h 122"/>
                <a:gd name="T14" fmla="*/ 173 w 221"/>
                <a:gd name="T15" fmla="*/ 122 h 122"/>
                <a:gd name="T16" fmla="*/ 130 w 221"/>
                <a:gd name="T17" fmla="*/ 80 h 122"/>
                <a:gd name="T18" fmla="*/ 0 w 221"/>
                <a:gd name="T19" fmla="*/ 80 h 122"/>
                <a:gd name="T20" fmla="*/ 4 w 221"/>
                <a:gd name="T21" fmla="*/ 13 h 1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1"/>
                <a:gd name="T34" fmla="*/ 0 h 122"/>
                <a:gd name="T35" fmla="*/ 221 w 221"/>
                <a:gd name="T36" fmla="*/ 122 h 1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1" h="122">
                  <a:moveTo>
                    <a:pt x="4" y="13"/>
                  </a:moveTo>
                  <a:lnTo>
                    <a:pt x="133" y="13"/>
                  </a:lnTo>
                  <a:lnTo>
                    <a:pt x="164" y="0"/>
                  </a:lnTo>
                  <a:lnTo>
                    <a:pt x="179" y="32"/>
                  </a:lnTo>
                  <a:lnTo>
                    <a:pt x="159" y="51"/>
                  </a:lnTo>
                  <a:lnTo>
                    <a:pt x="189" y="104"/>
                  </a:lnTo>
                  <a:lnTo>
                    <a:pt x="221" y="104"/>
                  </a:lnTo>
                  <a:lnTo>
                    <a:pt x="173" y="122"/>
                  </a:lnTo>
                  <a:lnTo>
                    <a:pt x="130" y="80"/>
                  </a:lnTo>
                  <a:lnTo>
                    <a:pt x="0" y="80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44" name="Freeform 79"/>
            <p:cNvSpPr>
              <a:spLocks/>
            </p:cNvSpPr>
            <p:nvPr/>
          </p:nvSpPr>
          <p:spPr bwMode="auto">
            <a:xfrm>
              <a:off x="4670" y="2047"/>
              <a:ext cx="45" cy="54"/>
            </a:xfrm>
            <a:custGeom>
              <a:avLst/>
              <a:gdLst>
                <a:gd name="T0" fmla="*/ 0 w 45"/>
                <a:gd name="T1" fmla="*/ 0 h 54"/>
                <a:gd name="T2" fmla="*/ 31 w 45"/>
                <a:gd name="T3" fmla="*/ 0 h 54"/>
                <a:gd name="T4" fmla="*/ 45 w 45"/>
                <a:gd name="T5" fmla="*/ 15 h 54"/>
                <a:gd name="T6" fmla="*/ 28 w 45"/>
                <a:gd name="T7" fmla="*/ 50 h 54"/>
                <a:gd name="T8" fmla="*/ 0 w 45"/>
                <a:gd name="T9" fmla="*/ 54 h 54"/>
                <a:gd name="T10" fmla="*/ 0 w 45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54"/>
                <a:gd name="T20" fmla="*/ 45 w 45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54">
                  <a:moveTo>
                    <a:pt x="0" y="0"/>
                  </a:moveTo>
                  <a:lnTo>
                    <a:pt x="31" y="0"/>
                  </a:lnTo>
                  <a:lnTo>
                    <a:pt x="45" y="15"/>
                  </a:lnTo>
                  <a:lnTo>
                    <a:pt x="28" y="50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45" name="Freeform 80"/>
            <p:cNvSpPr>
              <a:spLocks/>
            </p:cNvSpPr>
            <p:nvPr/>
          </p:nvSpPr>
          <p:spPr bwMode="auto">
            <a:xfrm>
              <a:off x="4563" y="2046"/>
              <a:ext cx="107" cy="69"/>
            </a:xfrm>
            <a:custGeom>
              <a:avLst/>
              <a:gdLst>
                <a:gd name="T0" fmla="*/ 4 w 107"/>
                <a:gd name="T1" fmla="*/ 0 h 69"/>
                <a:gd name="T2" fmla="*/ 107 w 107"/>
                <a:gd name="T3" fmla="*/ 0 h 69"/>
                <a:gd name="T4" fmla="*/ 107 w 107"/>
                <a:gd name="T5" fmla="*/ 55 h 69"/>
                <a:gd name="T6" fmla="*/ 0 w 107"/>
                <a:gd name="T7" fmla="*/ 69 h 69"/>
                <a:gd name="T8" fmla="*/ 4 w 107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69"/>
                <a:gd name="T17" fmla="*/ 107 w 107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69">
                  <a:moveTo>
                    <a:pt x="4" y="0"/>
                  </a:moveTo>
                  <a:lnTo>
                    <a:pt x="107" y="0"/>
                  </a:lnTo>
                  <a:lnTo>
                    <a:pt x="107" y="55"/>
                  </a:lnTo>
                  <a:lnTo>
                    <a:pt x="0" y="6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46" name="Freeform 81"/>
            <p:cNvSpPr>
              <a:spLocks/>
            </p:cNvSpPr>
            <p:nvPr/>
          </p:nvSpPr>
          <p:spPr bwMode="auto">
            <a:xfrm>
              <a:off x="4438" y="2117"/>
              <a:ext cx="92" cy="170"/>
            </a:xfrm>
            <a:custGeom>
              <a:avLst/>
              <a:gdLst>
                <a:gd name="T0" fmla="*/ 42 w 92"/>
                <a:gd name="T1" fmla="*/ 0 h 170"/>
                <a:gd name="T2" fmla="*/ 20 w 92"/>
                <a:gd name="T3" fmla="*/ 17 h 170"/>
                <a:gd name="T4" fmla="*/ 40 w 92"/>
                <a:gd name="T5" fmla="*/ 68 h 170"/>
                <a:gd name="T6" fmla="*/ 20 w 92"/>
                <a:gd name="T7" fmla="*/ 91 h 170"/>
                <a:gd name="T8" fmla="*/ 0 w 92"/>
                <a:gd name="T9" fmla="*/ 118 h 170"/>
                <a:gd name="T10" fmla="*/ 40 w 92"/>
                <a:gd name="T11" fmla="*/ 170 h 170"/>
                <a:gd name="T12" fmla="*/ 80 w 92"/>
                <a:gd name="T13" fmla="*/ 118 h 170"/>
                <a:gd name="T14" fmla="*/ 92 w 92"/>
                <a:gd name="T15" fmla="*/ 57 h 170"/>
                <a:gd name="T16" fmla="*/ 79 w 92"/>
                <a:gd name="T17" fmla="*/ 54 h 170"/>
                <a:gd name="T18" fmla="*/ 92 w 92"/>
                <a:gd name="T19" fmla="*/ 23 h 170"/>
                <a:gd name="T20" fmla="*/ 89 w 92"/>
                <a:gd name="T21" fmla="*/ 6 h 170"/>
                <a:gd name="T22" fmla="*/ 42 w 92"/>
                <a:gd name="T23" fmla="*/ 0 h 1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"/>
                <a:gd name="T37" fmla="*/ 0 h 170"/>
                <a:gd name="T38" fmla="*/ 92 w 92"/>
                <a:gd name="T39" fmla="*/ 170 h 1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" h="170">
                  <a:moveTo>
                    <a:pt x="42" y="0"/>
                  </a:moveTo>
                  <a:lnTo>
                    <a:pt x="20" y="17"/>
                  </a:lnTo>
                  <a:lnTo>
                    <a:pt x="40" y="68"/>
                  </a:lnTo>
                  <a:lnTo>
                    <a:pt x="20" y="91"/>
                  </a:lnTo>
                  <a:lnTo>
                    <a:pt x="0" y="118"/>
                  </a:lnTo>
                  <a:lnTo>
                    <a:pt x="40" y="170"/>
                  </a:lnTo>
                  <a:lnTo>
                    <a:pt x="80" y="118"/>
                  </a:lnTo>
                  <a:lnTo>
                    <a:pt x="92" y="57"/>
                  </a:lnTo>
                  <a:lnTo>
                    <a:pt x="79" y="54"/>
                  </a:lnTo>
                  <a:lnTo>
                    <a:pt x="92" y="23"/>
                  </a:lnTo>
                  <a:lnTo>
                    <a:pt x="89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47" name="Freeform 82"/>
            <p:cNvSpPr>
              <a:spLocks/>
            </p:cNvSpPr>
            <p:nvPr/>
          </p:nvSpPr>
          <p:spPr bwMode="auto">
            <a:xfrm>
              <a:off x="4399" y="2206"/>
              <a:ext cx="70" cy="120"/>
            </a:xfrm>
            <a:custGeom>
              <a:avLst/>
              <a:gdLst>
                <a:gd name="T0" fmla="*/ 61 w 70"/>
                <a:gd name="T1" fmla="*/ 0 h 120"/>
                <a:gd name="T2" fmla="*/ 0 w 70"/>
                <a:gd name="T3" fmla="*/ 0 h 120"/>
                <a:gd name="T4" fmla="*/ 0 w 70"/>
                <a:gd name="T5" fmla="*/ 120 h 120"/>
                <a:gd name="T6" fmla="*/ 58 w 70"/>
                <a:gd name="T7" fmla="*/ 120 h 120"/>
                <a:gd name="T8" fmla="*/ 70 w 70"/>
                <a:gd name="T9" fmla="*/ 101 h 120"/>
                <a:gd name="T10" fmla="*/ 39 w 70"/>
                <a:gd name="T11" fmla="*/ 63 h 120"/>
                <a:gd name="T12" fmla="*/ 41 w 70"/>
                <a:gd name="T13" fmla="*/ 30 h 120"/>
                <a:gd name="T14" fmla="*/ 61 w 70"/>
                <a:gd name="T15" fmla="*/ 0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0"/>
                <a:gd name="T25" fmla="*/ 0 h 120"/>
                <a:gd name="T26" fmla="*/ 70 w 7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0" h="120">
                  <a:moveTo>
                    <a:pt x="61" y="0"/>
                  </a:moveTo>
                  <a:lnTo>
                    <a:pt x="0" y="0"/>
                  </a:lnTo>
                  <a:lnTo>
                    <a:pt x="0" y="120"/>
                  </a:lnTo>
                  <a:lnTo>
                    <a:pt x="58" y="120"/>
                  </a:lnTo>
                  <a:lnTo>
                    <a:pt x="70" y="101"/>
                  </a:lnTo>
                  <a:lnTo>
                    <a:pt x="39" y="63"/>
                  </a:lnTo>
                  <a:lnTo>
                    <a:pt x="41" y="3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48" name="Freeform 83"/>
            <p:cNvSpPr>
              <a:spLocks/>
            </p:cNvSpPr>
            <p:nvPr/>
          </p:nvSpPr>
          <p:spPr bwMode="auto">
            <a:xfrm>
              <a:off x="4191" y="2224"/>
              <a:ext cx="267" cy="166"/>
            </a:xfrm>
            <a:custGeom>
              <a:avLst/>
              <a:gdLst>
                <a:gd name="T0" fmla="*/ 0 w 267"/>
                <a:gd name="T1" fmla="*/ 0 h 166"/>
                <a:gd name="T2" fmla="*/ 208 w 267"/>
                <a:gd name="T3" fmla="*/ 0 h 166"/>
                <a:gd name="T4" fmla="*/ 208 w 267"/>
                <a:gd name="T5" fmla="*/ 104 h 166"/>
                <a:gd name="T6" fmla="*/ 267 w 267"/>
                <a:gd name="T7" fmla="*/ 104 h 166"/>
                <a:gd name="T8" fmla="*/ 234 w 267"/>
                <a:gd name="T9" fmla="*/ 166 h 166"/>
                <a:gd name="T10" fmla="*/ 163 w 267"/>
                <a:gd name="T11" fmla="*/ 149 h 166"/>
                <a:gd name="T12" fmla="*/ 140 w 267"/>
                <a:gd name="T13" fmla="*/ 66 h 166"/>
                <a:gd name="T14" fmla="*/ 131 w 267"/>
                <a:gd name="T15" fmla="*/ 45 h 166"/>
                <a:gd name="T16" fmla="*/ 80 w 267"/>
                <a:gd name="T17" fmla="*/ 31 h 166"/>
                <a:gd name="T18" fmla="*/ 0 w 267"/>
                <a:gd name="T19" fmla="*/ 67 h 166"/>
                <a:gd name="T20" fmla="*/ 0 w 267"/>
                <a:gd name="T21" fmla="*/ 0 h 1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7"/>
                <a:gd name="T34" fmla="*/ 0 h 166"/>
                <a:gd name="T35" fmla="*/ 267 w 267"/>
                <a:gd name="T36" fmla="*/ 166 h 1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7" h="166">
                  <a:moveTo>
                    <a:pt x="0" y="0"/>
                  </a:moveTo>
                  <a:lnTo>
                    <a:pt x="208" y="0"/>
                  </a:lnTo>
                  <a:lnTo>
                    <a:pt x="208" y="104"/>
                  </a:lnTo>
                  <a:lnTo>
                    <a:pt x="267" y="104"/>
                  </a:lnTo>
                  <a:lnTo>
                    <a:pt x="234" y="166"/>
                  </a:lnTo>
                  <a:lnTo>
                    <a:pt x="163" y="149"/>
                  </a:lnTo>
                  <a:lnTo>
                    <a:pt x="140" y="66"/>
                  </a:lnTo>
                  <a:lnTo>
                    <a:pt x="131" y="45"/>
                  </a:lnTo>
                  <a:lnTo>
                    <a:pt x="80" y="31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49" name="Freeform 84"/>
            <p:cNvSpPr>
              <a:spLocks/>
            </p:cNvSpPr>
            <p:nvPr/>
          </p:nvSpPr>
          <p:spPr bwMode="auto">
            <a:xfrm>
              <a:off x="2777" y="2208"/>
              <a:ext cx="452" cy="227"/>
            </a:xfrm>
            <a:custGeom>
              <a:avLst/>
              <a:gdLst>
                <a:gd name="T0" fmla="*/ 0 w 452"/>
                <a:gd name="T1" fmla="*/ 0 h 227"/>
                <a:gd name="T2" fmla="*/ 428 w 452"/>
                <a:gd name="T3" fmla="*/ 0 h 227"/>
                <a:gd name="T4" fmla="*/ 442 w 452"/>
                <a:gd name="T5" fmla="*/ 16 h 227"/>
                <a:gd name="T6" fmla="*/ 423 w 452"/>
                <a:gd name="T7" fmla="*/ 37 h 227"/>
                <a:gd name="T8" fmla="*/ 452 w 452"/>
                <a:gd name="T9" fmla="*/ 63 h 227"/>
                <a:gd name="T10" fmla="*/ 452 w 452"/>
                <a:gd name="T11" fmla="*/ 227 h 227"/>
                <a:gd name="T12" fmla="*/ 0 w 452"/>
                <a:gd name="T13" fmla="*/ 227 h 227"/>
                <a:gd name="T14" fmla="*/ 0 w 452"/>
                <a:gd name="T15" fmla="*/ 0 h 2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2"/>
                <a:gd name="T25" fmla="*/ 0 h 227"/>
                <a:gd name="T26" fmla="*/ 452 w 452"/>
                <a:gd name="T27" fmla="*/ 227 h 2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2" h="227">
                  <a:moveTo>
                    <a:pt x="0" y="0"/>
                  </a:moveTo>
                  <a:lnTo>
                    <a:pt x="428" y="0"/>
                  </a:lnTo>
                  <a:lnTo>
                    <a:pt x="442" y="16"/>
                  </a:lnTo>
                  <a:lnTo>
                    <a:pt x="423" y="37"/>
                  </a:lnTo>
                  <a:lnTo>
                    <a:pt x="452" y="63"/>
                  </a:lnTo>
                  <a:lnTo>
                    <a:pt x="452" y="227"/>
                  </a:lnTo>
                  <a:lnTo>
                    <a:pt x="0" y="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50" name="Freeform 85"/>
            <p:cNvSpPr>
              <a:spLocks/>
            </p:cNvSpPr>
            <p:nvPr/>
          </p:nvSpPr>
          <p:spPr bwMode="auto">
            <a:xfrm>
              <a:off x="2662" y="1725"/>
              <a:ext cx="471" cy="287"/>
            </a:xfrm>
            <a:custGeom>
              <a:avLst/>
              <a:gdLst>
                <a:gd name="T0" fmla="*/ 0 w 471"/>
                <a:gd name="T1" fmla="*/ 0 h 287"/>
                <a:gd name="T2" fmla="*/ 461 w 471"/>
                <a:gd name="T3" fmla="*/ 0 h 287"/>
                <a:gd name="T4" fmla="*/ 461 w 471"/>
                <a:gd name="T5" fmla="*/ 21 h 287"/>
                <a:gd name="T6" fmla="*/ 442 w 471"/>
                <a:gd name="T7" fmla="*/ 46 h 287"/>
                <a:gd name="T8" fmla="*/ 471 w 471"/>
                <a:gd name="T9" fmla="*/ 80 h 287"/>
                <a:gd name="T10" fmla="*/ 471 w 471"/>
                <a:gd name="T11" fmla="*/ 206 h 287"/>
                <a:gd name="T12" fmla="*/ 451 w 471"/>
                <a:gd name="T13" fmla="*/ 206 h 287"/>
                <a:gd name="T14" fmla="*/ 451 w 471"/>
                <a:gd name="T15" fmla="*/ 287 h 287"/>
                <a:gd name="T16" fmla="*/ 371 w 471"/>
                <a:gd name="T17" fmla="*/ 263 h 287"/>
                <a:gd name="T18" fmla="*/ 337 w 471"/>
                <a:gd name="T19" fmla="*/ 244 h 287"/>
                <a:gd name="T20" fmla="*/ 0 w 471"/>
                <a:gd name="T21" fmla="*/ 244 h 287"/>
                <a:gd name="T22" fmla="*/ 0 w 471"/>
                <a:gd name="T23" fmla="*/ 0 h 2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1"/>
                <a:gd name="T37" fmla="*/ 0 h 287"/>
                <a:gd name="T38" fmla="*/ 471 w 471"/>
                <a:gd name="T39" fmla="*/ 287 h 28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1" h="287">
                  <a:moveTo>
                    <a:pt x="0" y="0"/>
                  </a:moveTo>
                  <a:lnTo>
                    <a:pt x="461" y="0"/>
                  </a:lnTo>
                  <a:lnTo>
                    <a:pt x="461" y="21"/>
                  </a:lnTo>
                  <a:lnTo>
                    <a:pt x="442" y="46"/>
                  </a:lnTo>
                  <a:lnTo>
                    <a:pt x="471" y="80"/>
                  </a:lnTo>
                  <a:lnTo>
                    <a:pt x="471" y="206"/>
                  </a:lnTo>
                  <a:lnTo>
                    <a:pt x="451" y="206"/>
                  </a:lnTo>
                  <a:lnTo>
                    <a:pt x="451" y="287"/>
                  </a:lnTo>
                  <a:lnTo>
                    <a:pt x="371" y="263"/>
                  </a:lnTo>
                  <a:lnTo>
                    <a:pt x="337" y="244"/>
                  </a:lnTo>
                  <a:lnTo>
                    <a:pt x="0" y="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51" name="Freeform 86"/>
            <p:cNvSpPr>
              <a:spLocks/>
            </p:cNvSpPr>
            <p:nvPr/>
          </p:nvSpPr>
          <p:spPr bwMode="auto">
            <a:xfrm>
              <a:off x="3113" y="1931"/>
              <a:ext cx="409" cy="224"/>
            </a:xfrm>
            <a:custGeom>
              <a:avLst/>
              <a:gdLst>
                <a:gd name="T0" fmla="*/ 0 w 409"/>
                <a:gd name="T1" fmla="*/ 0 h 224"/>
                <a:gd name="T2" fmla="*/ 348 w 409"/>
                <a:gd name="T3" fmla="*/ 0 h 224"/>
                <a:gd name="T4" fmla="*/ 360 w 409"/>
                <a:gd name="T5" fmla="*/ 25 h 224"/>
                <a:gd name="T6" fmla="*/ 357 w 409"/>
                <a:gd name="T7" fmla="*/ 55 h 224"/>
                <a:gd name="T8" fmla="*/ 391 w 409"/>
                <a:gd name="T9" fmla="*/ 86 h 224"/>
                <a:gd name="T10" fmla="*/ 409 w 409"/>
                <a:gd name="T11" fmla="*/ 123 h 224"/>
                <a:gd name="T12" fmla="*/ 360 w 409"/>
                <a:gd name="T13" fmla="*/ 158 h 224"/>
                <a:gd name="T14" fmla="*/ 370 w 409"/>
                <a:gd name="T15" fmla="*/ 182 h 224"/>
                <a:gd name="T16" fmla="*/ 328 w 409"/>
                <a:gd name="T17" fmla="*/ 224 h 224"/>
                <a:gd name="T18" fmla="*/ 47 w 409"/>
                <a:gd name="T19" fmla="*/ 224 h 224"/>
                <a:gd name="T20" fmla="*/ 0 w 409"/>
                <a:gd name="T21" fmla="*/ 81 h 224"/>
                <a:gd name="T22" fmla="*/ 0 w 409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9"/>
                <a:gd name="T37" fmla="*/ 0 h 224"/>
                <a:gd name="T38" fmla="*/ 409 w 409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9" h="224">
                  <a:moveTo>
                    <a:pt x="0" y="0"/>
                  </a:moveTo>
                  <a:lnTo>
                    <a:pt x="348" y="0"/>
                  </a:lnTo>
                  <a:lnTo>
                    <a:pt x="360" y="25"/>
                  </a:lnTo>
                  <a:lnTo>
                    <a:pt x="357" y="55"/>
                  </a:lnTo>
                  <a:lnTo>
                    <a:pt x="391" y="86"/>
                  </a:lnTo>
                  <a:lnTo>
                    <a:pt x="409" y="123"/>
                  </a:lnTo>
                  <a:lnTo>
                    <a:pt x="360" y="158"/>
                  </a:lnTo>
                  <a:lnTo>
                    <a:pt x="370" y="182"/>
                  </a:lnTo>
                  <a:lnTo>
                    <a:pt x="328" y="224"/>
                  </a:lnTo>
                  <a:lnTo>
                    <a:pt x="47" y="224"/>
                  </a:lnTo>
                  <a:lnTo>
                    <a:pt x="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52" name="Freeform 87"/>
            <p:cNvSpPr>
              <a:spLocks/>
            </p:cNvSpPr>
            <p:nvPr/>
          </p:nvSpPr>
          <p:spPr bwMode="auto">
            <a:xfrm>
              <a:off x="3077" y="1485"/>
              <a:ext cx="421" cy="447"/>
            </a:xfrm>
            <a:custGeom>
              <a:avLst/>
              <a:gdLst>
                <a:gd name="T0" fmla="*/ 0 w 421"/>
                <a:gd name="T1" fmla="*/ 0 h 447"/>
                <a:gd name="T2" fmla="*/ 140 w 421"/>
                <a:gd name="T3" fmla="*/ 0 h 447"/>
                <a:gd name="T4" fmla="*/ 421 w 421"/>
                <a:gd name="T5" fmla="*/ 54 h 447"/>
                <a:gd name="T6" fmla="*/ 324 w 421"/>
                <a:gd name="T7" fmla="*/ 142 h 447"/>
                <a:gd name="T8" fmla="*/ 284 w 421"/>
                <a:gd name="T9" fmla="*/ 275 h 447"/>
                <a:gd name="T10" fmla="*/ 284 w 421"/>
                <a:gd name="T11" fmla="*/ 346 h 447"/>
                <a:gd name="T12" fmla="*/ 379 w 421"/>
                <a:gd name="T13" fmla="*/ 413 h 447"/>
                <a:gd name="T14" fmla="*/ 386 w 421"/>
                <a:gd name="T15" fmla="*/ 447 h 447"/>
                <a:gd name="T16" fmla="*/ 56 w 421"/>
                <a:gd name="T17" fmla="*/ 447 h 447"/>
                <a:gd name="T18" fmla="*/ 56 w 421"/>
                <a:gd name="T19" fmla="*/ 318 h 447"/>
                <a:gd name="T20" fmla="*/ 28 w 421"/>
                <a:gd name="T21" fmla="*/ 286 h 447"/>
                <a:gd name="T22" fmla="*/ 46 w 421"/>
                <a:gd name="T23" fmla="*/ 266 h 447"/>
                <a:gd name="T24" fmla="*/ 46 w 421"/>
                <a:gd name="T25" fmla="*/ 238 h 447"/>
                <a:gd name="T26" fmla="*/ 36 w 421"/>
                <a:gd name="T27" fmla="*/ 160 h 447"/>
                <a:gd name="T28" fmla="*/ 0 w 421"/>
                <a:gd name="T29" fmla="*/ 0 h 4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1"/>
                <a:gd name="T46" fmla="*/ 0 h 447"/>
                <a:gd name="T47" fmla="*/ 421 w 421"/>
                <a:gd name="T48" fmla="*/ 447 h 4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1" h="447">
                  <a:moveTo>
                    <a:pt x="0" y="0"/>
                  </a:moveTo>
                  <a:lnTo>
                    <a:pt x="140" y="0"/>
                  </a:lnTo>
                  <a:lnTo>
                    <a:pt x="421" y="54"/>
                  </a:lnTo>
                  <a:lnTo>
                    <a:pt x="324" y="142"/>
                  </a:lnTo>
                  <a:lnTo>
                    <a:pt x="284" y="275"/>
                  </a:lnTo>
                  <a:lnTo>
                    <a:pt x="284" y="346"/>
                  </a:lnTo>
                  <a:lnTo>
                    <a:pt x="379" y="413"/>
                  </a:lnTo>
                  <a:lnTo>
                    <a:pt x="386" y="447"/>
                  </a:lnTo>
                  <a:lnTo>
                    <a:pt x="56" y="447"/>
                  </a:lnTo>
                  <a:lnTo>
                    <a:pt x="56" y="318"/>
                  </a:lnTo>
                  <a:lnTo>
                    <a:pt x="28" y="286"/>
                  </a:lnTo>
                  <a:lnTo>
                    <a:pt x="46" y="266"/>
                  </a:lnTo>
                  <a:lnTo>
                    <a:pt x="46" y="238"/>
                  </a:lnTo>
                  <a:lnTo>
                    <a:pt x="36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53" name="Freeform 88"/>
            <p:cNvSpPr>
              <a:spLocks/>
            </p:cNvSpPr>
            <p:nvPr/>
          </p:nvSpPr>
          <p:spPr bwMode="auto">
            <a:xfrm>
              <a:off x="3360" y="1652"/>
              <a:ext cx="366" cy="363"/>
            </a:xfrm>
            <a:custGeom>
              <a:avLst/>
              <a:gdLst>
                <a:gd name="T0" fmla="*/ 23 w 366"/>
                <a:gd name="T1" fmla="*/ 26 h 363"/>
                <a:gd name="T2" fmla="*/ 116 w 366"/>
                <a:gd name="T3" fmla="*/ 0 h 363"/>
                <a:gd name="T4" fmla="*/ 135 w 366"/>
                <a:gd name="T5" fmla="*/ 33 h 363"/>
                <a:gd name="T6" fmla="*/ 261 w 366"/>
                <a:gd name="T7" fmla="*/ 94 h 363"/>
                <a:gd name="T8" fmla="*/ 290 w 366"/>
                <a:gd name="T9" fmla="*/ 128 h 363"/>
                <a:gd name="T10" fmla="*/ 299 w 366"/>
                <a:gd name="T11" fmla="*/ 161 h 363"/>
                <a:gd name="T12" fmla="*/ 348 w 366"/>
                <a:gd name="T13" fmla="*/ 154 h 363"/>
                <a:gd name="T14" fmla="*/ 366 w 366"/>
                <a:gd name="T15" fmla="*/ 169 h 363"/>
                <a:gd name="T16" fmla="*/ 325 w 366"/>
                <a:gd name="T17" fmla="*/ 227 h 363"/>
                <a:gd name="T18" fmla="*/ 305 w 366"/>
                <a:gd name="T19" fmla="*/ 363 h 363"/>
                <a:gd name="T20" fmla="*/ 142 w 366"/>
                <a:gd name="T21" fmla="*/ 363 h 363"/>
                <a:gd name="T22" fmla="*/ 110 w 366"/>
                <a:gd name="T23" fmla="*/ 339 h 363"/>
                <a:gd name="T24" fmla="*/ 113 w 366"/>
                <a:gd name="T25" fmla="*/ 305 h 363"/>
                <a:gd name="T26" fmla="*/ 99 w 366"/>
                <a:gd name="T27" fmla="*/ 276 h 363"/>
                <a:gd name="T28" fmla="*/ 96 w 366"/>
                <a:gd name="T29" fmla="*/ 246 h 363"/>
                <a:gd name="T30" fmla="*/ 0 w 366"/>
                <a:gd name="T31" fmla="*/ 179 h 363"/>
                <a:gd name="T32" fmla="*/ 0 w 366"/>
                <a:gd name="T33" fmla="*/ 110 h 363"/>
                <a:gd name="T34" fmla="*/ 23 w 366"/>
                <a:gd name="T35" fmla="*/ 26 h 3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6"/>
                <a:gd name="T55" fmla="*/ 0 h 363"/>
                <a:gd name="T56" fmla="*/ 366 w 366"/>
                <a:gd name="T57" fmla="*/ 363 h 3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6" h="363">
                  <a:moveTo>
                    <a:pt x="23" y="26"/>
                  </a:moveTo>
                  <a:lnTo>
                    <a:pt x="116" y="0"/>
                  </a:lnTo>
                  <a:lnTo>
                    <a:pt x="135" y="33"/>
                  </a:lnTo>
                  <a:lnTo>
                    <a:pt x="261" y="94"/>
                  </a:lnTo>
                  <a:lnTo>
                    <a:pt x="290" y="128"/>
                  </a:lnTo>
                  <a:lnTo>
                    <a:pt x="299" y="161"/>
                  </a:lnTo>
                  <a:lnTo>
                    <a:pt x="348" y="154"/>
                  </a:lnTo>
                  <a:lnTo>
                    <a:pt x="366" y="169"/>
                  </a:lnTo>
                  <a:lnTo>
                    <a:pt x="325" y="227"/>
                  </a:lnTo>
                  <a:lnTo>
                    <a:pt x="305" y="363"/>
                  </a:lnTo>
                  <a:lnTo>
                    <a:pt x="142" y="363"/>
                  </a:lnTo>
                  <a:lnTo>
                    <a:pt x="110" y="339"/>
                  </a:lnTo>
                  <a:lnTo>
                    <a:pt x="113" y="305"/>
                  </a:lnTo>
                  <a:lnTo>
                    <a:pt x="99" y="276"/>
                  </a:lnTo>
                  <a:lnTo>
                    <a:pt x="96" y="246"/>
                  </a:lnTo>
                  <a:lnTo>
                    <a:pt x="0" y="179"/>
                  </a:lnTo>
                  <a:lnTo>
                    <a:pt x="0" y="110"/>
                  </a:lnTo>
                  <a:lnTo>
                    <a:pt x="23" y="26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54" name="Freeform 89"/>
            <p:cNvSpPr>
              <a:spLocks/>
            </p:cNvSpPr>
            <p:nvPr/>
          </p:nvSpPr>
          <p:spPr bwMode="auto">
            <a:xfrm>
              <a:off x="3493" y="1614"/>
              <a:ext cx="424" cy="198"/>
            </a:xfrm>
            <a:custGeom>
              <a:avLst/>
              <a:gdLst>
                <a:gd name="T0" fmla="*/ 0 w 424"/>
                <a:gd name="T1" fmla="*/ 69 h 198"/>
                <a:gd name="T2" fmla="*/ 132 w 424"/>
                <a:gd name="T3" fmla="*/ 135 h 198"/>
                <a:gd name="T4" fmla="*/ 157 w 424"/>
                <a:gd name="T5" fmla="*/ 169 h 198"/>
                <a:gd name="T6" fmla="*/ 166 w 424"/>
                <a:gd name="T7" fmla="*/ 198 h 198"/>
                <a:gd name="T8" fmla="*/ 240 w 424"/>
                <a:gd name="T9" fmla="*/ 128 h 198"/>
                <a:gd name="T10" fmla="*/ 424 w 424"/>
                <a:gd name="T11" fmla="*/ 102 h 198"/>
                <a:gd name="T12" fmla="*/ 342 w 424"/>
                <a:gd name="T13" fmla="*/ 51 h 198"/>
                <a:gd name="T14" fmla="*/ 233 w 424"/>
                <a:gd name="T15" fmla="*/ 98 h 198"/>
                <a:gd name="T16" fmla="*/ 131 w 424"/>
                <a:gd name="T17" fmla="*/ 57 h 198"/>
                <a:gd name="T18" fmla="*/ 191 w 424"/>
                <a:gd name="T19" fmla="*/ 9 h 198"/>
                <a:gd name="T20" fmla="*/ 137 w 424"/>
                <a:gd name="T21" fmla="*/ 0 h 198"/>
                <a:gd name="T22" fmla="*/ 0 w 424"/>
                <a:gd name="T23" fmla="*/ 69 h 1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4"/>
                <a:gd name="T37" fmla="*/ 0 h 198"/>
                <a:gd name="T38" fmla="*/ 424 w 424"/>
                <a:gd name="T39" fmla="*/ 198 h 1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4" h="198">
                  <a:moveTo>
                    <a:pt x="0" y="69"/>
                  </a:moveTo>
                  <a:lnTo>
                    <a:pt x="132" y="135"/>
                  </a:lnTo>
                  <a:lnTo>
                    <a:pt x="157" y="169"/>
                  </a:lnTo>
                  <a:lnTo>
                    <a:pt x="166" y="198"/>
                  </a:lnTo>
                  <a:lnTo>
                    <a:pt x="240" y="128"/>
                  </a:lnTo>
                  <a:lnTo>
                    <a:pt x="424" y="102"/>
                  </a:lnTo>
                  <a:lnTo>
                    <a:pt x="342" y="51"/>
                  </a:lnTo>
                  <a:lnTo>
                    <a:pt x="233" y="98"/>
                  </a:lnTo>
                  <a:lnTo>
                    <a:pt x="131" y="57"/>
                  </a:lnTo>
                  <a:lnTo>
                    <a:pt x="191" y="9"/>
                  </a:lnTo>
                  <a:lnTo>
                    <a:pt x="137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55" name="Freeform 90"/>
            <p:cNvSpPr>
              <a:spLocks/>
            </p:cNvSpPr>
            <p:nvPr/>
          </p:nvSpPr>
          <p:spPr bwMode="auto">
            <a:xfrm>
              <a:off x="3736" y="1764"/>
              <a:ext cx="274" cy="309"/>
            </a:xfrm>
            <a:custGeom>
              <a:avLst/>
              <a:gdLst>
                <a:gd name="T0" fmla="*/ 132 w 274"/>
                <a:gd name="T1" fmla="*/ 0 h 309"/>
                <a:gd name="T2" fmla="*/ 219 w 274"/>
                <a:gd name="T3" fmla="*/ 26 h 309"/>
                <a:gd name="T4" fmla="*/ 238 w 274"/>
                <a:gd name="T5" fmla="*/ 86 h 309"/>
                <a:gd name="T6" fmla="*/ 187 w 274"/>
                <a:gd name="T7" fmla="*/ 136 h 309"/>
                <a:gd name="T8" fmla="*/ 199 w 274"/>
                <a:gd name="T9" fmla="*/ 160 h 309"/>
                <a:gd name="T10" fmla="*/ 248 w 274"/>
                <a:gd name="T11" fmla="*/ 134 h 309"/>
                <a:gd name="T12" fmla="*/ 270 w 274"/>
                <a:gd name="T13" fmla="*/ 138 h 309"/>
                <a:gd name="T14" fmla="*/ 274 w 274"/>
                <a:gd name="T15" fmla="*/ 222 h 309"/>
                <a:gd name="T16" fmla="*/ 221 w 274"/>
                <a:gd name="T17" fmla="*/ 292 h 309"/>
                <a:gd name="T18" fmla="*/ 221 w 274"/>
                <a:gd name="T19" fmla="*/ 309 h 309"/>
                <a:gd name="T20" fmla="*/ 0 w 274"/>
                <a:gd name="T21" fmla="*/ 309 h 309"/>
                <a:gd name="T22" fmla="*/ 32 w 274"/>
                <a:gd name="T23" fmla="*/ 222 h 309"/>
                <a:gd name="T24" fmla="*/ 15 w 274"/>
                <a:gd name="T25" fmla="*/ 155 h 309"/>
                <a:gd name="T26" fmla="*/ 44 w 274"/>
                <a:gd name="T27" fmla="*/ 83 h 309"/>
                <a:gd name="T28" fmla="*/ 132 w 274"/>
                <a:gd name="T29" fmla="*/ 0 h 3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4"/>
                <a:gd name="T46" fmla="*/ 0 h 309"/>
                <a:gd name="T47" fmla="*/ 274 w 274"/>
                <a:gd name="T48" fmla="*/ 309 h 30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4" h="309">
                  <a:moveTo>
                    <a:pt x="132" y="0"/>
                  </a:moveTo>
                  <a:lnTo>
                    <a:pt x="219" y="26"/>
                  </a:lnTo>
                  <a:lnTo>
                    <a:pt x="238" y="86"/>
                  </a:lnTo>
                  <a:lnTo>
                    <a:pt x="187" y="136"/>
                  </a:lnTo>
                  <a:lnTo>
                    <a:pt x="199" y="160"/>
                  </a:lnTo>
                  <a:lnTo>
                    <a:pt x="248" y="134"/>
                  </a:lnTo>
                  <a:lnTo>
                    <a:pt x="270" y="138"/>
                  </a:lnTo>
                  <a:lnTo>
                    <a:pt x="274" y="222"/>
                  </a:lnTo>
                  <a:lnTo>
                    <a:pt x="221" y="292"/>
                  </a:lnTo>
                  <a:lnTo>
                    <a:pt x="221" y="309"/>
                  </a:lnTo>
                  <a:lnTo>
                    <a:pt x="0" y="309"/>
                  </a:lnTo>
                  <a:lnTo>
                    <a:pt x="32" y="222"/>
                  </a:lnTo>
                  <a:lnTo>
                    <a:pt x="15" y="155"/>
                  </a:lnTo>
                  <a:lnTo>
                    <a:pt x="44" y="83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56" name="Freeform 91"/>
            <p:cNvSpPr>
              <a:spLocks/>
            </p:cNvSpPr>
            <p:nvPr/>
          </p:nvSpPr>
          <p:spPr bwMode="auto">
            <a:xfrm>
              <a:off x="3441" y="2015"/>
              <a:ext cx="250" cy="413"/>
            </a:xfrm>
            <a:custGeom>
              <a:avLst/>
              <a:gdLst>
                <a:gd name="T0" fmla="*/ 63 w 250"/>
                <a:gd name="T1" fmla="*/ 0 h 413"/>
                <a:gd name="T2" fmla="*/ 227 w 250"/>
                <a:gd name="T3" fmla="*/ 0 h 413"/>
                <a:gd name="T4" fmla="*/ 249 w 250"/>
                <a:gd name="T5" fmla="*/ 61 h 413"/>
                <a:gd name="T6" fmla="*/ 249 w 250"/>
                <a:gd name="T7" fmla="*/ 275 h 413"/>
                <a:gd name="T8" fmla="*/ 250 w 250"/>
                <a:gd name="T9" fmla="*/ 294 h 413"/>
                <a:gd name="T10" fmla="*/ 218 w 250"/>
                <a:gd name="T11" fmla="*/ 330 h 413"/>
                <a:gd name="T12" fmla="*/ 210 w 250"/>
                <a:gd name="T13" fmla="*/ 372 h 413"/>
                <a:gd name="T14" fmla="*/ 150 w 250"/>
                <a:gd name="T15" fmla="*/ 413 h 413"/>
                <a:gd name="T16" fmla="*/ 123 w 250"/>
                <a:gd name="T17" fmla="*/ 404 h 413"/>
                <a:gd name="T18" fmla="*/ 60 w 250"/>
                <a:gd name="T19" fmla="*/ 317 h 413"/>
                <a:gd name="T20" fmla="*/ 77 w 250"/>
                <a:gd name="T21" fmla="*/ 289 h 413"/>
                <a:gd name="T22" fmla="*/ 52 w 250"/>
                <a:gd name="T23" fmla="*/ 272 h 413"/>
                <a:gd name="T24" fmla="*/ 0 w 250"/>
                <a:gd name="T25" fmla="*/ 189 h 413"/>
                <a:gd name="T26" fmla="*/ 3 w 250"/>
                <a:gd name="T27" fmla="*/ 138 h 413"/>
                <a:gd name="T28" fmla="*/ 42 w 250"/>
                <a:gd name="T29" fmla="*/ 96 h 413"/>
                <a:gd name="T30" fmla="*/ 32 w 250"/>
                <a:gd name="T31" fmla="*/ 73 h 413"/>
                <a:gd name="T32" fmla="*/ 80 w 250"/>
                <a:gd name="T33" fmla="*/ 39 h 413"/>
                <a:gd name="T34" fmla="*/ 63 w 250"/>
                <a:gd name="T35" fmla="*/ 0 h 4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0"/>
                <a:gd name="T55" fmla="*/ 0 h 413"/>
                <a:gd name="T56" fmla="*/ 250 w 250"/>
                <a:gd name="T57" fmla="*/ 413 h 4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0" h="413">
                  <a:moveTo>
                    <a:pt x="63" y="0"/>
                  </a:moveTo>
                  <a:lnTo>
                    <a:pt x="227" y="0"/>
                  </a:lnTo>
                  <a:lnTo>
                    <a:pt x="249" y="61"/>
                  </a:lnTo>
                  <a:lnTo>
                    <a:pt x="249" y="275"/>
                  </a:lnTo>
                  <a:lnTo>
                    <a:pt x="250" y="294"/>
                  </a:lnTo>
                  <a:lnTo>
                    <a:pt x="218" y="330"/>
                  </a:lnTo>
                  <a:lnTo>
                    <a:pt x="210" y="372"/>
                  </a:lnTo>
                  <a:lnTo>
                    <a:pt x="150" y="413"/>
                  </a:lnTo>
                  <a:lnTo>
                    <a:pt x="123" y="404"/>
                  </a:lnTo>
                  <a:lnTo>
                    <a:pt x="60" y="317"/>
                  </a:lnTo>
                  <a:lnTo>
                    <a:pt x="77" y="289"/>
                  </a:lnTo>
                  <a:lnTo>
                    <a:pt x="52" y="272"/>
                  </a:lnTo>
                  <a:lnTo>
                    <a:pt x="0" y="189"/>
                  </a:lnTo>
                  <a:lnTo>
                    <a:pt x="3" y="138"/>
                  </a:lnTo>
                  <a:lnTo>
                    <a:pt x="42" y="96"/>
                  </a:lnTo>
                  <a:lnTo>
                    <a:pt x="32" y="73"/>
                  </a:lnTo>
                  <a:lnTo>
                    <a:pt x="80" y="39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57" name="Freeform 92"/>
            <p:cNvSpPr>
              <a:spLocks/>
            </p:cNvSpPr>
            <p:nvPr/>
          </p:nvSpPr>
          <p:spPr bwMode="auto">
            <a:xfrm>
              <a:off x="3162" y="2155"/>
              <a:ext cx="429" cy="360"/>
            </a:xfrm>
            <a:custGeom>
              <a:avLst/>
              <a:gdLst>
                <a:gd name="T0" fmla="*/ 0 w 429"/>
                <a:gd name="T1" fmla="*/ 0 h 360"/>
                <a:gd name="T2" fmla="*/ 282 w 429"/>
                <a:gd name="T3" fmla="*/ 0 h 360"/>
                <a:gd name="T4" fmla="*/ 279 w 429"/>
                <a:gd name="T5" fmla="*/ 48 h 360"/>
                <a:gd name="T6" fmla="*/ 331 w 429"/>
                <a:gd name="T7" fmla="*/ 135 h 360"/>
                <a:gd name="T8" fmla="*/ 356 w 429"/>
                <a:gd name="T9" fmla="*/ 149 h 360"/>
                <a:gd name="T10" fmla="*/ 340 w 429"/>
                <a:gd name="T11" fmla="*/ 175 h 360"/>
                <a:gd name="T12" fmla="*/ 402 w 429"/>
                <a:gd name="T13" fmla="*/ 264 h 360"/>
                <a:gd name="T14" fmla="*/ 429 w 429"/>
                <a:gd name="T15" fmla="*/ 274 h 360"/>
                <a:gd name="T16" fmla="*/ 393 w 429"/>
                <a:gd name="T17" fmla="*/ 360 h 360"/>
                <a:gd name="T18" fmla="*/ 354 w 429"/>
                <a:gd name="T19" fmla="*/ 360 h 360"/>
                <a:gd name="T20" fmla="*/ 367 w 429"/>
                <a:gd name="T21" fmla="*/ 322 h 360"/>
                <a:gd name="T22" fmla="*/ 80 w 429"/>
                <a:gd name="T23" fmla="*/ 322 h 360"/>
                <a:gd name="T24" fmla="*/ 66 w 429"/>
                <a:gd name="T25" fmla="*/ 283 h 360"/>
                <a:gd name="T26" fmla="*/ 66 w 429"/>
                <a:gd name="T27" fmla="*/ 114 h 360"/>
                <a:gd name="T28" fmla="*/ 37 w 429"/>
                <a:gd name="T29" fmla="*/ 87 h 360"/>
                <a:gd name="T30" fmla="*/ 55 w 429"/>
                <a:gd name="T31" fmla="*/ 68 h 360"/>
                <a:gd name="T32" fmla="*/ 0 w 429"/>
                <a:gd name="T33" fmla="*/ 0 h 3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9"/>
                <a:gd name="T52" fmla="*/ 0 h 360"/>
                <a:gd name="T53" fmla="*/ 429 w 429"/>
                <a:gd name="T54" fmla="*/ 360 h 3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9" h="360">
                  <a:moveTo>
                    <a:pt x="0" y="0"/>
                  </a:moveTo>
                  <a:lnTo>
                    <a:pt x="282" y="0"/>
                  </a:lnTo>
                  <a:lnTo>
                    <a:pt x="279" y="48"/>
                  </a:lnTo>
                  <a:lnTo>
                    <a:pt x="331" y="135"/>
                  </a:lnTo>
                  <a:lnTo>
                    <a:pt x="356" y="149"/>
                  </a:lnTo>
                  <a:lnTo>
                    <a:pt x="340" y="175"/>
                  </a:lnTo>
                  <a:lnTo>
                    <a:pt x="402" y="264"/>
                  </a:lnTo>
                  <a:lnTo>
                    <a:pt x="429" y="274"/>
                  </a:lnTo>
                  <a:lnTo>
                    <a:pt x="393" y="360"/>
                  </a:lnTo>
                  <a:lnTo>
                    <a:pt x="354" y="360"/>
                  </a:lnTo>
                  <a:lnTo>
                    <a:pt x="367" y="322"/>
                  </a:lnTo>
                  <a:lnTo>
                    <a:pt x="80" y="322"/>
                  </a:lnTo>
                  <a:lnTo>
                    <a:pt x="66" y="283"/>
                  </a:lnTo>
                  <a:lnTo>
                    <a:pt x="66" y="114"/>
                  </a:lnTo>
                  <a:lnTo>
                    <a:pt x="37" y="87"/>
                  </a:lnTo>
                  <a:lnTo>
                    <a:pt x="55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58" name="Freeform 93"/>
            <p:cNvSpPr>
              <a:spLocks/>
            </p:cNvSpPr>
            <p:nvPr/>
          </p:nvSpPr>
          <p:spPr bwMode="auto">
            <a:xfrm>
              <a:off x="3653" y="2072"/>
              <a:ext cx="201" cy="320"/>
            </a:xfrm>
            <a:custGeom>
              <a:avLst/>
              <a:gdLst>
                <a:gd name="T0" fmla="*/ 37 w 201"/>
                <a:gd name="T1" fmla="*/ 0 h 320"/>
                <a:gd name="T2" fmla="*/ 54 w 201"/>
                <a:gd name="T3" fmla="*/ 10 h 320"/>
                <a:gd name="T4" fmla="*/ 81 w 201"/>
                <a:gd name="T5" fmla="*/ 1 h 320"/>
                <a:gd name="T6" fmla="*/ 201 w 201"/>
                <a:gd name="T7" fmla="*/ 1 h 320"/>
                <a:gd name="T8" fmla="*/ 201 w 201"/>
                <a:gd name="T9" fmla="*/ 192 h 320"/>
                <a:gd name="T10" fmla="*/ 127 w 201"/>
                <a:gd name="T11" fmla="*/ 290 h 320"/>
                <a:gd name="T12" fmla="*/ 0 w 201"/>
                <a:gd name="T13" fmla="*/ 320 h 320"/>
                <a:gd name="T14" fmla="*/ 9 w 201"/>
                <a:gd name="T15" fmla="*/ 273 h 320"/>
                <a:gd name="T16" fmla="*/ 37 w 201"/>
                <a:gd name="T17" fmla="*/ 238 h 320"/>
                <a:gd name="T18" fmla="*/ 37 w 201"/>
                <a:gd name="T19" fmla="*/ 0 h 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1"/>
                <a:gd name="T31" fmla="*/ 0 h 320"/>
                <a:gd name="T32" fmla="*/ 201 w 201"/>
                <a:gd name="T33" fmla="*/ 320 h 3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1" h="320">
                  <a:moveTo>
                    <a:pt x="37" y="0"/>
                  </a:moveTo>
                  <a:lnTo>
                    <a:pt x="54" y="10"/>
                  </a:lnTo>
                  <a:lnTo>
                    <a:pt x="81" y="1"/>
                  </a:lnTo>
                  <a:lnTo>
                    <a:pt x="201" y="1"/>
                  </a:lnTo>
                  <a:lnTo>
                    <a:pt x="201" y="192"/>
                  </a:lnTo>
                  <a:lnTo>
                    <a:pt x="127" y="290"/>
                  </a:lnTo>
                  <a:lnTo>
                    <a:pt x="0" y="320"/>
                  </a:lnTo>
                  <a:lnTo>
                    <a:pt x="9" y="273"/>
                  </a:lnTo>
                  <a:lnTo>
                    <a:pt x="37" y="23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59" name="Freeform 94"/>
            <p:cNvSpPr>
              <a:spLocks/>
            </p:cNvSpPr>
            <p:nvPr/>
          </p:nvSpPr>
          <p:spPr bwMode="auto">
            <a:xfrm>
              <a:off x="3855" y="2054"/>
              <a:ext cx="280" cy="274"/>
            </a:xfrm>
            <a:custGeom>
              <a:avLst/>
              <a:gdLst>
                <a:gd name="T0" fmla="*/ 0 w 280"/>
                <a:gd name="T1" fmla="*/ 18 h 274"/>
                <a:gd name="T2" fmla="*/ 105 w 280"/>
                <a:gd name="T3" fmla="*/ 18 h 274"/>
                <a:gd name="T4" fmla="*/ 145 w 280"/>
                <a:gd name="T5" fmla="*/ 37 h 274"/>
                <a:gd name="T6" fmla="*/ 203 w 280"/>
                <a:gd name="T7" fmla="*/ 37 h 274"/>
                <a:gd name="T8" fmla="*/ 280 w 280"/>
                <a:gd name="T9" fmla="*/ 0 h 274"/>
                <a:gd name="T10" fmla="*/ 280 w 280"/>
                <a:gd name="T11" fmla="*/ 120 h 274"/>
                <a:gd name="T12" fmla="*/ 269 w 280"/>
                <a:gd name="T13" fmla="*/ 124 h 274"/>
                <a:gd name="T14" fmla="*/ 231 w 280"/>
                <a:gd name="T15" fmla="*/ 197 h 274"/>
                <a:gd name="T16" fmla="*/ 211 w 280"/>
                <a:gd name="T17" fmla="*/ 197 h 274"/>
                <a:gd name="T18" fmla="*/ 143 w 280"/>
                <a:gd name="T19" fmla="*/ 274 h 274"/>
                <a:gd name="T20" fmla="*/ 120 w 280"/>
                <a:gd name="T21" fmla="*/ 253 h 274"/>
                <a:gd name="T22" fmla="*/ 85 w 280"/>
                <a:gd name="T23" fmla="*/ 262 h 274"/>
                <a:gd name="T24" fmla="*/ 0 w 280"/>
                <a:gd name="T25" fmla="*/ 195 h 274"/>
                <a:gd name="T26" fmla="*/ 0 w 280"/>
                <a:gd name="T27" fmla="*/ 18 h 2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0"/>
                <a:gd name="T43" fmla="*/ 0 h 274"/>
                <a:gd name="T44" fmla="*/ 280 w 280"/>
                <a:gd name="T45" fmla="*/ 274 h 2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0" h="274">
                  <a:moveTo>
                    <a:pt x="0" y="18"/>
                  </a:moveTo>
                  <a:lnTo>
                    <a:pt x="105" y="18"/>
                  </a:lnTo>
                  <a:lnTo>
                    <a:pt x="145" y="37"/>
                  </a:lnTo>
                  <a:lnTo>
                    <a:pt x="203" y="37"/>
                  </a:lnTo>
                  <a:lnTo>
                    <a:pt x="280" y="0"/>
                  </a:lnTo>
                  <a:lnTo>
                    <a:pt x="280" y="120"/>
                  </a:lnTo>
                  <a:lnTo>
                    <a:pt x="269" y="124"/>
                  </a:lnTo>
                  <a:lnTo>
                    <a:pt x="231" y="197"/>
                  </a:lnTo>
                  <a:lnTo>
                    <a:pt x="211" y="197"/>
                  </a:lnTo>
                  <a:lnTo>
                    <a:pt x="143" y="274"/>
                  </a:lnTo>
                  <a:lnTo>
                    <a:pt x="120" y="253"/>
                  </a:lnTo>
                  <a:lnTo>
                    <a:pt x="85" y="262"/>
                  </a:lnTo>
                  <a:lnTo>
                    <a:pt x="0" y="195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60" name="Freeform 95"/>
            <p:cNvSpPr>
              <a:spLocks/>
            </p:cNvSpPr>
            <p:nvPr/>
          </p:nvSpPr>
          <p:spPr bwMode="auto">
            <a:xfrm>
              <a:off x="1914" y="1485"/>
              <a:ext cx="748" cy="373"/>
            </a:xfrm>
            <a:custGeom>
              <a:avLst/>
              <a:gdLst>
                <a:gd name="T0" fmla="*/ 2 w 748"/>
                <a:gd name="T1" fmla="*/ 0 h 373"/>
                <a:gd name="T2" fmla="*/ 748 w 748"/>
                <a:gd name="T3" fmla="*/ 0 h 373"/>
                <a:gd name="T4" fmla="*/ 748 w 748"/>
                <a:gd name="T5" fmla="*/ 324 h 373"/>
                <a:gd name="T6" fmla="*/ 307 w 748"/>
                <a:gd name="T7" fmla="*/ 324 h 373"/>
                <a:gd name="T8" fmla="*/ 307 w 748"/>
                <a:gd name="T9" fmla="*/ 343 h 373"/>
                <a:gd name="T10" fmla="*/ 203 w 748"/>
                <a:gd name="T11" fmla="*/ 373 h 373"/>
                <a:gd name="T12" fmla="*/ 140 w 748"/>
                <a:gd name="T13" fmla="*/ 269 h 373"/>
                <a:gd name="T14" fmla="*/ 102 w 748"/>
                <a:gd name="T15" fmla="*/ 283 h 373"/>
                <a:gd name="T16" fmla="*/ 92 w 748"/>
                <a:gd name="T17" fmla="*/ 264 h 373"/>
                <a:gd name="T18" fmla="*/ 115 w 748"/>
                <a:gd name="T19" fmla="*/ 209 h 373"/>
                <a:gd name="T20" fmla="*/ 0 w 748"/>
                <a:gd name="T21" fmla="*/ 94 h 373"/>
                <a:gd name="T22" fmla="*/ 2 w 748"/>
                <a:gd name="T23" fmla="*/ 0 h 3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8"/>
                <a:gd name="T37" fmla="*/ 0 h 373"/>
                <a:gd name="T38" fmla="*/ 748 w 748"/>
                <a:gd name="T39" fmla="*/ 373 h 37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8" h="373">
                  <a:moveTo>
                    <a:pt x="2" y="0"/>
                  </a:moveTo>
                  <a:lnTo>
                    <a:pt x="748" y="0"/>
                  </a:lnTo>
                  <a:lnTo>
                    <a:pt x="748" y="324"/>
                  </a:lnTo>
                  <a:lnTo>
                    <a:pt x="307" y="324"/>
                  </a:lnTo>
                  <a:lnTo>
                    <a:pt x="307" y="343"/>
                  </a:lnTo>
                  <a:lnTo>
                    <a:pt x="203" y="373"/>
                  </a:lnTo>
                  <a:lnTo>
                    <a:pt x="140" y="269"/>
                  </a:lnTo>
                  <a:lnTo>
                    <a:pt x="102" y="283"/>
                  </a:lnTo>
                  <a:lnTo>
                    <a:pt x="92" y="264"/>
                  </a:lnTo>
                  <a:lnTo>
                    <a:pt x="115" y="209"/>
                  </a:lnTo>
                  <a:lnTo>
                    <a:pt x="0" y="9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61" name="Rectangle 96"/>
            <p:cNvSpPr>
              <a:spLocks noChangeArrowheads="1"/>
            </p:cNvSpPr>
            <p:nvPr/>
          </p:nvSpPr>
          <p:spPr bwMode="auto">
            <a:xfrm>
              <a:off x="2221" y="1809"/>
              <a:ext cx="442" cy="320"/>
            </a:xfrm>
            <a:prstGeom prst="rect">
              <a:avLst/>
            </a:prstGeom>
            <a:solidFill>
              <a:srgbClr val="FE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62" name="Freeform 97"/>
            <p:cNvSpPr>
              <a:spLocks/>
            </p:cNvSpPr>
            <p:nvPr/>
          </p:nvSpPr>
          <p:spPr bwMode="auto">
            <a:xfrm>
              <a:off x="2660" y="1485"/>
              <a:ext cx="463" cy="240"/>
            </a:xfrm>
            <a:custGeom>
              <a:avLst/>
              <a:gdLst>
                <a:gd name="T0" fmla="*/ 0 w 463"/>
                <a:gd name="T1" fmla="*/ 0 h 240"/>
                <a:gd name="T2" fmla="*/ 417 w 463"/>
                <a:gd name="T3" fmla="*/ 0 h 240"/>
                <a:gd name="T4" fmla="*/ 456 w 463"/>
                <a:gd name="T5" fmla="*/ 180 h 240"/>
                <a:gd name="T6" fmla="*/ 463 w 463"/>
                <a:gd name="T7" fmla="*/ 240 h 240"/>
                <a:gd name="T8" fmla="*/ 2 w 463"/>
                <a:gd name="T9" fmla="*/ 240 h 240"/>
                <a:gd name="T10" fmla="*/ 0 w 463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3"/>
                <a:gd name="T19" fmla="*/ 0 h 240"/>
                <a:gd name="T20" fmla="*/ 463 w 463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3" h="240">
                  <a:moveTo>
                    <a:pt x="0" y="0"/>
                  </a:moveTo>
                  <a:lnTo>
                    <a:pt x="417" y="0"/>
                  </a:lnTo>
                  <a:lnTo>
                    <a:pt x="456" y="180"/>
                  </a:lnTo>
                  <a:lnTo>
                    <a:pt x="463" y="240"/>
                  </a:lnTo>
                  <a:lnTo>
                    <a:pt x="2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63" name="Freeform 98"/>
            <p:cNvSpPr>
              <a:spLocks/>
            </p:cNvSpPr>
            <p:nvPr/>
          </p:nvSpPr>
          <p:spPr bwMode="auto">
            <a:xfrm>
              <a:off x="2660" y="1970"/>
              <a:ext cx="543" cy="237"/>
            </a:xfrm>
            <a:custGeom>
              <a:avLst/>
              <a:gdLst>
                <a:gd name="T0" fmla="*/ 0 w 543"/>
                <a:gd name="T1" fmla="*/ 0 h 237"/>
                <a:gd name="T2" fmla="*/ 339 w 543"/>
                <a:gd name="T3" fmla="*/ 0 h 237"/>
                <a:gd name="T4" fmla="*/ 374 w 543"/>
                <a:gd name="T5" fmla="*/ 18 h 237"/>
                <a:gd name="T6" fmla="*/ 453 w 543"/>
                <a:gd name="T7" fmla="*/ 42 h 237"/>
                <a:gd name="T8" fmla="*/ 503 w 543"/>
                <a:gd name="T9" fmla="*/ 191 h 237"/>
                <a:gd name="T10" fmla="*/ 543 w 543"/>
                <a:gd name="T11" fmla="*/ 237 h 237"/>
                <a:gd name="T12" fmla="*/ 117 w 543"/>
                <a:gd name="T13" fmla="*/ 237 h 237"/>
                <a:gd name="T14" fmla="*/ 117 w 543"/>
                <a:gd name="T15" fmla="*/ 154 h 237"/>
                <a:gd name="T16" fmla="*/ 0 w 543"/>
                <a:gd name="T17" fmla="*/ 154 h 237"/>
                <a:gd name="T18" fmla="*/ 0 w 543"/>
                <a:gd name="T19" fmla="*/ 0 h 2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3"/>
                <a:gd name="T31" fmla="*/ 0 h 237"/>
                <a:gd name="T32" fmla="*/ 543 w 543"/>
                <a:gd name="T33" fmla="*/ 237 h 2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3" h="237">
                  <a:moveTo>
                    <a:pt x="0" y="0"/>
                  </a:moveTo>
                  <a:lnTo>
                    <a:pt x="339" y="0"/>
                  </a:lnTo>
                  <a:lnTo>
                    <a:pt x="374" y="18"/>
                  </a:lnTo>
                  <a:lnTo>
                    <a:pt x="453" y="42"/>
                  </a:lnTo>
                  <a:lnTo>
                    <a:pt x="503" y="191"/>
                  </a:lnTo>
                  <a:lnTo>
                    <a:pt x="543" y="237"/>
                  </a:lnTo>
                  <a:lnTo>
                    <a:pt x="117" y="237"/>
                  </a:lnTo>
                  <a:lnTo>
                    <a:pt x="117" y="154"/>
                  </a:lnTo>
                  <a:lnTo>
                    <a:pt x="0" y="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64" name="Rectangle 99"/>
            <p:cNvSpPr>
              <a:spLocks noChangeArrowheads="1"/>
            </p:cNvSpPr>
            <p:nvPr/>
          </p:nvSpPr>
          <p:spPr bwMode="auto">
            <a:xfrm>
              <a:off x="2350" y="2127"/>
              <a:ext cx="434" cy="308"/>
            </a:xfrm>
            <a:prstGeom prst="rect">
              <a:avLst/>
            </a:prstGeom>
            <a:solidFill>
              <a:srgbClr val="FE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65" name="Freeform 100"/>
            <p:cNvSpPr>
              <a:spLocks/>
            </p:cNvSpPr>
            <p:nvPr/>
          </p:nvSpPr>
          <p:spPr bwMode="auto">
            <a:xfrm>
              <a:off x="3998" y="2176"/>
              <a:ext cx="331" cy="245"/>
            </a:xfrm>
            <a:custGeom>
              <a:avLst/>
              <a:gdLst>
                <a:gd name="T0" fmla="*/ 137 w 331"/>
                <a:gd name="T1" fmla="*/ 0 h 245"/>
                <a:gd name="T2" fmla="*/ 127 w 331"/>
                <a:gd name="T3" fmla="*/ 0 h 245"/>
                <a:gd name="T4" fmla="*/ 88 w 331"/>
                <a:gd name="T5" fmla="*/ 75 h 245"/>
                <a:gd name="T6" fmla="*/ 66 w 331"/>
                <a:gd name="T7" fmla="*/ 75 h 245"/>
                <a:gd name="T8" fmla="*/ 0 w 331"/>
                <a:gd name="T9" fmla="*/ 150 h 245"/>
                <a:gd name="T10" fmla="*/ 28 w 331"/>
                <a:gd name="T11" fmla="*/ 229 h 245"/>
                <a:gd name="T12" fmla="*/ 130 w 331"/>
                <a:gd name="T13" fmla="*/ 245 h 245"/>
                <a:gd name="T14" fmla="*/ 158 w 331"/>
                <a:gd name="T15" fmla="*/ 224 h 245"/>
                <a:gd name="T16" fmla="*/ 187 w 331"/>
                <a:gd name="T17" fmla="*/ 168 h 245"/>
                <a:gd name="T18" fmla="*/ 195 w 331"/>
                <a:gd name="T19" fmla="*/ 162 h 245"/>
                <a:gd name="T20" fmla="*/ 331 w 331"/>
                <a:gd name="T21" fmla="*/ 115 h 245"/>
                <a:gd name="T22" fmla="*/ 322 w 331"/>
                <a:gd name="T23" fmla="*/ 93 h 245"/>
                <a:gd name="T24" fmla="*/ 270 w 331"/>
                <a:gd name="T25" fmla="*/ 76 h 245"/>
                <a:gd name="T26" fmla="*/ 193 w 331"/>
                <a:gd name="T27" fmla="*/ 115 h 245"/>
                <a:gd name="T28" fmla="*/ 193 w 331"/>
                <a:gd name="T29" fmla="*/ 47 h 245"/>
                <a:gd name="T30" fmla="*/ 137 w 331"/>
                <a:gd name="T31" fmla="*/ 47 h 245"/>
                <a:gd name="T32" fmla="*/ 137 w 331"/>
                <a:gd name="T33" fmla="*/ 0 h 2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1"/>
                <a:gd name="T52" fmla="*/ 0 h 245"/>
                <a:gd name="T53" fmla="*/ 331 w 331"/>
                <a:gd name="T54" fmla="*/ 245 h 2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1" h="245">
                  <a:moveTo>
                    <a:pt x="137" y="0"/>
                  </a:moveTo>
                  <a:lnTo>
                    <a:pt x="127" y="0"/>
                  </a:lnTo>
                  <a:lnTo>
                    <a:pt x="88" y="75"/>
                  </a:lnTo>
                  <a:lnTo>
                    <a:pt x="66" y="75"/>
                  </a:lnTo>
                  <a:lnTo>
                    <a:pt x="0" y="150"/>
                  </a:lnTo>
                  <a:lnTo>
                    <a:pt x="28" y="229"/>
                  </a:lnTo>
                  <a:lnTo>
                    <a:pt x="130" y="245"/>
                  </a:lnTo>
                  <a:lnTo>
                    <a:pt x="158" y="224"/>
                  </a:lnTo>
                  <a:lnTo>
                    <a:pt x="187" y="168"/>
                  </a:lnTo>
                  <a:lnTo>
                    <a:pt x="195" y="162"/>
                  </a:lnTo>
                  <a:lnTo>
                    <a:pt x="331" y="115"/>
                  </a:lnTo>
                  <a:lnTo>
                    <a:pt x="322" y="93"/>
                  </a:lnTo>
                  <a:lnTo>
                    <a:pt x="270" y="76"/>
                  </a:lnTo>
                  <a:lnTo>
                    <a:pt x="193" y="115"/>
                  </a:lnTo>
                  <a:lnTo>
                    <a:pt x="193" y="47"/>
                  </a:lnTo>
                  <a:lnTo>
                    <a:pt x="137" y="47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66" name="Freeform 101"/>
            <p:cNvSpPr>
              <a:spLocks/>
            </p:cNvSpPr>
            <p:nvPr/>
          </p:nvSpPr>
          <p:spPr bwMode="auto">
            <a:xfrm>
              <a:off x="3891" y="2291"/>
              <a:ext cx="532" cy="185"/>
            </a:xfrm>
            <a:custGeom>
              <a:avLst/>
              <a:gdLst>
                <a:gd name="T0" fmla="*/ 0 w 532"/>
                <a:gd name="T1" fmla="*/ 183 h 185"/>
                <a:gd name="T2" fmla="*/ 17 w 532"/>
                <a:gd name="T3" fmla="*/ 166 h 185"/>
                <a:gd name="T4" fmla="*/ 135 w 532"/>
                <a:gd name="T5" fmla="*/ 114 h 185"/>
                <a:gd name="T6" fmla="*/ 239 w 532"/>
                <a:gd name="T7" fmla="*/ 130 h 185"/>
                <a:gd name="T8" fmla="*/ 267 w 532"/>
                <a:gd name="T9" fmla="*/ 109 h 185"/>
                <a:gd name="T10" fmla="*/ 299 w 532"/>
                <a:gd name="T11" fmla="*/ 48 h 185"/>
                <a:gd name="T12" fmla="*/ 440 w 532"/>
                <a:gd name="T13" fmla="*/ 0 h 185"/>
                <a:gd name="T14" fmla="*/ 465 w 532"/>
                <a:gd name="T15" fmla="*/ 83 h 185"/>
                <a:gd name="T16" fmla="*/ 532 w 532"/>
                <a:gd name="T17" fmla="*/ 99 h 185"/>
                <a:gd name="T18" fmla="*/ 498 w 532"/>
                <a:gd name="T19" fmla="*/ 138 h 185"/>
                <a:gd name="T20" fmla="*/ 521 w 532"/>
                <a:gd name="T21" fmla="*/ 185 h 185"/>
                <a:gd name="T22" fmla="*/ 0 w 532"/>
                <a:gd name="T23" fmla="*/ 183 h 1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32"/>
                <a:gd name="T37" fmla="*/ 0 h 185"/>
                <a:gd name="T38" fmla="*/ 532 w 532"/>
                <a:gd name="T39" fmla="*/ 185 h 1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32" h="185">
                  <a:moveTo>
                    <a:pt x="0" y="183"/>
                  </a:moveTo>
                  <a:lnTo>
                    <a:pt x="17" y="166"/>
                  </a:lnTo>
                  <a:lnTo>
                    <a:pt x="135" y="114"/>
                  </a:lnTo>
                  <a:lnTo>
                    <a:pt x="239" y="130"/>
                  </a:lnTo>
                  <a:lnTo>
                    <a:pt x="267" y="109"/>
                  </a:lnTo>
                  <a:lnTo>
                    <a:pt x="299" y="48"/>
                  </a:lnTo>
                  <a:lnTo>
                    <a:pt x="440" y="0"/>
                  </a:lnTo>
                  <a:lnTo>
                    <a:pt x="465" y="83"/>
                  </a:lnTo>
                  <a:lnTo>
                    <a:pt x="532" y="99"/>
                  </a:lnTo>
                  <a:lnTo>
                    <a:pt x="498" y="138"/>
                  </a:lnTo>
                  <a:lnTo>
                    <a:pt x="521" y="185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67" name="Freeform 102"/>
            <p:cNvSpPr>
              <a:spLocks/>
            </p:cNvSpPr>
            <p:nvPr/>
          </p:nvSpPr>
          <p:spPr bwMode="auto">
            <a:xfrm>
              <a:off x="3565" y="2252"/>
              <a:ext cx="459" cy="240"/>
            </a:xfrm>
            <a:custGeom>
              <a:avLst/>
              <a:gdLst>
                <a:gd name="T0" fmla="*/ 0 w 459"/>
                <a:gd name="T1" fmla="*/ 240 h 240"/>
                <a:gd name="T2" fmla="*/ 26 w 459"/>
                <a:gd name="T3" fmla="*/ 176 h 240"/>
                <a:gd name="T4" fmla="*/ 86 w 459"/>
                <a:gd name="T5" fmla="*/ 138 h 240"/>
                <a:gd name="T6" fmla="*/ 214 w 459"/>
                <a:gd name="T7" fmla="*/ 112 h 240"/>
                <a:gd name="T8" fmla="*/ 289 w 459"/>
                <a:gd name="T9" fmla="*/ 16 h 240"/>
                <a:gd name="T10" fmla="*/ 289 w 459"/>
                <a:gd name="T11" fmla="*/ 0 h 240"/>
                <a:gd name="T12" fmla="*/ 375 w 459"/>
                <a:gd name="T13" fmla="*/ 65 h 240"/>
                <a:gd name="T14" fmla="*/ 409 w 459"/>
                <a:gd name="T15" fmla="*/ 54 h 240"/>
                <a:gd name="T16" fmla="*/ 430 w 459"/>
                <a:gd name="T17" fmla="*/ 74 h 240"/>
                <a:gd name="T18" fmla="*/ 459 w 459"/>
                <a:gd name="T19" fmla="*/ 153 h 240"/>
                <a:gd name="T20" fmla="*/ 343 w 459"/>
                <a:gd name="T21" fmla="*/ 205 h 240"/>
                <a:gd name="T22" fmla="*/ 326 w 459"/>
                <a:gd name="T23" fmla="*/ 224 h 240"/>
                <a:gd name="T24" fmla="*/ 97 w 459"/>
                <a:gd name="T25" fmla="*/ 224 h 240"/>
                <a:gd name="T26" fmla="*/ 97 w 459"/>
                <a:gd name="T27" fmla="*/ 240 h 240"/>
                <a:gd name="T28" fmla="*/ 0 w 459"/>
                <a:gd name="T29" fmla="*/ 240 h 2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59"/>
                <a:gd name="T46" fmla="*/ 0 h 240"/>
                <a:gd name="T47" fmla="*/ 459 w 459"/>
                <a:gd name="T48" fmla="*/ 240 h 2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59" h="240">
                  <a:moveTo>
                    <a:pt x="0" y="240"/>
                  </a:moveTo>
                  <a:lnTo>
                    <a:pt x="26" y="176"/>
                  </a:lnTo>
                  <a:lnTo>
                    <a:pt x="86" y="138"/>
                  </a:lnTo>
                  <a:lnTo>
                    <a:pt x="214" y="112"/>
                  </a:lnTo>
                  <a:lnTo>
                    <a:pt x="289" y="16"/>
                  </a:lnTo>
                  <a:lnTo>
                    <a:pt x="289" y="0"/>
                  </a:lnTo>
                  <a:lnTo>
                    <a:pt x="375" y="65"/>
                  </a:lnTo>
                  <a:lnTo>
                    <a:pt x="409" y="54"/>
                  </a:lnTo>
                  <a:lnTo>
                    <a:pt x="430" y="74"/>
                  </a:lnTo>
                  <a:lnTo>
                    <a:pt x="459" y="153"/>
                  </a:lnTo>
                  <a:lnTo>
                    <a:pt x="343" y="205"/>
                  </a:lnTo>
                  <a:lnTo>
                    <a:pt x="326" y="224"/>
                  </a:lnTo>
                  <a:lnTo>
                    <a:pt x="97" y="224"/>
                  </a:lnTo>
                  <a:lnTo>
                    <a:pt x="97" y="240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68" name="Freeform 103"/>
            <p:cNvSpPr>
              <a:spLocks/>
            </p:cNvSpPr>
            <p:nvPr/>
          </p:nvSpPr>
          <p:spPr bwMode="auto">
            <a:xfrm>
              <a:off x="3243" y="2477"/>
              <a:ext cx="315" cy="273"/>
            </a:xfrm>
            <a:custGeom>
              <a:avLst/>
              <a:gdLst>
                <a:gd name="T0" fmla="*/ 0 w 315"/>
                <a:gd name="T1" fmla="*/ 0 h 273"/>
                <a:gd name="T2" fmla="*/ 286 w 315"/>
                <a:gd name="T3" fmla="*/ 0 h 273"/>
                <a:gd name="T4" fmla="*/ 273 w 315"/>
                <a:gd name="T5" fmla="*/ 37 h 273"/>
                <a:gd name="T6" fmla="*/ 315 w 315"/>
                <a:gd name="T7" fmla="*/ 38 h 273"/>
                <a:gd name="T8" fmla="*/ 275 w 315"/>
                <a:gd name="T9" fmla="*/ 132 h 273"/>
                <a:gd name="T10" fmla="*/ 235 w 315"/>
                <a:gd name="T11" fmla="*/ 183 h 273"/>
                <a:gd name="T12" fmla="*/ 206 w 315"/>
                <a:gd name="T13" fmla="*/ 273 h 273"/>
                <a:gd name="T14" fmla="*/ 42 w 315"/>
                <a:gd name="T15" fmla="*/ 273 h 273"/>
                <a:gd name="T16" fmla="*/ 42 w 315"/>
                <a:gd name="T17" fmla="*/ 233 h 273"/>
                <a:gd name="T18" fmla="*/ 11 w 315"/>
                <a:gd name="T19" fmla="*/ 225 h 273"/>
                <a:gd name="T20" fmla="*/ 11 w 315"/>
                <a:gd name="T21" fmla="*/ 57 h 273"/>
                <a:gd name="T22" fmla="*/ 0 w 315"/>
                <a:gd name="T23" fmla="*/ 0 h 2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5"/>
                <a:gd name="T37" fmla="*/ 0 h 273"/>
                <a:gd name="T38" fmla="*/ 315 w 315"/>
                <a:gd name="T39" fmla="*/ 273 h 27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5" h="273">
                  <a:moveTo>
                    <a:pt x="0" y="0"/>
                  </a:moveTo>
                  <a:lnTo>
                    <a:pt x="286" y="0"/>
                  </a:lnTo>
                  <a:lnTo>
                    <a:pt x="273" y="37"/>
                  </a:lnTo>
                  <a:lnTo>
                    <a:pt x="315" y="38"/>
                  </a:lnTo>
                  <a:lnTo>
                    <a:pt x="275" y="132"/>
                  </a:lnTo>
                  <a:lnTo>
                    <a:pt x="235" y="183"/>
                  </a:lnTo>
                  <a:lnTo>
                    <a:pt x="206" y="273"/>
                  </a:lnTo>
                  <a:lnTo>
                    <a:pt x="42" y="273"/>
                  </a:lnTo>
                  <a:lnTo>
                    <a:pt x="42" y="233"/>
                  </a:lnTo>
                  <a:lnTo>
                    <a:pt x="11" y="225"/>
                  </a:lnTo>
                  <a:lnTo>
                    <a:pt x="11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69" name="Freeform 104"/>
            <p:cNvSpPr>
              <a:spLocks/>
            </p:cNvSpPr>
            <p:nvPr/>
          </p:nvSpPr>
          <p:spPr bwMode="auto">
            <a:xfrm>
              <a:off x="3521" y="2476"/>
              <a:ext cx="535" cy="132"/>
            </a:xfrm>
            <a:custGeom>
              <a:avLst/>
              <a:gdLst>
                <a:gd name="T0" fmla="*/ 47 w 535"/>
                <a:gd name="T1" fmla="*/ 14 h 132"/>
                <a:gd name="T2" fmla="*/ 139 w 535"/>
                <a:gd name="T3" fmla="*/ 14 h 132"/>
                <a:gd name="T4" fmla="*/ 139 w 535"/>
                <a:gd name="T5" fmla="*/ 0 h 132"/>
                <a:gd name="T6" fmla="*/ 535 w 535"/>
                <a:gd name="T7" fmla="*/ 0 h 132"/>
                <a:gd name="T8" fmla="*/ 528 w 535"/>
                <a:gd name="T9" fmla="*/ 29 h 132"/>
                <a:gd name="T10" fmla="*/ 370 w 535"/>
                <a:gd name="T11" fmla="*/ 94 h 132"/>
                <a:gd name="T12" fmla="*/ 354 w 535"/>
                <a:gd name="T13" fmla="*/ 132 h 132"/>
                <a:gd name="T14" fmla="*/ 0 w 535"/>
                <a:gd name="T15" fmla="*/ 132 h 132"/>
                <a:gd name="T16" fmla="*/ 47 w 535"/>
                <a:gd name="T17" fmla="*/ 14 h 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5"/>
                <a:gd name="T28" fmla="*/ 0 h 132"/>
                <a:gd name="T29" fmla="*/ 535 w 535"/>
                <a:gd name="T30" fmla="*/ 132 h 1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5" h="132">
                  <a:moveTo>
                    <a:pt x="47" y="14"/>
                  </a:moveTo>
                  <a:lnTo>
                    <a:pt x="139" y="14"/>
                  </a:lnTo>
                  <a:lnTo>
                    <a:pt x="139" y="0"/>
                  </a:lnTo>
                  <a:lnTo>
                    <a:pt x="535" y="0"/>
                  </a:lnTo>
                  <a:lnTo>
                    <a:pt x="528" y="29"/>
                  </a:lnTo>
                  <a:lnTo>
                    <a:pt x="370" y="94"/>
                  </a:lnTo>
                  <a:lnTo>
                    <a:pt x="354" y="132"/>
                  </a:lnTo>
                  <a:lnTo>
                    <a:pt x="0" y="132"/>
                  </a:lnTo>
                  <a:lnTo>
                    <a:pt x="47" y="14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70" name="Freeform 105"/>
            <p:cNvSpPr>
              <a:spLocks/>
            </p:cNvSpPr>
            <p:nvPr/>
          </p:nvSpPr>
          <p:spPr bwMode="auto">
            <a:xfrm>
              <a:off x="3877" y="2477"/>
              <a:ext cx="560" cy="211"/>
            </a:xfrm>
            <a:custGeom>
              <a:avLst/>
              <a:gdLst>
                <a:gd name="T0" fmla="*/ 181 w 560"/>
                <a:gd name="T1" fmla="*/ 0 h 211"/>
                <a:gd name="T2" fmla="*/ 535 w 560"/>
                <a:gd name="T3" fmla="*/ 0 h 211"/>
                <a:gd name="T4" fmla="*/ 560 w 560"/>
                <a:gd name="T5" fmla="*/ 64 h 211"/>
                <a:gd name="T6" fmla="*/ 499 w 560"/>
                <a:gd name="T7" fmla="*/ 128 h 211"/>
                <a:gd name="T8" fmla="*/ 410 w 560"/>
                <a:gd name="T9" fmla="*/ 156 h 211"/>
                <a:gd name="T10" fmla="*/ 374 w 560"/>
                <a:gd name="T11" fmla="*/ 211 h 211"/>
                <a:gd name="T12" fmla="*/ 287 w 560"/>
                <a:gd name="T13" fmla="*/ 119 h 211"/>
                <a:gd name="T14" fmla="*/ 218 w 560"/>
                <a:gd name="T15" fmla="*/ 119 h 211"/>
                <a:gd name="T16" fmla="*/ 207 w 560"/>
                <a:gd name="T17" fmla="*/ 102 h 211"/>
                <a:gd name="T18" fmla="*/ 113 w 560"/>
                <a:gd name="T19" fmla="*/ 102 h 211"/>
                <a:gd name="T20" fmla="*/ 78 w 560"/>
                <a:gd name="T21" fmla="*/ 132 h 211"/>
                <a:gd name="T22" fmla="*/ 0 w 560"/>
                <a:gd name="T23" fmla="*/ 132 h 211"/>
                <a:gd name="T24" fmla="*/ 14 w 560"/>
                <a:gd name="T25" fmla="*/ 93 h 211"/>
                <a:gd name="T26" fmla="*/ 173 w 560"/>
                <a:gd name="T27" fmla="*/ 31 h 211"/>
                <a:gd name="T28" fmla="*/ 181 w 560"/>
                <a:gd name="T29" fmla="*/ 0 h 2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60"/>
                <a:gd name="T46" fmla="*/ 0 h 211"/>
                <a:gd name="T47" fmla="*/ 560 w 560"/>
                <a:gd name="T48" fmla="*/ 211 h 2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60" h="211">
                  <a:moveTo>
                    <a:pt x="181" y="0"/>
                  </a:moveTo>
                  <a:lnTo>
                    <a:pt x="535" y="0"/>
                  </a:lnTo>
                  <a:lnTo>
                    <a:pt x="560" y="64"/>
                  </a:lnTo>
                  <a:lnTo>
                    <a:pt x="499" y="128"/>
                  </a:lnTo>
                  <a:lnTo>
                    <a:pt x="410" y="156"/>
                  </a:lnTo>
                  <a:lnTo>
                    <a:pt x="374" y="211"/>
                  </a:lnTo>
                  <a:lnTo>
                    <a:pt x="287" y="119"/>
                  </a:lnTo>
                  <a:lnTo>
                    <a:pt x="218" y="119"/>
                  </a:lnTo>
                  <a:lnTo>
                    <a:pt x="207" y="102"/>
                  </a:lnTo>
                  <a:lnTo>
                    <a:pt x="113" y="102"/>
                  </a:lnTo>
                  <a:lnTo>
                    <a:pt x="78" y="132"/>
                  </a:lnTo>
                  <a:lnTo>
                    <a:pt x="0" y="132"/>
                  </a:lnTo>
                  <a:lnTo>
                    <a:pt x="14" y="93"/>
                  </a:lnTo>
                  <a:lnTo>
                    <a:pt x="173" y="31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71" name="Freeform 106"/>
            <p:cNvSpPr>
              <a:spLocks/>
            </p:cNvSpPr>
            <p:nvPr/>
          </p:nvSpPr>
          <p:spPr bwMode="auto">
            <a:xfrm>
              <a:off x="3946" y="2579"/>
              <a:ext cx="305" cy="256"/>
            </a:xfrm>
            <a:custGeom>
              <a:avLst/>
              <a:gdLst>
                <a:gd name="T0" fmla="*/ 12 w 305"/>
                <a:gd name="T1" fmla="*/ 30 h 256"/>
                <a:gd name="T2" fmla="*/ 44 w 305"/>
                <a:gd name="T3" fmla="*/ 0 h 256"/>
                <a:gd name="T4" fmla="*/ 138 w 305"/>
                <a:gd name="T5" fmla="*/ 0 h 256"/>
                <a:gd name="T6" fmla="*/ 147 w 305"/>
                <a:gd name="T7" fmla="*/ 17 h 256"/>
                <a:gd name="T8" fmla="*/ 218 w 305"/>
                <a:gd name="T9" fmla="*/ 17 h 256"/>
                <a:gd name="T10" fmla="*/ 305 w 305"/>
                <a:gd name="T11" fmla="*/ 109 h 256"/>
                <a:gd name="T12" fmla="*/ 225 w 305"/>
                <a:gd name="T13" fmla="*/ 190 h 256"/>
                <a:gd name="T14" fmla="*/ 166 w 305"/>
                <a:gd name="T15" fmla="*/ 209 h 256"/>
                <a:gd name="T16" fmla="*/ 159 w 305"/>
                <a:gd name="T17" fmla="*/ 256 h 256"/>
                <a:gd name="T18" fmla="*/ 127 w 305"/>
                <a:gd name="T19" fmla="*/ 202 h 256"/>
                <a:gd name="T20" fmla="*/ 0 w 305"/>
                <a:gd name="T21" fmla="*/ 55 h 256"/>
                <a:gd name="T22" fmla="*/ 12 w 305"/>
                <a:gd name="T23" fmla="*/ 30 h 2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5"/>
                <a:gd name="T37" fmla="*/ 0 h 256"/>
                <a:gd name="T38" fmla="*/ 305 w 305"/>
                <a:gd name="T39" fmla="*/ 256 h 2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5" h="256">
                  <a:moveTo>
                    <a:pt x="12" y="30"/>
                  </a:moveTo>
                  <a:lnTo>
                    <a:pt x="44" y="0"/>
                  </a:lnTo>
                  <a:lnTo>
                    <a:pt x="138" y="0"/>
                  </a:lnTo>
                  <a:lnTo>
                    <a:pt x="147" y="17"/>
                  </a:lnTo>
                  <a:lnTo>
                    <a:pt x="218" y="17"/>
                  </a:lnTo>
                  <a:lnTo>
                    <a:pt x="305" y="109"/>
                  </a:lnTo>
                  <a:lnTo>
                    <a:pt x="225" y="190"/>
                  </a:lnTo>
                  <a:lnTo>
                    <a:pt x="166" y="209"/>
                  </a:lnTo>
                  <a:lnTo>
                    <a:pt x="159" y="256"/>
                  </a:lnTo>
                  <a:lnTo>
                    <a:pt x="127" y="202"/>
                  </a:lnTo>
                  <a:lnTo>
                    <a:pt x="0" y="55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72" name="Freeform 107"/>
            <p:cNvSpPr>
              <a:spLocks/>
            </p:cNvSpPr>
            <p:nvPr/>
          </p:nvSpPr>
          <p:spPr bwMode="auto">
            <a:xfrm>
              <a:off x="3809" y="2609"/>
              <a:ext cx="295" cy="321"/>
            </a:xfrm>
            <a:custGeom>
              <a:avLst/>
              <a:gdLst>
                <a:gd name="T0" fmla="*/ 0 w 295"/>
                <a:gd name="T1" fmla="*/ 0 h 321"/>
                <a:gd name="T2" fmla="*/ 149 w 295"/>
                <a:gd name="T3" fmla="*/ 0 h 321"/>
                <a:gd name="T4" fmla="*/ 137 w 295"/>
                <a:gd name="T5" fmla="*/ 25 h 321"/>
                <a:gd name="T6" fmla="*/ 264 w 295"/>
                <a:gd name="T7" fmla="*/ 172 h 321"/>
                <a:gd name="T8" fmla="*/ 295 w 295"/>
                <a:gd name="T9" fmla="*/ 226 h 321"/>
                <a:gd name="T10" fmla="*/ 257 w 295"/>
                <a:gd name="T11" fmla="*/ 321 h 321"/>
                <a:gd name="T12" fmla="*/ 54 w 295"/>
                <a:gd name="T13" fmla="*/ 321 h 321"/>
                <a:gd name="T14" fmla="*/ 33 w 295"/>
                <a:gd name="T15" fmla="*/ 282 h 321"/>
                <a:gd name="T16" fmla="*/ 22 w 295"/>
                <a:gd name="T17" fmla="*/ 231 h 321"/>
                <a:gd name="T18" fmla="*/ 42 w 295"/>
                <a:gd name="T19" fmla="*/ 202 h 321"/>
                <a:gd name="T20" fmla="*/ 0 w 295"/>
                <a:gd name="T21" fmla="*/ 0 h 3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5"/>
                <a:gd name="T34" fmla="*/ 0 h 321"/>
                <a:gd name="T35" fmla="*/ 295 w 295"/>
                <a:gd name="T36" fmla="*/ 321 h 3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5" h="321">
                  <a:moveTo>
                    <a:pt x="0" y="0"/>
                  </a:moveTo>
                  <a:lnTo>
                    <a:pt x="149" y="0"/>
                  </a:lnTo>
                  <a:lnTo>
                    <a:pt x="137" y="25"/>
                  </a:lnTo>
                  <a:lnTo>
                    <a:pt x="264" y="172"/>
                  </a:lnTo>
                  <a:lnTo>
                    <a:pt x="295" y="226"/>
                  </a:lnTo>
                  <a:lnTo>
                    <a:pt x="257" y="321"/>
                  </a:lnTo>
                  <a:lnTo>
                    <a:pt x="54" y="321"/>
                  </a:lnTo>
                  <a:lnTo>
                    <a:pt x="33" y="282"/>
                  </a:lnTo>
                  <a:lnTo>
                    <a:pt x="22" y="231"/>
                  </a:lnTo>
                  <a:lnTo>
                    <a:pt x="42" y="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73" name="Freeform 108"/>
            <p:cNvSpPr>
              <a:spLocks/>
            </p:cNvSpPr>
            <p:nvPr/>
          </p:nvSpPr>
          <p:spPr bwMode="auto">
            <a:xfrm>
              <a:off x="3614" y="2609"/>
              <a:ext cx="237" cy="335"/>
            </a:xfrm>
            <a:custGeom>
              <a:avLst/>
              <a:gdLst>
                <a:gd name="T0" fmla="*/ 48 w 237"/>
                <a:gd name="T1" fmla="*/ 0 h 335"/>
                <a:gd name="T2" fmla="*/ 197 w 237"/>
                <a:gd name="T3" fmla="*/ 0 h 335"/>
                <a:gd name="T4" fmla="*/ 237 w 237"/>
                <a:gd name="T5" fmla="*/ 205 h 335"/>
                <a:gd name="T6" fmla="*/ 218 w 237"/>
                <a:gd name="T7" fmla="*/ 231 h 335"/>
                <a:gd name="T8" fmla="*/ 228 w 237"/>
                <a:gd name="T9" fmla="*/ 279 h 335"/>
                <a:gd name="T10" fmla="*/ 60 w 237"/>
                <a:gd name="T11" fmla="*/ 279 h 335"/>
                <a:gd name="T12" fmla="*/ 59 w 237"/>
                <a:gd name="T13" fmla="*/ 327 h 335"/>
                <a:gd name="T14" fmla="*/ 0 w 237"/>
                <a:gd name="T15" fmla="*/ 335 h 335"/>
                <a:gd name="T16" fmla="*/ 2 w 237"/>
                <a:gd name="T17" fmla="*/ 242 h 335"/>
                <a:gd name="T18" fmla="*/ 48 w 237"/>
                <a:gd name="T19" fmla="*/ 0 h 3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7"/>
                <a:gd name="T31" fmla="*/ 0 h 335"/>
                <a:gd name="T32" fmla="*/ 237 w 237"/>
                <a:gd name="T33" fmla="*/ 335 h 3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7" h="335">
                  <a:moveTo>
                    <a:pt x="48" y="0"/>
                  </a:moveTo>
                  <a:lnTo>
                    <a:pt x="197" y="0"/>
                  </a:lnTo>
                  <a:lnTo>
                    <a:pt x="237" y="205"/>
                  </a:lnTo>
                  <a:lnTo>
                    <a:pt x="218" y="231"/>
                  </a:lnTo>
                  <a:lnTo>
                    <a:pt x="228" y="279"/>
                  </a:lnTo>
                  <a:lnTo>
                    <a:pt x="60" y="279"/>
                  </a:lnTo>
                  <a:lnTo>
                    <a:pt x="59" y="327"/>
                  </a:lnTo>
                  <a:lnTo>
                    <a:pt x="0" y="335"/>
                  </a:lnTo>
                  <a:lnTo>
                    <a:pt x="2" y="24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74" name="Freeform 109"/>
            <p:cNvSpPr>
              <a:spLocks/>
            </p:cNvSpPr>
            <p:nvPr/>
          </p:nvSpPr>
          <p:spPr bwMode="auto">
            <a:xfrm>
              <a:off x="3450" y="2609"/>
              <a:ext cx="210" cy="362"/>
            </a:xfrm>
            <a:custGeom>
              <a:avLst/>
              <a:gdLst>
                <a:gd name="T0" fmla="*/ 71 w 210"/>
                <a:gd name="T1" fmla="*/ 0 h 362"/>
                <a:gd name="T2" fmla="*/ 210 w 210"/>
                <a:gd name="T3" fmla="*/ 0 h 362"/>
                <a:gd name="T4" fmla="*/ 166 w 210"/>
                <a:gd name="T5" fmla="*/ 242 h 362"/>
                <a:gd name="T6" fmla="*/ 164 w 210"/>
                <a:gd name="T7" fmla="*/ 335 h 362"/>
                <a:gd name="T8" fmla="*/ 120 w 210"/>
                <a:gd name="T9" fmla="*/ 362 h 362"/>
                <a:gd name="T10" fmla="*/ 97 w 210"/>
                <a:gd name="T11" fmla="*/ 300 h 362"/>
                <a:gd name="T12" fmla="*/ 0 w 210"/>
                <a:gd name="T13" fmla="*/ 300 h 362"/>
                <a:gd name="T14" fmla="*/ 31 w 210"/>
                <a:gd name="T15" fmla="*/ 195 h 362"/>
                <a:gd name="T16" fmla="*/ 0 w 210"/>
                <a:gd name="T17" fmla="*/ 141 h 362"/>
                <a:gd name="T18" fmla="*/ 28 w 210"/>
                <a:gd name="T19" fmla="*/ 54 h 362"/>
                <a:gd name="T20" fmla="*/ 71 w 210"/>
                <a:gd name="T21" fmla="*/ 0 h 3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0"/>
                <a:gd name="T34" fmla="*/ 0 h 362"/>
                <a:gd name="T35" fmla="*/ 210 w 210"/>
                <a:gd name="T36" fmla="*/ 362 h 3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0" h="362">
                  <a:moveTo>
                    <a:pt x="71" y="0"/>
                  </a:moveTo>
                  <a:lnTo>
                    <a:pt x="210" y="0"/>
                  </a:lnTo>
                  <a:lnTo>
                    <a:pt x="166" y="242"/>
                  </a:lnTo>
                  <a:lnTo>
                    <a:pt x="164" y="335"/>
                  </a:lnTo>
                  <a:lnTo>
                    <a:pt x="120" y="362"/>
                  </a:lnTo>
                  <a:lnTo>
                    <a:pt x="97" y="300"/>
                  </a:lnTo>
                  <a:lnTo>
                    <a:pt x="0" y="300"/>
                  </a:lnTo>
                  <a:lnTo>
                    <a:pt x="31" y="195"/>
                  </a:lnTo>
                  <a:lnTo>
                    <a:pt x="0" y="141"/>
                  </a:lnTo>
                  <a:lnTo>
                    <a:pt x="28" y="5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75" name="Freeform 110"/>
            <p:cNvSpPr>
              <a:spLocks/>
            </p:cNvSpPr>
            <p:nvPr/>
          </p:nvSpPr>
          <p:spPr bwMode="auto">
            <a:xfrm>
              <a:off x="3673" y="2890"/>
              <a:ext cx="509" cy="431"/>
            </a:xfrm>
            <a:custGeom>
              <a:avLst/>
              <a:gdLst>
                <a:gd name="T0" fmla="*/ 1 w 509"/>
                <a:gd name="T1" fmla="*/ 0 h 431"/>
                <a:gd name="T2" fmla="*/ 169 w 509"/>
                <a:gd name="T3" fmla="*/ 0 h 431"/>
                <a:gd name="T4" fmla="*/ 192 w 509"/>
                <a:gd name="T5" fmla="*/ 43 h 431"/>
                <a:gd name="T6" fmla="*/ 396 w 509"/>
                <a:gd name="T7" fmla="*/ 43 h 431"/>
                <a:gd name="T8" fmla="*/ 400 w 509"/>
                <a:gd name="T9" fmla="*/ 81 h 431"/>
                <a:gd name="T10" fmla="*/ 472 w 509"/>
                <a:gd name="T11" fmla="*/ 206 h 431"/>
                <a:gd name="T12" fmla="*/ 500 w 509"/>
                <a:gd name="T13" fmla="*/ 298 h 431"/>
                <a:gd name="T14" fmla="*/ 509 w 509"/>
                <a:gd name="T15" fmla="*/ 362 h 431"/>
                <a:gd name="T16" fmla="*/ 439 w 509"/>
                <a:gd name="T17" fmla="*/ 427 h 431"/>
                <a:gd name="T18" fmla="*/ 380 w 509"/>
                <a:gd name="T19" fmla="*/ 431 h 431"/>
                <a:gd name="T20" fmla="*/ 363 w 509"/>
                <a:gd name="T21" fmla="*/ 299 h 431"/>
                <a:gd name="T22" fmla="*/ 345 w 509"/>
                <a:gd name="T23" fmla="*/ 302 h 431"/>
                <a:gd name="T24" fmla="*/ 287 w 509"/>
                <a:gd name="T25" fmla="*/ 222 h 431"/>
                <a:gd name="T26" fmla="*/ 301 w 509"/>
                <a:gd name="T27" fmla="*/ 157 h 431"/>
                <a:gd name="T28" fmla="*/ 235 w 509"/>
                <a:gd name="T29" fmla="*/ 84 h 431"/>
                <a:gd name="T30" fmla="*/ 149 w 509"/>
                <a:gd name="T31" fmla="*/ 106 h 431"/>
                <a:gd name="T32" fmla="*/ 83 w 509"/>
                <a:gd name="T33" fmla="*/ 48 h 431"/>
                <a:gd name="T34" fmla="*/ 0 w 509"/>
                <a:gd name="T35" fmla="*/ 46 h 431"/>
                <a:gd name="T36" fmla="*/ 1 w 509"/>
                <a:gd name="T37" fmla="*/ 0 h 4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09"/>
                <a:gd name="T58" fmla="*/ 0 h 431"/>
                <a:gd name="T59" fmla="*/ 509 w 509"/>
                <a:gd name="T60" fmla="*/ 431 h 43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09" h="431">
                  <a:moveTo>
                    <a:pt x="1" y="0"/>
                  </a:moveTo>
                  <a:lnTo>
                    <a:pt x="169" y="0"/>
                  </a:lnTo>
                  <a:lnTo>
                    <a:pt x="192" y="43"/>
                  </a:lnTo>
                  <a:lnTo>
                    <a:pt x="396" y="43"/>
                  </a:lnTo>
                  <a:lnTo>
                    <a:pt x="400" y="81"/>
                  </a:lnTo>
                  <a:lnTo>
                    <a:pt x="472" y="206"/>
                  </a:lnTo>
                  <a:lnTo>
                    <a:pt x="500" y="298"/>
                  </a:lnTo>
                  <a:lnTo>
                    <a:pt x="509" y="362"/>
                  </a:lnTo>
                  <a:lnTo>
                    <a:pt x="439" y="427"/>
                  </a:lnTo>
                  <a:lnTo>
                    <a:pt x="380" y="431"/>
                  </a:lnTo>
                  <a:lnTo>
                    <a:pt x="363" y="299"/>
                  </a:lnTo>
                  <a:lnTo>
                    <a:pt x="345" y="302"/>
                  </a:lnTo>
                  <a:lnTo>
                    <a:pt x="287" y="222"/>
                  </a:lnTo>
                  <a:lnTo>
                    <a:pt x="301" y="157"/>
                  </a:lnTo>
                  <a:lnTo>
                    <a:pt x="235" y="84"/>
                  </a:lnTo>
                  <a:lnTo>
                    <a:pt x="149" y="106"/>
                  </a:lnTo>
                  <a:lnTo>
                    <a:pt x="83" y="48"/>
                  </a:lnTo>
                  <a:lnTo>
                    <a:pt x="0" y="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76" name="Freeform 111"/>
            <p:cNvSpPr>
              <a:spLocks/>
            </p:cNvSpPr>
            <p:nvPr/>
          </p:nvSpPr>
          <p:spPr bwMode="auto">
            <a:xfrm>
              <a:off x="3282" y="2745"/>
              <a:ext cx="311" cy="290"/>
            </a:xfrm>
            <a:custGeom>
              <a:avLst/>
              <a:gdLst>
                <a:gd name="T0" fmla="*/ 3 w 311"/>
                <a:gd name="T1" fmla="*/ 0 h 290"/>
                <a:gd name="T2" fmla="*/ 170 w 311"/>
                <a:gd name="T3" fmla="*/ 0 h 290"/>
                <a:gd name="T4" fmla="*/ 199 w 311"/>
                <a:gd name="T5" fmla="*/ 55 h 290"/>
                <a:gd name="T6" fmla="*/ 167 w 311"/>
                <a:gd name="T7" fmla="*/ 159 h 290"/>
                <a:gd name="T8" fmla="*/ 265 w 311"/>
                <a:gd name="T9" fmla="*/ 159 h 290"/>
                <a:gd name="T10" fmla="*/ 288 w 311"/>
                <a:gd name="T11" fmla="*/ 225 h 290"/>
                <a:gd name="T12" fmla="*/ 311 w 311"/>
                <a:gd name="T13" fmla="*/ 290 h 290"/>
                <a:gd name="T14" fmla="*/ 179 w 311"/>
                <a:gd name="T15" fmla="*/ 283 h 290"/>
                <a:gd name="T16" fmla="*/ 21 w 311"/>
                <a:gd name="T17" fmla="*/ 225 h 290"/>
                <a:gd name="T18" fmla="*/ 39 w 311"/>
                <a:gd name="T19" fmla="*/ 180 h 290"/>
                <a:gd name="T20" fmla="*/ 0 w 311"/>
                <a:gd name="T21" fmla="*/ 88 h 290"/>
                <a:gd name="T22" fmla="*/ 3 w 311"/>
                <a:gd name="T23" fmla="*/ 0 h 2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1"/>
                <a:gd name="T37" fmla="*/ 0 h 290"/>
                <a:gd name="T38" fmla="*/ 311 w 311"/>
                <a:gd name="T39" fmla="*/ 290 h 2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1" h="290">
                  <a:moveTo>
                    <a:pt x="3" y="0"/>
                  </a:moveTo>
                  <a:lnTo>
                    <a:pt x="170" y="0"/>
                  </a:lnTo>
                  <a:lnTo>
                    <a:pt x="199" y="55"/>
                  </a:lnTo>
                  <a:lnTo>
                    <a:pt x="167" y="159"/>
                  </a:lnTo>
                  <a:lnTo>
                    <a:pt x="265" y="159"/>
                  </a:lnTo>
                  <a:lnTo>
                    <a:pt x="288" y="225"/>
                  </a:lnTo>
                  <a:lnTo>
                    <a:pt x="311" y="290"/>
                  </a:lnTo>
                  <a:lnTo>
                    <a:pt x="179" y="283"/>
                  </a:lnTo>
                  <a:lnTo>
                    <a:pt x="21" y="225"/>
                  </a:lnTo>
                  <a:lnTo>
                    <a:pt x="39" y="180"/>
                  </a:lnTo>
                  <a:lnTo>
                    <a:pt x="0" y="8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77" name="Freeform 112"/>
            <p:cNvSpPr>
              <a:spLocks/>
            </p:cNvSpPr>
            <p:nvPr/>
          </p:nvSpPr>
          <p:spPr bwMode="auto">
            <a:xfrm>
              <a:off x="2714" y="2437"/>
              <a:ext cx="548" cy="267"/>
            </a:xfrm>
            <a:custGeom>
              <a:avLst/>
              <a:gdLst>
                <a:gd name="T0" fmla="*/ 0 w 548"/>
                <a:gd name="T1" fmla="*/ 0 h 267"/>
                <a:gd name="T2" fmla="*/ 528 w 548"/>
                <a:gd name="T3" fmla="*/ 0 h 267"/>
                <a:gd name="T4" fmla="*/ 541 w 548"/>
                <a:gd name="T5" fmla="*/ 47 h 267"/>
                <a:gd name="T6" fmla="*/ 548 w 548"/>
                <a:gd name="T7" fmla="*/ 103 h 267"/>
                <a:gd name="T8" fmla="*/ 548 w 548"/>
                <a:gd name="T9" fmla="*/ 267 h 267"/>
                <a:gd name="T10" fmla="*/ 459 w 548"/>
                <a:gd name="T11" fmla="*/ 245 h 267"/>
                <a:gd name="T12" fmla="*/ 419 w 548"/>
                <a:gd name="T13" fmla="*/ 252 h 267"/>
                <a:gd name="T14" fmla="*/ 189 w 548"/>
                <a:gd name="T15" fmla="*/ 207 h 267"/>
                <a:gd name="T16" fmla="*/ 189 w 548"/>
                <a:gd name="T17" fmla="*/ 78 h 267"/>
                <a:gd name="T18" fmla="*/ 0 w 548"/>
                <a:gd name="T19" fmla="*/ 77 h 267"/>
                <a:gd name="T20" fmla="*/ 0 w 548"/>
                <a:gd name="T21" fmla="*/ 0 h 2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8"/>
                <a:gd name="T34" fmla="*/ 0 h 267"/>
                <a:gd name="T35" fmla="*/ 548 w 548"/>
                <a:gd name="T36" fmla="*/ 267 h 2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8" h="267">
                  <a:moveTo>
                    <a:pt x="0" y="0"/>
                  </a:moveTo>
                  <a:lnTo>
                    <a:pt x="528" y="0"/>
                  </a:lnTo>
                  <a:lnTo>
                    <a:pt x="541" y="47"/>
                  </a:lnTo>
                  <a:lnTo>
                    <a:pt x="548" y="103"/>
                  </a:lnTo>
                  <a:lnTo>
                    <a:pt x="548" y="267"/>
                  </a:lnTo>
                  <a:lnTo>
                    <a:pt x="459" y="245"/>
                  </a:lnTo>
                  <a:lnTo>
                    <a:pt x="419" y="252"/>
                  </a:lnTo>
                  <a:lnTo>
                    <a:pt x="189" y="207"/>
                  </a:lnTo>
                  <a:lnTo>
                    <a:pt x="189" y="78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78" name="Freeform 113"/>
            <p:cNvSpPr>
              <a:spLocks/>
            </p:cNvSpPr>
            <p:nvPr/>
          </p:nvSpPr>
          <p:spPr bwMode="auto">
            <a:xfrm>
              <a:off x="2481" y="2512"/>
              <a:ext cx="843" cy="724"/>
            </a:xfrm>
            <a:custGeom>
              <a:avLst/>
              <a:gdLst>
                <a:gd name="T0" fmla="*/ 234 w 843"/>
                <a:gd name="T1" fmla="*/ 0 h 724"/>
                <a:gd name="T2" fmla="*/ 418 w 843"/>
                <a:gd name="T3" fmla="*/ 0 h 724"/>
                <a:gd name="T4" fmla="*/ 418 w 843"/>
                <a:gd name="T5" fmla="*/ 128 h 724"/>
                <a:gd name="T6" fmla="*/ 646 w 843"/>
                <a:gd name="T7" fmla="*/ 174 h 724"/>
                <a:gd name="T8" fmla="*/ 682 w 843"/>
                <a:gd name="T9" fmla="*/ 169 h 724"/>
                <a:gd name="T10" fmla="*/ 773 w 843"/>
                <a:gd name="T11" fmla="*/ 190 h 724"/>
                <a:gd name="T12" fmla="*/ 805 w 843"/>
                <a:gd name="T13" fmla="*/ 195 h 724"/>
                <a:gd name="T14" fmla="*/ 804 w 843"/>
                <a:gd name="T15" fmla="*/ 324 h 724"/>
                <a:gd name="T16" fmla="*/ 843 w 843"/>
                <a:gd name="T17" fmla="*/ 416 h 724"/>
                <a:gd name="T18" fmla="*/ 820 w 843"/>
                <a:gd name="T19" fmla="*/ 459 h 724"/>
                <a:gd name="T20" fmla="*/ 744 w 843"/>
                <a:gd name="T21" fmla="*/ 478 h 724"/>
                <a:gd name="T22" fmla="*/ 627 w 843"/>
                <a:gd name="T23" fmla="*/ 571 h 724"/>
                <a:gd name="T24" fmla="*/ 598 w 843"/>
                <a:gd name="T25" fmla="*/ 645 h 724"/>
                <a:gd name="T26" fmla="*/ 612 w 843"/>
                <a:gd name="T27" fmla="*/ 724 h 724"/>
                <a:gd name="T28" fmla="*/ 461 w 843"/>
                <a:gd name="T29" fmla="*/ 671 h 724"/>
                <a:gd name="T30" fmla="*/ 363 w 843"/>
                <a:gd name="T31" fmla="*/ 511 h 724"/>
                <a:gd name="T32" fmla="*/ 285 w 843"/>
                <a:gd name="T33" fmla="*/ 488 h 724"/>
                <a:gd name="T34" fmla="*/ 242 w 843"/>
                <a:gd name="T35" fmla="*/ 532 h 724"/>
                <a:gd name="T36" fmla="*/ 182 w 843"/>
                <a:gd name="T37" fmla="*/ 497 h 724"/>
                <a:gd name="T38" fmla="*/ 125 w 843"/>
                <a:gd name="T39" fmla="*/ 398 h 724"/>
                <a:gd name="T40" fmla="*/ 0 w 843"/>
                <a:gd name="T41" fmla="*/ 296 h 724"/>
                <a:gd name="T42" fmla="*/ 234 w 843"/>
                <a:gd name="T43" fmla="*/ 296 h 724"/>
                <a:gd name="T44" fmla="*/ 234 w 843"/>
                <a:gd name="T45" fmla="*/ 0 h 7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43"/>
                <a:gd name="T70" fmla="*/ 0 h 724"/>
                <a:gd name="T71" fmla="*/ 843 w 843"/>
                <a:gd name="T72" fmla="*/ 724 h 72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43" h="724">
                  <a:moveTo>
                    <a:pt x="234" y="0"/>
                  </a:moveTo>
                  <a:lnTo>
                    <a:pt x="418" y="0"/>
                  </a:lnTo>
                  <a:lnTo>
                    <a:pt x="418" y="128"/>
                  </a:lnTo>
                  <a:lnTo>
                    <a:pt x="646" y="174"/>
                  </a:lnTo>
                  <a:lnTo>
                    <a:pt x="682" y="169"/>
                  </a:lnTo>
                  <a:lnTo>
                    <a:pt x="773" y="190"/>
                  </a:lnTo>
                  <a:lnTo>
                    <a:pt x="805" y="195"/>
                  </a:lnTo>
                  <a:lnTo>
                    <a:pt x="804" y="324"/>
                  </a:lnTo>
                  <a:lnTo>
                    <a:pt x="843" y="416"/>
                  </a:lnTo>
                  <a:lnTo>
                    <a:pt x="820" y="459"/>
                  </a:lnTo>
                  <a:lnTo>
                    <a:pt x="744" y="478"/>
                  </a:lnTo>
                  <a:lnTo>
                    <a:pt x="627" y="571"/>
                  </a:lnTo>
                  <a:lnTo>
                    <a:pt x="598" y="645"/>
                  </a:lnTo>
                  <a:lnTo>
                    <a:pt x="612" y="724"/>
                  </a:lnTo>
                  <a:lnTo>
                    <a:pt x="461" y="671"/>
                  </a:lnTo>
                  <a:lnTo>
                    <a:pt x="363" y="511"/>
                  </a:lnTo>
                  <a:lnTo>
                    <a:pt x="285" y="488"/>
                  </a:lnTo>
                  <a:lnTo>
                    <a:pt x="242" y="532"/>
                  </a:lnTo>
                  <a:lnTo>
                    <a:pt x="182" y="497"/>
                  </a:lnTo>
                  <a:lnTo>
                    <a:pt x="125" y="398"/>
                  </a:lnTo>
                  <a:lnTo>
                    <a:pt x="0" y="296"/>
                  </a:lnTo>
                  <a:lnTo>
                    <a:pt x="234" y="296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79" name="Freeform 114"/>
            <p:cNvSpPr>
              <a:spLocks/>
            </p:cNvSpPr>
            <p:nvPr/>
          </p:nvSpPr>
          <p:spPr bwMode="auto">
            <a:xfrm>
              <a:off x="2353" y="2434"/>
              <a:ext cx="361" cy="438"/>
            </a:xfrm>
            <a:custGeom>
              <a:avLst/>
              <a:gdLst>
                <a:gd name="T0" fmla="*/ 0 w 361"/>
                <a:gd name="T1" fmla="*/ 0 h 438"/>
                <a:gd name="T2" fmla="*/ 361 w 361"/>
                <a:gd name="T3" fmla="*/ 0 h 438"/>
                <a:gd name="T4" fmla="*/ 361 w 361"/>
                <a:gd name="T5" fmla="*/ 379 h 438"/>
                <a:gd name="T6" fmla="*/ 126 w 361"/>
                <a:gd name="T7" fmla="*/ 379 h 438"/>
                <a:gd name="T8" fmla="*/ 60 w 361"/>
                <a:gd name="T9" fmla="*/ 379 h 438"/>
                <a:gd name="T10" fmla="*/ 60 w 361"/>
                <a:gd name="T11" fmla="*/ 438 h 438"/>
                <a:gd name="T12" fmla="*/ 0 w 361"/>
                <a:gd name="T13" fmla="*/ 438 h 438"/>
                <a:gd name="T14" fmla="*/ 0 w 361"/>
                <a:gd name="T15" fmla="*/ 0 h 4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1"/>
                <a:gd name="T25" fmla="*/ 0 h 438"/>
                <a:gd name="T26" fmla="*/ 361 w 361"/>
                <a:gd name="T27" fmla="*/ 438 h 4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1" h="438">
                  <a:moveTo>
                    <a:pt x="0" y="0"/>
                  </a:moveTo>
                  <a:lnTo>
                    <a:pt x="361" y="0"/>
                  </a:lnTo>
                  <a:lnTo>
                    <a:pt x="361" y="379"/>
                  </a:lnTo>
                  <a:lnTo>
                    <a:pt x="126" y="379"/>
                  </a:lnTo>
                  <a:lnTo>
                    <a:pt x="60" y="379"/>
                  </a:lnTo>
                  <a:lnTo>
                    <a:pt x="60" y="438"/>
                  </a:lnTo>
                  <a:lnTo>
                    <a:pt x="0" y="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80" name="Freeform 115"/>
            <p:cNvSpPr>
              <a:spLocks/>
            </p:cNvSpPr>
            <p:nvPr/>
          </p:nvSpPr>
          <p:spPr bwMode="auto">
            <a:xfrm>
              <a:off x="2034" y="2054"/>
              <a:ext cx="315" cy="384"/>
            </a:xfrm>
            <a:custGeom>
              <a:avLst/>
              <a:gdLst>
                <a:gd name="T0" fmla="*/ 186 w 315"/>
                <a:gd name="T1" fmla="*/ 73 h 384"/>
                <a:gd name="T2" fmla="*/ 315 w 315"/>
                <a:gd name="T3" fmla="*/ 73 h 384"/>
                <a:gd name="T4" fmla="*/ 315 w 315"/>
                <a:gd name="T5" fmla="*/ 384 h 384"/>
                <a:gd name="T6" fmla="*/ 0 w 315"/>
                <a:gd name="T7" fmla="*/ 384 h 384"/>
                <a:gd name="T8" fmla="*/ 0 w 315"/>
                <a:gd name="T9" fmla="*/ 0 h 384"/>
                <a:gd name="T10" fmla="*/ 186 w 315"/>
                <a:gd name="T11" fmla="*/ 0 h 384"/>
                <a:gd name="T12" fmla="*/ 186 w 315"/>
                <a:gd name="T13" fmla="*/ 73 h 3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5"/>
                <a:gd name="T22" fmla="*/ 0 h 384"/>
                <a:gd name="T23" fmla="*/ 315 w 315"/>
                <a:gd name="T24" fmla="*/ 384 h 3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5" h="384">
                  <a:moveTo>
                    <a:pt x="186" y="73"/>
                  </a:moveTo>
                  <a:lnTo>
                    <a:pt x="315" y="73"/>
                  </a:lnTo>
                  <a:lnTo>
                    <a:pt x="315" y="384"/>
                  </a:lnTo>
                  <a:lnTo>
                    <a:pt x="0" y="384"/>
                  </a:lnTo>
                  <a:lnTo>
                    <a:pt x="0" y="0"/>
                  </a:lnTo>
                  <a:lnTo>
                    <a:pt x="186" y="0"/>
                  </a:lnTo>
                  <a:lnTo>
                    <a:pt x="186" y="73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81" name="Freeform 116"/>
            <p:cNvSpPr>
              <a:spLocks/>
            </p:cNvSpPr>
            <p:nvPr/>
          </p:nvSpPr>
          <p:spPr bwMode="auto">
            <a:xfrm>
              <a:off x="1402" y="1485"/>
              <a:ext cx="446" cy="269"/>
            </a:xfrm>
            <a:custGeom>
              <a:avLst/>
              <a:gdLst>
                <a:gd name="T0" fmla="*/ 100 w 446"/>
                <a:gd name="T1" fmla="*/ 0 h 269"/>
                <a:gd name="T2" fmla="*/ 117 w 446"/>
                <a:gd name="T3" fmla="*/ 80 h 269"/>
                <a:gd name="T4" fmla="*/ 107 w 446"/>
                <a:gd name="T5" fmla="*/ 97 h 269"/>
                <a:gd name="T6" fmla="*/ 0 w 446"/>
                <a:gd name="T7" fmla="*/ 81 h 269"/>
                <a:gd name="T8" fmla="*/ 34 w 446"/>
                <a:gd name="T9" fmla="*/ 224 h 269"/>
                <a:gd name="T10" fmla="*/ 84 w 446"/>
                <a:gd name="T11" fmla="*/ 227 h 269"/>
                <a:gd name="T12" fmla="*/ 93 w 446"/>
                <a:gd name="T13" fmla="*/ 269 h 269"/>
                <a:gd name="T14" fmla="*/ 299 w 446"/>
                <a:gd name="T15" fmla="*/ 231 h 269"/>
                <a:gd name="T16" fmla="*/ 446 w 446"/>
                <a:gd name="T17" fmla="*/ 231 h 269"/>
                <a:gd name="T18" fmla="*/ 446 w 446"/>
                <a:gd name="T19" fmla="*/ 1 h 269"/>
                <a:gd name="T20" fmla="*/ 100 w 446"/>
                <a:gd name="T21" fmla="*/ 0 h 2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6"/>
                <a:gd name="T34" fmla="*/ 0 h 269"/>
                <a:gd name="T35" fmla="*/ 446 w 446"/>
                <a:gd name="T36" fmla="*/ 269 h 2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6" h="269">
                  <a:moveTo>
                    <a:pt x="100" y="0"/>
                  </a:moveTo>
                  <a:lnTo>
                    <a:pt x="117" y="80"/>
                  </a:lnTo>
                  <a:lnTo>
                    <a:pt x="107" y="97"/>
                  </a:lnTo>
                  <a:lnTo>
                    <a:pt x="0" y="81"/>
                  </a:lnTo>
                  <a:lnTo>
                    <a:pt x="34" y="224"/>
                  </a:lnTo>
                  <a:lnTo>
                    <a:pt x="84" y="227"/>
                  </a:lnTo>
                  <a:lnTo>
                    <a:pt x="93" y="269"/>
                  </a:lnTo>
                  <a:lnTo>
                    <a:pt x="299" y="231"/>
                  </a:lnTo>
                  <a:lnTo>
                    <a:pt x="446" y="231"/>
                  </a:lnTo>
                  <a:lnTo>
                    <a:pt x="446" y="1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82" name="Freeform 117"/>
            <p:cNvSpPr>
              <a:spLocks/>
            </p:cNvSpPr>
            <p:nvPr/>
          </p:nvSpPr>
          <p:spPr bwMode="auto">
            <a:xfrm>
              <a:off x="1405" y="1709"/>
              <a:ext cx="466" cy="344"/>
            </a:xfrm>
            <a:custGeom>
              <a:avLst/>
              <a:gdLst>
                <a:gd name="T0" fmla="*/ 29 w 466"/>
                <a:gd name="T1" fmla="*/ 0 h 344"/>
                <a:gd name="T2" fmla="*/ 81 w 466"/>
                <a:gd name="T3" fmla="*/ 1 h 344"/>
                <a:gd name="T4" fmla="*/ 94 w 466"/>
                <a:gd name="T5" fmla="*/ 45 h 344"/>
                <a:gd name="T6" fmla="*/ 291 w 466"/>
                <a:gd name="T7" fmla="*/ 7 h 344"/>
                <a:gd name="T8" fmla="*/ 445 w 466"/>
                <a:gd name="T9" fmla="*/ 7 h 344"/>
                <a:gd name="T10" fmla="*/ 466 w 466"/>
                <a:gd name="T11" fmla="*/ 42 h 344"/>
                <a:gd name="T12" fmla="*/ 434 w 466"/>
                <a:gd name="T13" fmla="*/ 171 h 344"/>
                <a:gd name="T14" fmla="*/ 456 w 466"/>
                <a:gd name="T15" fmla="*/ 177 h 344"/>
                <a:gd name="T16" fmla="*/ 456 w 466"/>
                <a:gd name="T17" fmla="*/ 344 h 344"/>
                <a:gd name="T18" fmla="*/ 12 w 466"/>
                <a:gd name="T19" fmla="*/ 344 h 344"/>
                <a:gd name="T20" fmla="*/ 0 w 466"/>
                <a:gd name="T21" fmla="*/ 270 h 344"/>
                <a:gd name="T22" fmla="*/ 29 w 466"/>
                <a:gd name="T23" fmla="*/ 0 h 3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6"/>
                <a:gd name="T37" fmla="*/ 0 h 344"/>
                <a:gd name="T38" fmla="*/ 466 w 466"/>
                <a:gd name="T39" fmla="*/ 344 h 3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6" h="344">
                  <a:moveTo>
                    <a:pt x="29" y="0"/>
                  </a:moveTo>
                  <a:lnTo>
                    <a:pt x="81" y="1"/>
                  </a:lnTo>
                  <a:lnTo>
                    <a:pt x="94" y="45"/>
                  </a:lnTo>
                  <a:lnTo>
                    <a:pt x="291" y="7"/>
                  </a:lnTo>
                  <a:lnTo>
                    <a:pt x="445" y="7"/>
                  </a:lnTo>
                  <a:lnTo>
                    <a:pt x="466" y="42"/>
                  </a:lnTo>
                  <a:lnTo>
                    <a:pt x="434" y="171"/>
                  </a:lnTo>
                  <a:lnTo>
                    <a:pt x="456" y="177"/>
                  </a:lnTo>
                  <a:lnTo>
                    <a:pt x="456" y="344"/>
                  </a:lnTo>
                  <a:lnTo>
                    <a:pt x="12" y="344"/>
                  </a:lnTo>
                  <a:lnTo>
                    <a:pt x="0" y="27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83" name="Freeform 118"/>
            <p:cNvSpPr>
              <a:spLocks/>
            </p:cNvSpPr>
            <p:nvPr/>
          </p:nvSpPr>
          <p:spPr bwMode="auto">
            <a:xfrm>
              <a:off x="1838" y="1485"/>
              <a:ext cx="382" cy="568"/>
            </a:xfrm>
            <a:custGeom>
              <a:avLst/>
              <a:gdLst>
                <a:gd name="T0" fmla="*/ 10 w 382"/>
                <a:gd name="T1" fmla="*/ 0 h 568"/>
                <a:gd name="T2" fmla="*/ 78 w 382"/>
                <a:gd name="T3" fmla="*/ 0 h 568"/>
                <a:gd name="T4" fmla="*/ 78 w 382"/>
                <a:gd name="T5" fmla="*/ 94 h 568"/>
                <a:gd name="T6" fmla="*/ 191 w 382"/>
                <a:gd name="T7" fmla="*/ 211 h 568"/>
                <a:gd name="T8" fmla="*/ 168 w 382"/>
                <a:gd name="T9" fmla="*/ 261 h 568"/>
                <a:gd name="T10" fmla="*/ 178 w 382"/>
                <a:gd name="T11" fmla="*/ 286 h 568"/>
                <a:gd name="T12" fmla="*/ 219 w 382"/>
                <a:gd name="T13" fmla="*/ 272 h 568"/>
                <a:gd name="T14" fmla="*/ 279 w 382"/>
                <a:gd name="T15" fmla="*/ 373 h 568"/>
                <a:gd name="T16" fmla="*/ 382 w 382"/>
                <a:gd name="T17" fmla="*/ 343 h 568"/>
                <a:gd name="T18" fmla="*/ 382 w 382"/>
                <a:gd name="T19" fmla="*/ 568 h 568"/>
                <a:gd name="T20" fmla="*/ 196 w 382"/>
                <a:gd name="T21" fmla="*/ 568 h 568"/>
                <a:gd name="T22" fmla="*/ 23 w 382"/>
                <a:gd name="T23" fmla="*/ 568 h 568"/>
                <a:gd name="T24" fmla="*/ 23 w 382"/>
                <a:gd name="T25" fmla="*/ 401 h 568"/>
                <a:gd name="T26" fmla="*/ 0 w 382"/>
                <a:gd name="T27" fmla="*/ 397 h 568"/>
                <a:gd name="T28" fmla="*/ 33 w 382"/>
                <a:gd name="T29" fmla="*/ 267 h 568"/>
                <a:gd name="T30" fmla="*/ 10 w 382"/>
                <a:gd name="T31" fmla="*/ 228 h 568"/>
                <a:gd name="T32" fmla="*/ 10 w 382"/>
                <a:gd name="T33" fmla="*/ 0 h 5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2"/>
                <a:gd name="T52" fmla="*/ 0 h 568"/>
                <a:gd name="T53" fmla="*/ 382 w 382"/>
                <a:gd name="T54" fmla="*/ 568 h 5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2" h="568">
                  <a:moveTo>
                    <a:pt x="10" y="0"/>
                  </a:moveTo>
                  <a:lnTo>
                    <a:pt x="78" y="0"/>
                  </a:lnTo>
                  <a:lnTo>
                    <a:pt x="78" y="94"/>
                  </a:lnTo>
                  <a:lnTo>
                    <a:pt x="191" y="211"/>
                  </a:lnTo>
                  <a:lnTo>
                    <a:pt x="168" y="261"/>
                  </a:lnTo>
                  <a:lnTo>
                    <a:pt x="178" y="286"/>
                  </a:lnTo>
                  <a:lnTo>
                    <a:pt x="219" y="272"/>
                  </a:lnTo>
                  <a:lnTo>
                    <a:pt x="279" y="373"/>
                  </a:lnTo>
                  <a:lnTo>
                    <a:pt x="382" y="343"/>
                  </a:lnTo>
                  <a:lnTo>
                    <a:pt x="382" y="568"/>
                  </a:lnTo>
                  <a:lnTo>
                    <a:pt x="196" y="568"/>
                  </a:lnTo>
                  <a:lnTo>
                    <a:pt x="23" y="568"/>
                  </a:lnTo>
                  <a:lnTo>
                    <a:pt x="23" y="401"/>
                  </a:lnTo>
                  <a:lnTo>
                    <a:pt x="0" y="397"/>
                  </a:lnTo>
                  <a:lnTo>
                    <a:pt x="33" y="267"/>
                  </a:lnTo>
                  <a:lnTo>
                    <a:pt x="10" y="22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84" name="Freeform 119"/>
            <p:cNvSpPr>
              <a:spLocks/>
            </p:cNvSpPr>
            <p:nvPr/>
          </p:nvSpPr>
          <p:spPr bwMode="auto">
            <a:xfrm>
              <a:off x="1678" y="2054"/>
              <a:ext cx="361" cy="563"/>
            </a:xfrm>
            <a:custGeom>
              <a:avLst/>
              <a:gdLst>
                <a:gd name="T0" fmla="*/ 0 w 361"/>
                <a:gd name="T1" fmla="*/ 0 h 563"/>
                <a:gd name="T2" fmla="*/ 361 w 361"/>
                <a:gd name="T3" fmla="*/ 0 h 563"/>
                <a:gd name="T4" fmla="*/ 361 w 361"/>
                <a:gd name="T5" fmla="*/ 383 h 563"/>
                <a:gd name="T6" fmla="*/ 361 w 361"/>
                <a:gd name="T7" fmla="*/ 468 h 563"/>
                <a:gd name="T8" fmla="*/ 321 w 361"/>
                <a:gd name="T9" fmla="*/ 460 h 563"/>
                <a:gd name="T10" fmla="*/ 339 w 361"/>
                <a:gd name="T11" fmla="*/ 563 h 563"/>
                <a:gd name="T12" fmla="*/ 0 w 361"/>
                <a:gd name="T13" fmla="*/ 237 h 563"/>
                <a:gd name="T14" fmla="*/ 0 w 361"/>
                <a:gd name="T15" fmla="*/ 0 h 5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1"/>
                <a:gd name="T25" fmla="*/ 0 h 563"/>
                <a:gd name="T26" fmla="*/ 361 w 361"/>
                <a:gd name="T27" fmla="*/ 563 h 5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1" h="563">
                  <a:moveTo>
                    <a:pt x="0" y="0"/>
                  </a:moveTo>
                  <a:lnTo>
                    <a:pt x="361" y="0"/>
                  </a:lnTo>
                  <a:lnTo>
                    <a:pt x="361" y="383"/>
                  </a:lnTo>
                  <a:lnTo>
                    <a:pt x="361" y="468"/>
                  </a:lnTo>
                  <a:lnTo>
                    <a:pt x="321" y="460"/>
                  </a:lnTo>
                  <a:lnTo>
                    <a:pt x="339" y="563"/>
                  </a:lnTo>
                  <a:lnTo>
                    <a:pt x="0" y="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85" name="Freeform 120"/>
            <p:cNvSpPr>
              <a:spLocks/>
            </p:cNvSpPr>
            <p:nvPr/>
          </p:nvSpPr>
          <p:spPr bwMode="auto">
            <a:xfrm>
              <a:off x="2000" y="2439"/>
              <a:ext cx="352" cy="436"/>
            </a:xfrm>
            <a:custGeom>
              <a:avLst/>
              <a:gdLst>
                <a:gd name="T0" fmla="*/ 39 w 352"/>
                <a:gd name="T1" fmla="*/ 0 h 436"/>
                <a:gd name="T2" fmla="*/ 352 w 352"/>
                <a:gd name="T3" fmla="*/ 0 h 436"/>
                <a:gd name="T4" fmla="*/ 352 w 352"/>
                <a:gd name="T5" fmla="*/ 436 h 436"/>
                <a:gd name="T6" fmla="*/ 243 w 352"/>
                <a:gd name="T7" fmla="*/ 436 h 436"/>
                <a:gd name="T8" fmla="*/ 36 w 352"/>
                <a:gd name="T9" fmla="*/ 339 h 436"/>
                <a:gd name="T10" fmla="*/ 36 w 352"/>
                <a:gd name="T11" fmla="*/ 308 h 436"/>
                <a:gd name="T12" fmla="*/ 48 w 352"/>
                <a:gd name="T13" fmla="*/ 215 h 436"/>
                <a:gd name="T14" fmla="*/ 16 w 352"/>
                <a:gd name="T15" fmla="*/ 172 h 436"/>
                <a:gd name="T16" fmla="*/ 0 w 352"/>
                <a:gd name="T17" fmla="*/ 75 h 436"/>
                <a:gd name="T18" fmla="*/ 39 w 352"/>
                <a:gd name="T19" fmla="*/ 83 h 436"/>
                <a:gd name="T20" fmla="*/ 39 w 352"/>
                <a:gd name="T21" fmla="*/ 0 h 4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2"/>
                <a:gd name="T34" fmla="*/ 0 h 436"/>
                <a:gd name="T35" fmla="*/ 352 w 352"/>
                <a:gd name="T36" fmla="*/ 436 h 4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2" h="436">
                  <a:moveTo>
                    <a:pt x="39" y="0"/>
                  </a:moveTo>
                  <a:lnTo>
                    <a:pt x="352" y="0"/>
                  </a:lnTo>
                  <a:lnTo>
                    <a:pt x="352" y="436"/>
                  </a:lnTo>
                  <a:lnTo>
                    <a:pt x="243" y="436"/>
                  </a:lnTo>
                  <a:lnTo>
                    <a:pt x="36" y="339"/>
                  </a:lnTo>
                  <a:lnTo>
                    <a:pt x="36" y="308"/>
                  </a:lnTo>
                  <a:lnTo>
                    <a:pt x="48" y="215"/>
                  </a:lnTo>
                  <a:lnTo>
                    <a:pt x="16" y="172"/>
                  </a:lnTo>
                  <a:lnTo>
                    <a:pt x="0" y="75"/>
                  </a:lnTo>
                  <a:lnTo>
                    <a:pt x="39" y="8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E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86" name="Freeform 121"/>
            <p:cNvSpPr>
              <a:spLocks/>
            </p:cNvSpPr>
            <p:nvPr/>
          </p:nvSpPr>
          <p:spPr bwMode="auto">
            <a:xfrm>
              <a:off x="1402" y="2052"/>
              <a:ext cx="646" cy="697"/>
            </a:xfrm>
            <a:custGeom>
              <a:avLst/>
              <a:gdLst>
                <a:gd name="T0" fmla="*/ 14 w 646"/>
                <a:gd name="T1" fmla="*/ 0 h 697"/>
                <a:gd name="T2" fmla="*/ 278 w 646"/>
                <a:gd name="T3" fmla="*/ 0 h 697"/>
                <a:gd name="T4" fmla="*/ 278 w 646"/>
                <a:gd name="T5" fmla="*/ 238 h 697"/>
                <a:gd name="T6" fmla="*/ 615 w 646"/>
                <a:gd name="T7" fmla="*/ 565 h 697"/>
                <a:gd name="T8" fmla="*/ 646 w 646"/>
                <a:gd name="T9" fmla="*/ 602 h 697"/>
                <a:gd name="T10" fmla="*/ 631 w 646"/>
                <a:gd name="T11" fmla="*/ 697 h 697"/>
                <a:gd name="T12" fmla="*/ 500 w 646"/>
                <a:gd name="T13" fmla="*/ 697 h 697"/>
                <a:gd name="T14" fmla="*/ 460 w 646"/>
                <a:gd name="T15" fmla="*/ 697 h 697"/>
                <a:gd name="T16" fmla="*/ 311 w 646"/>
                <a:gd name="T17" fmla="*/ 581 h 697"/>
                <a:gd name="T18" fmla="*/ 258 w 646"/>
                <a:gd name="T19" fmla="*/ 581 h 697"/>
                <a:gd name="T20" fmla="*/ 130 w 646"/>
                <a:gd name="T21" fmla="*/ 361 h 697"/>
                <a:gd name="T22" fmla="*/ 40 w 646"/>
                <a:gd name="T23" fmla="*/ 226 h 697"/>
                <a:gd name="T24" fmla="*/ 51 w 646"/>
                <a:gd name="T25" fmla="*/ 175 h 697"/>
                <a:gd name="T26" fmla="*/ 0 w 646"/>
                <a:gd name="T27" fmla="*/ 107 h 697"/>
                <a:gd name="T28" fmla="*/ 14 w 646"/>
                <a:gd name="T29" fmla="*/ 0 h 6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6"/>
                <a:gd name="T46" fmla="*/ 0 h 697"/>
                <a:gd name="T47" fmla="*/ 646 w 646"/>
                <a:gd name="T48" fmla="*/ 697 h 69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6" h="697">
                  <a:moveTo>
                    <a:pt x="14" y="0"/>
                  </a:moveTo>
                  <a:lnTo>
                    <a:pt x="278" y="0"/>
                  </a:lnTo>
                  <a:lnTo>
                    <a:pt x="278" y="238"/>
                  </a:lnTo>
                  <a:lnTo>
                    <a:pt x="615" y="565"/>
                  </a:lnTo>
                  <a:lnTo>
                    <a:pt x="646" y="602"/>
                  </a:lnTo>
                  <a:lnTo>
                    <a:pt x="631" y="697"/>
                  </a:lnTo>
                  <a:lnTo>
                    <a:pt x="500" y="697"/>
                  </a:lnTo>
                  <a:lnTo>
                    <a:pt x="460" y="697"/>
                  </a:lnTo>
                  <a:lnTo>
                    <a:pt x="311" y="581"/>
                  </a:lnTo>
                  <a:lnTo>
                    <a:pt x="258" y="581"/>
                  </a:lnTo>
                  <a:lnTo>
                    <a:pt x="130" y="361"/>
                  </a:lnTo>
                  <a:lnTo>
                    <a:pt x="40" y="226"/>
                  </a:lnTo>
                  <a:lnTo>
                    <a:pt x="51" y="175"/>
                  </a:lnTo>
                  <a:lnTo>
                    <a:pt x="0" y="10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87" name="Rectangle 122"/>
            <p:cNvSpPr>
              <a:spLocks noChangeArrowheads="1"/>
            </p:cNvSpPr>
            <p:nvPr/>
          </p:nvSpPr>
          <p:spPr bwMode="auto">
            <a:xfrm>
              <a:off x="4090" y="2585"/>
              <a:ext cx="35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88" name="Rectangle 123"/>
            <p:cNvSpPr>
              <a:spLocks noChangeArrowheads="1"/>
            </p:cNvSpPr>
            <p:nvPr/>
          </p:nvSpPr>
          <p:spPr bwMode="auto">
            <a:xfrm>
              <a:off x="4090" y="2588"/>
              <a:ext cx="3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.</a:t>
              </a:r>
              <a:endParaRPr lang="en-US" sz="2400" dirty="0"/>
            </a:p>
          </p:txBody>
        </p:sp>
        <p:sp>
          <p:nvSpPr>
            <p:cNvPr id="32889" name="Rectangle 124"/>
            <p:cNvSpPr>
              <a:spLocks noChangeArrowheads="1"/>
            </p:cNvSpPr>
            <p:nvPr/>
          </p:nvSpPr>
          <p:spPr bwMode="auto">
            <a:xfrm>
              <a:off x="4125" y="2567"/>
              <a:ext cx="36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90" name="Rectangle 125"/>
            <p:cNvSpPr>
              <a:spLocks noChangeArrowheads="1"/>
            </p:cNvSpPr>
            <p:nvPr/>
          </p:nvSpPr>
          <p:spPr bwMode="auto">
            <a:xfrm>
              <a:off x="4125" y="2570"/>
              <a:ext cx="3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.</a:t>
              </a:r>
              <a:endParaRPr lang="en-US" sz="2400" dirty="0"/>
            </a:p>
          </p:txBody>
        </p:sp>
        <p:sp>
          <p:nvSpPr>
            <p:cNvPr id="32891" name="Rectangle 126"/>
            <p:cNvSpPr>
              <a:spLocks noChangeArrowheads="1"/>
            </p:cNvSpPr>
            <p:nvPr/>
          </p:nvSpPr>
          <p:spPr bwMode="auto">
            <a:xfrm>
              <a:off x="1640" y="2252"/>
              <a:ext cx="35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92" name="Rectangle 127"/>
            <p:cNvSpPr>
              <a:spLocks noChangeArrowheads="1"/>
            </p:cNvSpPr>
            <p:nvPr/>
          </p:nvSpPr>
          <p:spPr bwMode="auto">
            <a:xfrm>
              <a:off x="1640" y="2255"/>
              <a:ext cx="3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.</a:t>
              </a:r>
              <a:endParaRPr lang="en-US" sz="2400" dirty="0"/>
            </a:p>
          </p:txBody>
        </p:sp>
        <p:sp>
          <p:nvSpPr>
            <p:cNvPr id="32893" name="Rectangle 128"/>
            <p:cNvSpPr>
              <a:spLocks noChangeArrowheads="1"/>
            </p:cNvSpPr>
            <p:nvPr/>
          </p:nvSpPr>
          <p:spPr bwMode="auto">
            <a:xfrm>
              <a:off x="1551" y="2303"/>
              <a:ext cx="35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94" name="Rectangle 129"/>
            <p:cNvSpPr>
              <a:spLocks noChangeArrowheads="1"/>
            </p:cNvSpPr>
            <p:nvPr/>
          </p:nvSpPr>
          <p:spPr bwMode="auto">
            <a:xfrm>
              <a:off x="1551" y="2306"/>
              <a:ext cx="3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.</a:t>
              </a:r>
              <a:endParaRPr lang="en-US" sz="2400" dirty="0"/>
            </a:p>
          </p:txBody>
        </p:sp>
        <p:sp>
          <p:nvSpPr>
            <p:cNvPr id="32895" name="Rectangle 130"/>
            <p:cNvSpPr>
              <a:spLocks noChangeArrowheads="1"/>
            </p:cNvSpPr>
            <p:nvPr/>
          </p:nvSpPr>
          <p:spPr bwMode="auto">
            <a:xfrm>
              <a:off x="1844" y="2624"/>
              <a:ext cx="35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96" name="Rectangle 131"/>
            <p:cNvSpPr>
              <a:spLocks noChangeArrowheads="1"/>
            </p:cNvSpPr>
            <p:nvPr/>
          </p:nvSpPr>
          <p:spPr bwMode="auto">
            <a:xfrm>
              <a:off x="1844" y="2627"/>
              <a:ext cx="3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.</a:t>
              </a:r>
              <a:endParaRPr lang="en-US" sz="2400" dirty="0"/>
            </a:p>
          </p:txBody>
        </p:sp>
        <p:sp>
          <p:nvSpPr>
            <p:cNvPr id="32897" name="Rectangle 132"/>
            <p:cNvSpPr>
              <a:spLocks noChangeArrowheads="1"/>
            </p:cNvSpPr>
            <p:nvPr/>
          </p:nvSpPr>
          <p:spPr bwMode="auto">
            <a:xfrm>
              <a:off x="1775" y="2546"/>
              <a:ext cx="3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98" name="Rectangle 133"/>
            <p:cNvSpPr>
              <a:spLocks noChangeArrowheads="1"/>
            </p:cNvSpPr>
            <p:nvPr/>
          </p:nvSpPr>
          <p:spPr bwMode="auto">
            <a:xfrm>
              <a:off x="1775" y="2548"/>
              <a:ext cx="3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.</a:t>
              </a:r>
              <a:endParaRPr lang="en-US" sz="2400" dirty="0"/>
            </a:p>
          </p:txBody>
        </p:sp>
        <p:sp>
          <p:nvSpPr>
            <p:cNvPr id="32899" name="Rectangle 134"/>
            <p:cNvSpPr>
              <a:spLocks noChangeArrowheads="1"/>
            </p:cNvSpPr>
            <p:nvPr/>
          </p:nvSpPr>
          <p:spPr bwMode="auto">
            <a:xfrm>
              <a:off x="1420" y="907"/>
              <a:ext cx="302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00" name="Rectangle 135"/>
            <p:cNvSpPr>
              <a:spLocks noChangeArrowheads="1"/>
            </p:cNvSpPr>
            <p:nvPr/>
          </p:nvSpPr>
          <p:spPr bwMode="auto">
            <a:xfrm>
              <a:off x="1426" y="918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32901" name="Rectangle 136"/>
            <p:cNvSpPr>
              <a:spLocks noChangeArrowheads="1"/>
            </p:cNvSpPr>
            <p:nvPr/>
          </p:nvSpPr>
          <p:spPr bwMode="auto">
            <a:xfrm>
              <a:off x="1420" y="913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32902" name="Rectangle 137"/>
            <p:cNvSpPr>
              <a:spLocks noChangeArrowheads="1"/>
            </p:cNvSpPr>
            <p:nvPr/>
          </p:nvSpPr>
          <p:spPr bwMode="auto">
            <a:xfrm>
              <a:off x="1908" y="1115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32903" name="Rectangle 138"/>
            <p:cNvSpPr>
              <a:spLocks noChangeArrowheads="1"/>
            </p:cNvSpPr>
            <p:nvPr/>
          </p:nvSpPr>
          <p:spPr bwMode="auto">
            <a:xfrm>
              <a:off x="1902" y="1109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32904" name="Rectangle 139"/>
            <p:cNvSpPr>
              <a:spLocks noChangeArrowheads="1"/>
            </p:cNvSpPr>
            <p:nvPr/>
          </p:nvSpPr>
          <p:spPr bwMode="auto">
            <a:xfrm>
              <a:off x="2539" y="1115"/>
              <a:ext cx="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 b="1" dirty="0">
                  <a:solidFill>
                    <a:srgbClr val="000000"/>
                  </a:solidFill>
                  <a:latin typeface="Arial" charset="0"/>
                </a:rPr>
                <a:t>-</a:t>
              </a:r>
              <a:endParaRPr lang="en-US" sz="2400" dirty="0"/>
            </a:p>
          </p:txBody>
        </p:sp>
        <p:sp>
          <p:nvSpPr>
            <p:cNvPr id="32905" name="Rectangle 140"/>
            <p:cNvSpPr>
              <a:spLocks noChangeArrowheads="1"/>
            </p:cNvSpPr>
            <p:nvPr/>
          </p:nvSpPr>
          <p:spPr bwMode="auto">
            <a:xfrm>
              <a:off x="2533" y="1109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32906" name="Rectangle 141"/>
            <p:cNvSpPr>
              <a:spLocks noChangeArrowheads="1"/>
            </p:cNvSpPr>
            <p:nvPr/>
          </p:nvSpPr>
          <p:spPr bwMode="auto">
            <a:xfrm>
              <a:off x="2596" y="1115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32907" name="Rectangle 142"/>
            <p:cNvSpPr>
              <a:spLocks noChangeArrowheads="1"/>
            </p:cNvSpPr>
            <p:nvPr/>
          </p:nvSpPr>
          <p:spPr bwMode="auto">
            <a:xfrm>
              <a:off x="2590" y="1109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en-US" sz="2400" dirty="0"/>
            </a:p>
          </p:txBody>
        </p:sp>
        <p:grpSp>
          <p:nvGrpSpPr>
            <p:cNvPr id="4" name="Group 145"/>
            <p:cNvGrpSpPr>
              <a:grpSpLocks/>
            </p:cNvGrpSpPr>
            <p:nvPr/>
          </p:nvGrpSpPr>
          <p:grpSpPr bwMode="auto">
            <a:xfrm>
              <a:off x="1304" y="2246"/>
              <a:ext cx="333" cy="115"/>
              <a:chOff x="1304" y="2246"/>
              <a:chExt cx="333" cy="115"/>
            </a:xfrm>
          </p:grpSpPr>
          <p:sp>
            <p:nvSpPr>
              <p:cNvPr id="32941" name="Freeform 143"/>
              <p:cNvSpPr>
                <a:spLocks/>
              </p:cNvSpPr>
              <p:nvPr/>
            </p:nvSpPr>
            <p:spPr bwMode="auto">
              <a:xfrm>
                <a:off x="1304" y="2246"/>
                <a:ext cx="261" cy="86"/>
              </a:xfrm>
              <a:custGeom>
                <a:avLst/>
                <a:gdLst>
                  <a:gd name="T0" fmla="*/ 4 w 261"/>
                  <a:gd name="T1" fmla="*/ 0 h 86"/>
                  <a:gd name="T2" fmla="*/ 0 w 261"/>
                  <a:gd name="T3" fmla="*/ 16 h 86"/>
                  <a:gd name="T4" fmla="*/ 256 w 261"/>
                  <a:gd name="T5" fmla="*/ 86 h 86"/>
                  <a:gd name="T6" fmla="*/ 261 w 261"/>
                  <a:gd name="T7" fmla="*/ 70 h 86"/>
                  <a:gd name="T8" fmla="*/ 4 w 261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"/>
                  <a:gd name="T16" fmla="*/ 0 h 86"/>
                  <a:gd name="T17" fmla="*/ 261 w 261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" h="86">
                    <a:moveTo>
                      <a:pt x="4" y="0"/>
                    </a:moveTo>
                    <a:lnTo>
                      <a:pt x="0" y="16"/>
                    </a:lnTo>
                    <a:lnTo>
                      <a:pt x="256" y="86"/>
                    </a:lnTo>
                    <a:lnTo>
                      <a:pt x="261" y="7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942" name="Freeform 144"/>
              <p:cNvSpPr>
                <a:spLocks/>
              </p:cNvSpPr>
              <p:nvPr/>
            </p:nvSpPr>
            <p:spPr bwMode="auto">
              <a:xfrm>
                <a:off x="1546" y="2285"/>
                <a:ext cx="91" cy="76"/>
              </a:xfrm>
              <a:custGeom>
                <a:avLst/>
                <a:gdLst>
                  <a:gd name="T0" fmla="*/ 0 w 91"/>
                  <a:gd name="T1" fmla="*/ 76 h 76"/>
                  <a:gd name="T2" fmla="*/ 91 w 91"/>
                  <a:gd name="T3" fmla="*/ 60 h 76"/>
                  <a:gd name="T4" fmla="*/ 23 w 91"/>
                  <a:gd name="T5" fmla="*/ 0 h 76"/>
                  <a:gd name="T6" fmla="*/ 0 w 91"/>
                  <a:gd name="T7" fmla="*/ 76 h 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"/>
                  <a:gd name="T13" fmla="*/ 0 h 76"/>
                  <a:gd name="T14" fmla="*/ 91 w 91"/>
                  <a:gd name="T15" fmla="*/ 76 h 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" h="76">
                    <a:moveTo>
                      <a:pt x="0" y="76"/>
                    </a:moveTo>
                    <a:lnTo>
                      <a:pt x="91" y="60"/>
                    </a:lnTo>
                    <a:lnTo>
                      <a:pt x="23" y="0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" name="Group 148"/>
            <p:cNvGrpSpPr>
              <a:grpSpLocks/>
            </p:cNvGrpSpPr>
            <p:nvPr/>
          </p:nvGrpSpPr>
          <p:grpSpPr bwMode="auto">
            <a:xfrm>
              <a:off x="1232" y="2361"/>
              <a:ext cx="310" cy="78"/>
              <a:chOff x="1232" y="2361"/>
              <a:chExt cx="310" cy="78"/>
            </a:xfrm>
          </p:grpSpPr>
          <p:sp>
            <p:nvSpPr>
              <p:cNvPr id="32939" name="Freeform 146"/>
              <p:cNvSpPr>
                <a:spLocks/>
              </p:cNvSpPr>
              <p:nvPr/>
            </p:nvSpPr>
            <p:spPr bwMode="auto">
              <a:xfrm>
                <a:off x="1232" y="2389"/>
                <a:ext cx="230" cy="20"/>
              </a:xfrm>
              <a:custGeom>
                <a:avLst/>
                <a:gdLst>
                  <a:gd name="T0" fmla="*/ 0 w 230"/>
                  <a:gd name="T1" fmla="*/ 0 h 20"/>
                  <a:gd name="T2" fmla="*/ 0 w 230"/>
                  <a:gd name="T3" fmla="*/ 17 h 20"/>
                  <a:gd name="T4" fmla="*/ 230 w 230"/>
                  <a:gd name="T5" fmla="*/ 20 h 20"/>
                  <a:gd name="T6" fmla="*/ 230 w 230"/>
                  <a:gd name="T7" fmla="*/ 3 h 20"/>
                  <a:gd name="T8" fmla="*/ 0 w 230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0"/>
                  <a:gd name="T16" fmla="*/ 0 h 20"/>
                  <a:gd name="T17" fmla="*/ 230 w 230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0" h="20">
                    <a:moveTo>
                      <a:pt x="0" y="0"/>
                    </a:moveTo>
                    <a:lnTo>
                      <a:pt x="0" y="17"/>
                    </a:lnTo>
                    <a:lnTo>
                      <a:pt x="230" y="20"/>
                    </a:lnTo>
                    <a:lnTo>
                      <a:pt x="23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940" name="Freeform 147"/>
              <p:cNvSpPr>
                <a:spLocks/>
              </p:cNvSpPr>
              <p:nvPr/>
            </p:nvSpPr>
            <p:spPr bwMode="auto">
              <a:xfrm>
                <a:off x="1457" y="2361"/>
                <a:ext cx="85" cy="78"/>
              </a:xfrm>
              <a:custGeom>
                <a:avLst/>
                <a:gdLst>
                  <a:gd name="T0" fmla="*/ 0 w 85"/>
                  <a:gd name="T1" fmla="*/ 78 h 78"/>
                  <a:gd name="T2" fmla="*/ 85 w 85"/>
                  <a:gd name="T3" fmla="*/ 42 h 78"/>
                  <a:gd name="T4" fmla="*/ 2 w 85"/>
                  <a:gd name="T5" fmla="*/ 0 h 78"/>
                  <a:gd name="T6" fmla="*/ 0 w 85"/>
                  <a:gd name="T7" fmla="*/ 78 h 7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78"/>
                  <a:gd name="T14" fmla="*/ 85 w 85"/>
                  <a:gd name="T15" fmla="*/ 78 h 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78">
                    <a:moveTo>
                      <a:pt x="0" y="78"/>
                    </a:moveTo>
                    <a:lnTo>
                      <a:pt x="85" y="42"/>
                    </a:lnTo>
                    <a:lnTo>
                      <a:pt x="2" y="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" name="Group 151"/>
            <p:cNvGrpSpPr>
              <a:grpSpLocks/>
            </p:cNvGrpSpPr>
            <p:nvPr/>
          </p:nvGrpSpPr>
          <p:grpSpPr bwMode="auto">
            <a:xfrm>
              <a:off x="1379" y="2609"/>
              <a:ext cx="387" cy="79"/>
              <a:chOff x="1379" y="2609"/>
              <a:chExt cx="387" cy="79"/>
            </a:xfrm>
          </p:grpSpPr>
          <p:sp>
            <p:nvSpPr>
              <p:cNvPr id="32937" name="Freeform 149"/>
              <p:cNvSpPr>
                <a:spLocks/>
              </p:cNvSpPr>
              <p:nvPr/>
            </p:nvSpPr>
            <p:spPr bwMode="auto">
              <a:xfrm>
                <a:off x="1379" y="2637"/>
                <a:ext cx="308" cy="20"/>
              </a:xfrm>
              <a:custGeom>
                <a:avLst/>
                <a:gdLst>
                  <a:gd name="T0" fmla="*/ 0 w 308"/>
                  <a:gd name="T1" fmla="*/ 0 h 20"/>
                  <a:gd name="T2" fmla="*/ 0 w 308"/>
                  <a:gd name="T3" fmla="*/ 17 h 20"/>
                  <a:gd name="T4" fmla="*/ 308 w 308"/>
                  <a:gd name="T5" fmla="*/ 20 h 20"/>
                  <a:gd name="T6" fmla="*/ 308 w 308"/>
                  <a:gd name="T7" fmla="*/ 3 h 20"/>
                  <a:gd name="T8" fmla="*/ 0 w 308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20"/>
                  <a:gd name="T17" fmla="*/ 308 w 308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20">
                    <a:moveTo>
                      <a:pt x="0" y="0"/>
                    </a:moveTo>
                    <a:lnTo>
                      <a:pt x="0" y="17"/>
                    </a:lnTo>
                    <a:lnTo>
                      <a:pt x="308" y="20"/>
                    </a:lnTo>
                    <a:lnTo>
                      <a:pt x="308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938" name="Freeform 150"/>
              <p:cNvSpPr>
                <a:spLocks/>
              </p:cNvSpPr>
              <p:nvPr/>
            </p:nvSpPr>
            <p:spPr bwMode="auto">
              <a:xfrm>
                <a:off x="1683" y="2609"/>
                <a:ext cx="83" cy="79"/>
              </a:xfrm>
              <a:custGeom>
                <a:avLst/>
                <a:gdLst>
                  <a:gd name="T0" fmla="*/ 0 w 83"/>
                  <a:gd name="T1" fmla="*/ 79 h 79"/>
                  <a:gd name="T2" fmla="*/ 83 w 83"/>
                  <a:gd name="T3" fmla="*/ 41 h 79"/>
                  <a:gd name="T4" fmla="*/ 1 w 83"/>
                  <a:gd name="T5" fmla="*/ 0 h 79"/>
                  <a:gd name="T6" fmla="*/ 0 w 83"/>
                  <a:gd name="T7" fmla="*/ 79 h 7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79"/>
                  <a:gd name="T14" fmla="*/ 83 w 83"/>
                  <a:gd name="T15" fmla="*/ 79 h 7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79">
                    <a:moveTo>
                      <a:pt x="0" y="79"/>
                    </a:moveTo>
                    <a:lnTo>
                      <a:pt x="83" y="41"/>
                    </a:lnTo>
                    <a:lnTo>
                      <a:pt x="1" y="0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7" name="Group 154"/>
            <p:cNvGrpSpPr>
              <a:grpSpLocks/>
            </p:cNvGrpSpPr>
            <p:nvPr/>
          </p:nvGrpSpPr>
          <p:grpSpPr bwMode="auto">
            <a:xfrm>
              <a:off x="1598" y="2720"/>
              <a:ext cx="247" cy="78"/>
              <a:chOff x="1598" y="2720"/>
              <a:chExt cx="247" cy="78"/>
            </a:xfrm>
          </p:grpSpPr>
          <p:sp>
            <p:nvSpPr>
              <p:cNvPr id="32935" name="Freeform 152"/>
              <p:cNvSpPr>
                <a:spLocks/>
              </p:cNvSpPr>
              <p:nvPr/>
            </p:nvSpPr>
            <p:spPr bwMode="auto">
              <a:xfrm>
                <a:off x="1598" y="2749"/>
                <a:ext cx="171" cy="49"/>
              </a:xfrm>
              <a:custGeom>
                <a:avLst/>
                <a:gdLst>
                  <a:gd name="T0" fmla="*/ 0 w 171"/>
                  <a:gd name="T1" fmla="*/ 32 h 49"/>
                  <a:gd name="T2" fmla="*/ 3 w 171"/>
                  <a:gd name="T3" fmla="*/ 49 h 49"/>
                  <a:gd name="T4" fmla="*/ 171 w 171"/>
                  <a:gd name="T5" fmla="*/ 17 h 49"/>
                  <a:gd name="T6" fmla="*/ 168 w 171"/>
                  <a:gd name="T7" fmla="*/ 0 h 49"/>
                  <a:gd name="T8" fmla="*/ 0 w 171"/>
                  <a:gd name="T9" fmla="*/ 32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49"/>
                  <a:gd name="T17" fmla="*/ 171 w 171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49">
                    <a:moveTo>
                      <a:pt x="0" y="32"/>
                    </a:moveTo>
                    <a:lnTo>
                      <a:pt x="3" y="49"/>
                    </a:lnTo>
                    <a:lnTo>
                      <a:pt x="171" y="17"/>
                    </a:lnTo>
                    <a:lnTo>
                      <a:pt x="168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936" name="Freeform 153"/>
              <p:cNvSpPr>
                <a:spLocks/>
              </p:cNvSpPr>
              <p:nvPr/>
            </p:nvSpPr>
            <p:spPr bwMode="auto">
              <a:xfrm>
                <a:off x="1755" y="2720"/>
                <a:ext cx="90" cy="77"/>
              </a:xfrm>
              <a:custGeom>
                <a:avLst/>
                <a:gdLst>
                  <a:gd name="T0" fmla="*/ 17 w 90"/>
                  <a:gd name="T1" fmla="*/ 77 h 77"/>
                  <a:gd name="T2" fmla="*/ 90 w 90"/>
                  <a:gd name="T3" fmla="*/ 23 h 77"/>
                  <a:gd name="T4" fmla="*/ 0 w 90"/>
                  <a:gd name="T5" fmla="*/ 0 h 77"/>
                  <a:gd name="T6" fmla="*/ 17 w 90"/>
                  <a:gd name="T7" fmla="*/ 77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77"/>
                  <a:gd name="T14" fmla="*/ 90 w 90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77">
                    <a:moveTo>
                      <a:pt x="17" y="77"/>
                    </a:moveTo>
                    <a:lnTo>
                      <a:pt x="90" y="23"/>
                    </a:lnTo>
                    <a:lnTo>
                      <a:pt x="0" y="0"/>
                    </a:lnTo>
                    <a:lnTo>
                      <a:pt x="17" y="7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" name="Group 157"/>
            <p:cNvGrpSpPr>
              <a:grpSpLocks/>
            </p:cNvGrpSpPr>
            <p:nvPr/>
          </p:nvGrpSpPr>
          <p:grpSpPr bwMode="auto">
            <a:xfrm>
              <a:off x="4165" y="2634"/>
              <a:ext cx="312" cy="77"/>
              <a:chOff x="4165" y="2634"/>
              <a:chExt cx="312" cy="77"/>
            </a:xfrm>
          </p:grpSpPr>
          <p:sp>
            <p:nvSpPr>
              <p:cNvPr id="32933" name="Rectangle 155"/>
              <p:cNvSpPr>
                <a:spLocks noChangeArrowheads="1"/>
              </p:cNvSpPr>
              <p:nvPr/>
            </p:nvSpPr>
            <p:spPr bwMode="auto">
              <a:xfrm>
                <a:off x="4242" y="2663"/>
                <a:ext cx="235" cy="1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934" name="Freeform 156"/>
              <p:cNvSpPr>
                <a:spLocks/>
              </p:cNvSpPr>
              <p:nvPr/>
            </p:nvSpPr>
            <p:spPr bwMode="auto">
              <a:xfrm>
                <a:off x="4165" y="2634"/>
                <a:ext cx="82" cy="77"/>
              </a:xfrm>
              <a:custGeom>
                <a:avLst/>
                <a:gdLst>
                  <a:gd name="T0" fmla="*/ 82 w 82"/>
                  <a:gd name="T1" fmla="*/ 0 h 77"/>
                  <a:gd name="T2" fmla="*/ 0 w 82"/>
                  <a:gd name="T3" fmla="*/ 39 h 77"/>
                  <a:gd name="T4" fmla="*/ 82 w 82"/>
                  <a:gd name="T5" fmla="*/ 77 h 77"/>
                  <a:gd name="T6" fmla="*/ 82 w 82"/>
                  <a:gd name="T7" fmla="*/ 0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2"/>
                  <a:gd name="T13" fmla="*/ 0 h 77"/>
                  <a:gd name="T14" fmla="*/ 82 w 82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2" h="77">
                    <a:moveTo>
                      <a:pt x="82" y="0"/>
                    </a:moveTo>
                    <a:lnTo>
                      <a:pt x="0" y="39"/>
                    </a:lnTo>
                    <a:lnTo>
                      <a:pt x="82" y="77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9" name="Group 160"/>
            <p:cNvGrpSpPr>
              <a:grpSpLocks/>
            </p:cNvGrpSpPr>
            <p:nvPr/>
          </p:nvGrpSpPr>
          <p:grpSpPr bwMode="auto">
            <a:xfrm>
              <a:off x="4122" y="2692"/>
              <a:ext cx="369" cy="159"/>
              <a:chOff x="4122" y="2692"/>
              <a:chExt cx="369" cy="159"/>
            </a:xfrm>
          </p:grpSpPr>
          <p:sp>
            <p:nvSpPr>
              <p:cNvPr id="32931" name="Freeform 158"/>
              <p:cNvSpPr>
                <a:spLocks/>
              </p:cNvSpPr>
              <p:nvPr/>
            </p:nvSpPr>
            <p:spPr bwMode="auto">
              <a:xfrm>
                <a:off x="4191" y="2720"/>
                <a:ext cx="300" cy="131"/>
              </a:xfrm>
              <a:custGeom>
                <a:avLst/>
                <a:gdLst>
                  <a:gd name="T0" fmla="*/ 292 w 300"/>
                  <a:gd name="T1" fmla="*/ 131 h 131"/>
                  <a:gd name="T2" fmla="*/ 300 w 300"/>
                  <a:gd name="T3" fmla="*/ 115 h 131"/>
                  <a:gd name="T4" fmla="*/ 8 w 300"/>
                  <a:gd name="T5" fmla="*/ 0 h 131"/>
                  <a:gd name="T6" fmla="*/ 0 w 300"/>
                  <a:gd name="T7" fmla="*/ 16 h 131"/>
                  <a:gd name="T8" fmla="*/ 292 w 300"/>
                  <a:gd name="T9" fmla="*/ 131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0"/>
                  <a:gd name="T16" fmla="*/ 0 h 131"/>
                  <a:gd name="T17" fmla="*/ 300 w 300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0" h="131">
                    <a:moveTo>
                      <a:pt x="292" y="131"/>
                    </a:moveTo>
                    <a:lnTo>
                      <a:pt x="300" y="115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292" y="13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932" name="Freeform 159"/>
              <p:cNvSpPr>
                <a:spLocks/>
              </p:cNvSpPr>
              <p:nvPr/>
            </p:nvSpPr>
            <p:spPr bwMode="auto">
              <a:xfrm>
                <a:off x="4122" y="2692"/>
                <a:ext cx="94" cy="73"/>
              </a:xfrm>
              <a:custGeom>
                <a:avLst/>
                <a:gdLst>
                  <a:gd name="T0" fmla="*/ 94 w 94"/>
                  <a:gd name="T1" fmla="*/ 0 h 73"/>
                  <a:gd name="T2" fmla="*/ 0 w 94"/>
                  <a:gd name="T3" fmla="*/ 7 h 73"/>
                  <a:gd name="T4" fmla="*/ 62 w 94"/>
                  <a:gd name="T5" fmla="*/ 73 h 73"/>
                  <a:gd name="T6" fmla="*/ 94 w 94"/>
                  <a:gd name="T7" fmla="*/ 0 h 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"/>
                  <a:gd name="T13" fmla="*/ 0 h 73"/>
                  <a:gd name="T14" fmla="*/ 94 w 94"/>
                  <a:gd name="T15" fmla="*/ 73 h 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" h="73">
                    <a:moveTo>
                      <a:pt x="94" y="0"/>
                    </a:moveTo>
                    <a:lnTo>
                      <a:pt x="0" y="7"/>
                    </a:lnTo>
                    <a:lnTo>
                      <a:pt x="62" y="7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2914" name="Rectangle 161"/>
            <p:cNvSpPr>
              <a:spLocks noChangeArrowheads="1"/>
            </p:cNvSpPr>
            <p:nvPr/>
          </p:nvSpPr>
          <p:spPr bwMode="auto">
            <a:xfrm>
              <a:off x="3168" y="3394"/>
              <a:ext cx="904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15" name="Rectangle 162"/>
            <p:cNvSpPr>
              <a:spLocks noChangeArrowheads="1"/>
            </p:cNvSpPr>
            <p:nvPr/>
          </p:nvSpPr>
          <p:spPr bwMode="auto">
            <a:xfrm>
              <a:off x="3217" y="3424"/>
              <a:ext cx="75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Experimental</a:t>
              </a:r>
              <a:endParaRPr lang="en-US" sz="2400" dirty="0"/>
            </a:p>
          </p:txBody>
        </p:sp>
        <p:sp>
          <p:nvSpPr>
            <p:cNvPr id="32916" name="Rectangle 163"/>
            <p:cNvSpPr>
              <a:spLocks noChangeArrowheads="1"/>
            </p:cNvSpPr>
            <p:nvPr/>
          </p:nvSpPr>
          <p:spPr bwMode="auto">
            <a:xfrm>
              <a:off x="3212" y="3420"/>
              <a:ext cx="75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 b="1" dirty="0">
                  <a:solidFill>
                    <a:srgbClr val="FFFF00"/>
                  </a:solidFill>
                  <a:latin typeface="Arial" charset="0"/>
                </a:rPr>
                <a:t>Experimental</a:t>
              </a:r>
              <a:endParaRPr lang="en-US" sz="2400" dirty="0"/>
            </a:p>
          </p:txBody>
        </p:sp>
        <p:sp>
          <p:nvSpPr>
            <p:cNvPr id="32917" name="Rectangle 164"/>
            <p:cNvSpPr>
              <a:spLocks noChangeArrowheads="1"/>
            </p:cNvSpPr>
            <p:nvPr/>
          </p:nvSpPr>
          <p:spPr bwMode="auto">
            <a:xfrm>
              <a:off x="3217" y="3564"/>
              <a:ext cx="70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 b="1" dirty="0">
                  <a:solidFill>
                    <a:srgbClr val="000000"/>
                  </a:solidFill>
                  <a:latin typeface="Arial" charset="0"/>
                </a:rPr>
                <a:t>Comparison</a:t>
              </a:r>
              <a:endParaRPr lang="en-US" sz="2400" dirty="0"/>
            </a:p>
          </p:txBody>
        </p:sp>
        <p:sp>
          <p:nvSpPr>
            <p:cNvPr id="32918" name="Rectangle 165"/>
            <p:cNvSpPr>
              <a:spLocks noChangeArrowheads="1"/>
            </p:cNvSpPr>
            <p:nvPr/>
          </p:nvSpPr>
          <p:spPr bwMode="auto">
            <a:xfrm>
              <a:off x="3212" y="3559"/>
              <a:ext cx="70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 b="1" dirty="0">
                  <a:solidFill>
                    <a:srgbClr val="FFFFFF"/>
                  </a:solidFill>
                  <a:latin typeface="Arial" charset="0"/>
                </a:rPr>
                <a:t>Comparison</a:t>
              </a:r>
              <a:endParaRPr lang="en-US" sz="2400" dirty="0"/>
            </a:p>
          </p:txBody>
        </p:sp>
        <p:sp>
          <p:nvSpPr>
            <p:cNvPr id="32919" name="Rectangle 166"/>
            <p:cNvSpPr>
              <a:spLocks noChangeArrowheads="1"/>
            </p:cNvSpPr>
            <p:nvPr/>
          </p:nvSpPr>
          <p:spPr bwMode="auto">
            <a:xfrm>
              <a:off x="670" y="2162"/>
              <a:ext cx="671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20" name="Rectangle 167"/>
            <p:cNvSpPr>
              <a:spLocks noChangeArrowheads="1"/>
            </p:cNvSpPr>
            <p:nvPr/>
          </p:nvSpPr>
          <p:spPr bwMode="auto">
            <a:xfrm>
              <a:off x="843" y="2191"/>
              <a:ext cx="4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300" b="1" dirty="0">
                  <a:solidFill>
                    <a:srgbClr val="000000"/>
                  </a:solidFill>
                  <a:latin typeface="Arial" charset="0"/>
                </a:rPr>
                <a:t>Modesto</a:t>
              </a:r>
              <a:endParaRPr lang="en-US" sz="2400" dirty="0"/>
            </a:p>
          </p:txBody>
        </p:sp>
        <p:sp>
          <p:nvSpPr>
            <p:cNvPr id="32921" name="Rectangle 168"/>
            <p:cNvSpPr>
              <a:spLocks noChangeArrowheads="1"/>
            </p:cNvSpPr>
            <p:nvPr/>
          </p:nvSpPr>
          <p:spPr bwMode="auto">
            <a:xfrm>
              <a:off x="839" y="2187"/>
              <a:ext cx="4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300" b="1" dirty="0">
                  <a:latin typeface="Arial" charset="0"/>
                </a:rPr>
                <a:t>Modesto</a:t>
              </a:r>
              <a:endParaRPr lang="en-US" sz="2400" dirty="0"/>
            </a:p>
          </p:txBody>
        </p:sp>
        <p:sp>
          <p:nvSpPr>
            <p:cNvPr id="32922" name="Rectangle 169"/>
            <p:cNvSpPr>
              <a:spLocks noChangeArrowheads="1"/>
            </p:cNvSpPr>
            <p:nvPr/>
          </p:nvSpPr>
          <p:spPr bwMode="auto">
            <a:xfrm>
              <a:off x="750" y="2304"/>
              <a:ext cx="49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23" name="Rectangle 170"/>
            <p:cNvSpPr>
              <a:spLocks noChangeArrowheads="1"/>
            </p:cNvSpPr>
            <p:nvPr/>
          </p:nvSpPr>
          <p:spPr bwMode="auto">
            <a:xfrm>
              <a:off x="820" y="2334"/>
              <a:ext cx="36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300" b="1" dirty="0">
                  <a:solidFill>
                    <a:srgbClr val="000000"/>
                  </a:solidFill>
                  <a:latin typeface="Arial" charset="0"/>
                </a:rPr>
                <a:t>Salinas</a:t>
              </a:r>
              <a:endParaRPr lang="en-US" sz="2400" dirty="0"/>
            </a:p>
          </p:txBody>
        </p:sp>
        <p:sp>
          <p:nvSpPr>
            <p:cNvPr id="32924" name="Rectangle 171"/>
            <p:cNvSpPr>
              <a:spLocks noChangeArrowheads="1"/>
            </p:cNvSpPr>
            <p:nvPr/>
          </p:nvSpPr>
          <p:spPr bwMode="auto">
            <a:xfrm>
              <a:off x="816" y="2329"/>
              <a:ext cx="36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300" b="1" dirty="0">
                  <a:solidFill>
                    <a:srgbClr val="FFFF00"/>
                  </a:solidFill>
                  <a:latin typeface="Arial" charset="0"/>
                </a:rPr>
                <a:t>Salinas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32925" name="Rectangle 172"/>
            <p:cNvSpPr>
              <a:spLocks noChangeArrowheads="1"/>
            </p:cNvSpPr>
            <p:nvPr/>
          </p:nvSpPr>
          <p:spPr bwMode="auto">
            <a:xfrm>
              <a:off x="4451" y="2586"/>
              <a:ext cx="572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26" name="Rectangle 173"/>
            <p:cNvSpPr>
              <a:spLocks noChangeArrowheads="1"/>
            </p:cNvSpPr>
            <p:nvPr/>
          </p:nvSpPr>
          <p:spPr bwMode="auto">
            <a:xfrm>
              <a:off x="4500" y="2616"/>
              <a:ext cx="43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300" b="1" dirty="0">
                  <a:solidFill>
                    <a:srgbClr val="000000"/>
                  </a:solidFill>
                  <a:latin typeface="Arial" charset="0"/>
                </a:rPr>
                <a:t>Florence</a:t>
              </a:r>
              <a:endParaRPr lang="en-US" sz="2400" dirty="0"/>
            </a:p>
          </p:txBody>
        </p:sp>
        <p:sp>
          <p:nvSpPr>
            <p:cNvPr id="32927" name="Rectangle 174"/>
            <p:cNvSpPr>
              <a:spLocks noChangeArrowheads="1"/>
            </p:cNvSpPr>
            <p:nvPr/>
          </p:nvSpPr>
          <p:spPr bwMode="auto">
            <a:xfrm>
              <a:off x="4495" y="2611"/>
              <a:ext cx="43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300" b="1" dirty="0">
                  <a:solidFill>
                    <a:srgbClr val="FFFF00"/>
                  </a:solidFill>
                  <a:latin typeface="Arial" charset="0"/>
                </a:rPr>
                <a:t>Florence</a:t>
              </a:r>
              <a:endParaRPr lang="en-US" sz="2400" dirty="0"/>
            </a:p>
          </p:txBody>
        </p:sp>
        <p:sp>
          <p:nvSpPr>
            <p:cNvPr id="32928" name="Rectangle 175"/>
            <p:cNvSpPr>
              <a:spLocks noChangeArrowheads="1"/>
            </p:cNvSpPr>
            <p:nvPr/>
          </p:nvSpPr>
          <p:spPr bwMode="auto">
            <a:xfrm>
              <a:off x="4463" y="2761"/>
              <a:ext cx="628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29" name="Rectangle 176"/>
            <p:cNvSpPr>
              <a:spLocks noChangeArrowheads="1"/>
            </p:cNvSpPr>
            <p:nvPr/>
          </p:nvSpPr>
          <p:spPr bwMode="auto">
            <a:xfrm>
              <a:off x="4512" y="2790"/>
              <a:ext cx="35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300" b="1" dirty="0">
                  <a:solidFill>
                    <a:srgbClr val="000000"/>
                  </a:solidFill>
                  <a:latin typeface="Arial" charset="0"/>
                </a:rPr>
                <a:t>Sumter</a:t>
              </a:r>
              <a:endParaRPr lang="en-US" sz="2400" dirty="0"/>
            </a:p>
          </p:txBody>
        </p:sp>
        <p:sp>
          <p:nvSpPr>
            <p:cNvPr id="32930" name="Rectangle 177"/>
            <p:cNvSpPr>
              <a:spLocks noChangeArrowheads="1"/>
            </p:cNvSpPr>
            <p:nvPr/>
          </p:nvSpPr>
          <p:spPr bwMode="auto">
            <a:xfrm>
              <a:off x="4507" y="2786"/>
              <a:ext cx="35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300" b="1" dirty="0">
                  <a:solidFill>
                    <a:srgbClr val="FFFFFF"/>
                  </a:solidFill>
                  <a:latin typeface="Arial" charset="0"/>
                </a:rPr>
                <a:t>Sumter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569913" y="0"/>
            <a:ext cx="84836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Alcohol-Involved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Trauma at the Community Level: </a:t>
            </a:r>
            <a:b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Logic Model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`````````</a:t>
            </a:r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115888" y="820738"/>
            <a:ext cx="25146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MOBILIZATION</a:t>
            </a: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6348413" y="876300"/>
            <a:ext cx="25146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DRINKING AND DRIVING</a:t>
            </a:r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016375" y="3733800"/>
            <a:ext cx="25146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UNDERAGE DRINKING</a:t>
            </a:r>
          </a:p>
        </p:txBody>
      </p:sp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1009650" y="5499100"/>
            <a:ext cx="2590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ALCOHOL ACCESS</a:t>
            </a:r>
          </a:p>
        </p:txBody>
      </p:sp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241300" y="2303463"/>
            <a:ext cx="2743200" cy="5413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RESPONSIBLE BEVERAGE </a:t>
            </a:r>
          </a:p>
          <a:p>
            <a:pPr>
              <a:defRPr/>
            </a:pPr>
            <a:r>
              <a:rPr lang="en-US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SERVICE</a:t>
            </a:r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4838700" y="5499100"/>
            <a:ext cx="2514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Non-Traffic Risk Activities</a:t>
            </a:r>
          </a:p>
        </p:txBody>
      </p:sp>
      <p:sp>
        <p:nvSpPr>
          <p:cNvPr id="177161" name="Rectangle 9"/>
          <p:cNvSpPr>
            <a:spLocks noChangeArrowheads="1"/>
          </p:cNvSpPr>
          <p:nvPr/>
        </p:nvSpPr>
        <p:spPr bwMode="auto">
          <a:xfrm>
            <a:off x="2838450" y="1028700"/>
            <a:ext cx="2514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Local News 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About 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Alcohol</a:t>
            </a:r>
            <a:b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Problems 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and 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Enforcement</a:t>
            </a:r>
          </a:p>
        </p:txBody>
      </p:sp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2120900" y="4318000"/>
            <a:ext cx="19558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Retail Alcohol </a:t>
            </a:r>
            <a:b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Availability</a:t>
            </a:r>
          </a:p>
          <a:p>
            <a:pPr>
              <a:defRPr/>
            </a:pP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(on- 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and 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off-premise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</a:p>
        </p:txBody>
      </p:sp>
      <p:sp>
        <p:nvSpPr>
          <p:cNvPr id="177163" name="Rectangle 11"/>
          <p:cNvSpPr>
            <a:spLocks noChangeArrowheads="1"/>
          </p:cNvSpPr>
          <p:nvPr/>
        </p:nvSpPr>
        <p:spPr bwMode="auto">
          <a:xfrm>
            <a:off x="4254500" y="4464050"/>
            <a:ext cx="18415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Alcohol Intoxication</a:t>
            </a:r>
          </a:p>
          <a:p>
            <a:pPr algn="l">
              <a:defRPr/>
            </a:pP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or Impairment</a:t>
            </a:r>
          </a:p>
        </p:txBody>
      </p:sp>
      <p:sp>
        <p:nvSpPr>
          <p:cNvPr id="177164" name="Rectangle 12"/>
          <p:cNvSpPr>
            <a:spLocks noChangeArrowheads="1"/>
          </p:cNvSpPr>
          <p:nvPr/>
        </p:nvSpPr>
        <p:spPr bwMode="auto">
          <a:xfrm>
            <a:off x="6591300" y="4267200"/>
            <a:ext cx="24511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Alcohol-Involved</a:t>
            </a:r>
            <a:endParaRPr lang="en-US" sz="2000" b="1" i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sz="2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Injury </a:t>
            </a:r>
          </a:p>
        </p:txBody>
      </p:sp>
      <p:sp>
        <p:nvSpPr>
          <p:cNvPr id="177165" name="Rectangle 13"/>
          <p:cNvSpPr>
            <a:spLocks noChangeArrowheads="1"/>
          </p:cNvSpPr>
          <p:nvPr/>
        </p:nvSpPr>
        <p:spPr bwMode="auto">
          <a:xfrm>
            <a:off x="7105650" y="2735263"/>
            <a:ext cx="13509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Driving 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After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Drinking</a:t>
            </a:r>
          </a:p>
        </p:txBody>
      </p:sp>
      <p:sp>
        <p:nvSpPr>
          <p:cNvPr id="177166" name="Rectangle 14"/>
          <p:cNvSpPr>
            <a:spLocks noChangeArrowheads="1"/>
          </p:cNvSpPr>
          <p:nvPr/>
        </p:nvSpPr>
        <p:spPr bwMode="auto">
          <a:xfrm>
            <a:off x="7054850" y="1104900"/>
            <a:ext cx="156051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Perceived </a:t>
            </a:r>
          </a:p>
          <a:p>
            <a:pPr>
              <a:defRPr/>
            </a:pP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Risk of Arrest</a:t>
            </a:r>
          </a:p>
        </p:txBody>
      </p:sp>
      <p:sp>
        <p:nvSpPr>
          <p:cNvPr id="177167" name="Rectangle 15"/>
          <p:cNvSpPr>
            <a:spLocks noChangeArrowheads="1"/>
          </p:cNvSpPr>
          <p:nvPr/>
        </p:nvSpPr>
        <p:spPr bwMode="auto">
          <a:xfrm>
            <a:off x="4864100" y="1409700"/>
            <a:ext cx="1739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Local Law</a:t>
            </a:r>
          </a:p>
          <a:p>
            <a:pPr>
              <a:defRPr/>
            </a:pP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Enforcement</a:t>
            </a:r>
          </a:p>
        </p:txBody>
      </p:sp>
      <p:sp>
        <p:nvSpPr>
          <p:cNvPr id="177168" name="Rectangle 16"/>
          <p:cNvSpPr>
            <a:spLocks noChangeArrowheads="1"/>
          </p:cNvSpPr>
          <p:nvPr/>
        </p:nvSpPr>
        <p:spPr bwMode="auto">
          <a:xfrm>
            <a:off x="4762500" y="2413000"/>
            <a:ext cx="2006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Social Access </a:t>
            </a:r>
          </a:p>
          <a:p>
            <a:pPr>
              <a:defRPr/>
            </a:pP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 Alcohol</a:t>
            </a:r>
          </a:p>
        </p:txBody>
      </p:sp>
      <p:sp>
        <p:nvSpPr>
          <p:cNvPr id="177169" name="Rectangle 17"/>
          <p:cNvSpPr>
            <a:spLocks noChangeArrowheads="1"/>
          </p:cNvSpPr>
          <p:nvPr/>
        </p:nvSpPr>
        <p:spPr bwMode="auto">
          <a:xfrm>
            <a:off x="2305050" y="2844800"/>
            <a:ext cx="15049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Alcohol </a:t>
            </a:r>
          </a:p>
          <a:p>
            <a:pPr>
              <a:defRPr/>
            </a:pP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Serving and </a:t>
            </a:r>
          </a:p>
          <a:p>
            <a:pPr>
              <a:defRPr/>
            </a:pP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Sales Practices</a:t>
            </a:r>
          </a:p>
        </p:txBody>
      </p:sp>
      <p:sp>
        <p:nvSpPr>
          <p:cNvPr id="177170" name="Rectangle 18"/>
          <p:cNvSpPr>
            <a:spLocks noChangeArrowheads="1"/>
          </p:cNvSpPr>
          <p:nvPr/>
        </p:nvSpPr>
        <p:spPr bwMode="auto">
          <a:xfrm>
            <a:off x="342900" y="4267200"/>
            <a:ext cx="1906588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Local Regulation </a:t>
            </a:r>
          </a:p>
          <a:p>
            <a:pPr>
              <a:defRPr/>
            </a:pP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of Alcohol</a:t>
            </a:r>
          </a:p>
          <a:p>
            <a:pPr>
              <a:defRPr/>
            </a:pP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(density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hours 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of 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sale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</a:p>
        </p:txBody>
      </p:sp>
      <p:sp>
        <p:nvSpPr>
          <p:cNvPr id="177171" name="Line 19"/>
          <p:cNvSpPr>
            <a:spLocks noChangeShapeType="1"/>
          </p:cNvSpPr>
          <p:nvPr/>
        </p:nvSpPr>
        <p:spPr bwMode="auto">
          <a:xfrm>
            <a:off x="7753350" y="2303463"/>
            <a:ext cx="0" cy="431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77172" name="Line 20"/>
          <p:cNvSpPr>
            <a:spLocks noChangeShapeType="1"/>
          </p:cNvSpPr>
          <p:nvPr/>
        </p:nvSpPr>
        <p:spPr bwMode="auto">
          <a:xfrm>
            <a:off x="7753350" y="3670300"/>
            <a:ext cx="0" cy="69056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77173" name="Line 21"/>
          <p:cNvSpPr>
            <a:spLocks noChangeShapeType="1"/>
          </p:cNvSpPr>
          <p:nvPr/>
        </p:nvSpPr>
        <p:spPr bwMode="auto">
          <a:xfrm>
            <a:off x="6261100" y="4819650"/>
            <a:ext cx="0" cy="431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77174" name="Line 22"/>
          <p:cNvSpPr>
            <a:spLocks noChangeShapeType="1"/>
          </p:cNvSpPr>
          <p:nvPr/>
        </p:nvSpPr>
        <p:spPr bwMode="auto">
          <a:xfrm>
            <a:off x="5727700" y="2057400"/>
            <a:ext cx="0" cy="4318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77175" name="Line 23"/>
          <p:cNvSpPr>
            <a:spLocks noChangeShapeType="1"/>
          </p:cNvSpPr>
          <p:nvPr/>
        </p:nvSpPr>
        <p:spPr bwMode="auto">
          <a:xfrm>
            <a:off x="5727700" y="3251200"/>
            <a:ext cx="0" cy="431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77176" name="Line 24"/>
          <p:cNvSpPr>
            <a:spLocks noChangeShapeType="1"/>
          </p:cNvSpPr>
          <p:nvPr/>
        </p:nvSpPr>
        <p:spPr bwMode="auto">
          <a:xfrm rot="5400000" flipV="1">
            <a:off x="6311900" y="4375150"/>
            <a:ext cx="0" cy="431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77177" name="Line 25"/>
          <p:cNvSpPr>
            <a:spLocks noChangeShapeType="1"/>
          </p:cNvSpPr>
          <p:nvPr/>
        </p:nvSpPr>
        <p:spPr bwMode="auto">
          <a:xfrm rot="5400000" flipV="1">
            <a:off x="2249488" y="4324350"/>
            <a:ext cx="0" cy="431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77178" name="Line 26"/>
          <p:cNvSpPr>
            <a:spLocks noChangeShapeType="1"/>
          </p:cNvSpPr>
          <p:nvPr/>
        </p:nvSpPr>
        <p:spPr bwMode="auto">
          <a:xfrm rot="5400000" flipV="1">
            <a:off x="3911600" y="4337050"/>
            <a:ext cx="0" cy="431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77179" name="Line 27"/>
          <p:cNvSpPr>
            <a:spLocks noChangeShapeType="1"/>
          </p:cNvSpPr>
          <p:nvPr/>
        </p:nvSpPr>
        <p:spPr bwMode="auto">
          <a:xfrm>
            <a:off x="2984500" y="3708400"/>
            <a:ext cx="0" cy="431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77180" name="AutoShape 28"/>
          <p:cNvSpPr>
            <a:spLocks noChangeAspect="1" noChangeArrowheads="1"/>
          </p:cNvSpPr>
          <p:nvPr/>
        </p:nvSpPr>
        <p:spPr bwMode="auto">
          <a:xfrm>
            <a:off x="2630488" y="1536700"/>
            <a:ext cx="731837" cy="441325"/>
          </a:xfrm>
          <a:prstGeom prst="curvedUpArrow">
            <a:avLst>
              <a:gd name="adj1" fmla="val 33165"/>
              <a:gd name="adj2" fmla="val 66331"/>
              <a:gd name="adj3" fmla="val 33333"/>
            </a:avLst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7181" name="AutoShape 29"/>
          <p:cNvSpPr>
            <a:spLocks noChangeAspect="1" noChangeArrowheads="1"/>
          </p:cNvSpPr>
          <p:nvPr/>
        </p:nvSpPr>
        <p:spPr bwMode="auto">
          <a:xfrm>
            <a:off x="8497888" y="1309688"/>
            <a:ext cx="365125" cy="604837"/>
          </a:xfrm>
          <a:prstGeom prst="curvedLeftArrow">
            <a:avLst>
              <a:gd name="adj1" fmla="val 33130"/>
              <a:gd name="adj2" fmla="val 66261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7182" name="AutoShape 30"/>
          <p:cNvSpPr>
            <a:spLocks noChangeAspect="1" noChangeArrowheads="1"/>
          </p:cNvSpPr>
          <p:nvPr/>
        </p:nvSpPr>
        <p:spPr bwMode="auto">
          <a:xfrm rot="666183">
            <a:off x="6402388" y="1277938"/>
            <a:ext cx="401637" cy="663575"/>
          </a:xfrm>
          <a:prstGeom prst="curvedLeftArrow">
            <a:avLst>
              <a:gd name="adj1" fmla="val 33135"/>
              <a:gd name="adj2" fmla="val 66087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7183" name="AutoShape 31"/>
          <p:cNvSpPr>
            <a:spLocks noChangeAspect="1" noChangeArrowheads="1"/>
          </p:cNvSpPr>
          <p:nvPr/>
        </p:nvSpPr>
        <p:spPr bwMode="auto">
          <a:xfrm rot="-1196239">
            <a:off x="1682750" y="2860675"/>
            <a:ext cx="438150" cy="727075"/>
          </a:xfrm>
          <a:prstGeom prst="curvedRightArrow">
            <a:avLst>
              <a:gd name="adj1" fmla="val 33188"/>
              <a:gd name="adj2" fmla="val 66377"/>
              <a:gd name="adj3" fmla="val 33333"/>
            </a:avLst>
          </a:prstGeom>
          <a:solidFill>
            <a:srgbClr val="FF0000"/>
          </a:solidFill>
          <a:ln w="571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7184" name="AutoShape 32"/>
          <p:cNvSpPr>
            <a:spLocks noChangeAspect="1" noChangeArrowheads="1"/>
          </p:cNvSpPr>
          <p:nvPr/>
        </p:nvSpPr>
        <p:spPr bwMode="auto">
          <a:xfrm rot="21250548" flipV="1">
            <a:off x="6197600" y="2981325"/>
            <a:ext cx="365125" cy="604838"/>
          </a:xfrm>
          <a:prstGeom prst="curvedLeftArrow">
            <a:avLst>
              <a:gd name="adj1" fmla="val 33130"/>
              <a:gd name="adj2" fmla="val 66261"/>
              <a:gd name="adj3" fmla="val 33333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177185" name="AutoShape 33"/>
          <p:cNvSpPr>
            <a:spLocks noChangeAspect="1" noChangeArrowheads="1"/>
          </p:cNvSpPr>
          <p:nvPr/>
        </p:nvSpPr>
        <p:spPr bwMode="auto">
          <a:xfrm rot="14309357" flipV="1">
            <a:off x="3482181" y="3782219"/>
            <a:ext cx="365125" cy="604838"/>
          </a:xfrm>
          <a:prstGeom prst="curvedLeftArrow">
            <a:avLst>
              <a:gd name="adj1" fmla="val 33130"/>
              <a:gd name="adj2" fmla="val 66261"/>
              <a:gd name="adj3" fmla="val 33333"/>
            </a:avLst>
          </a:prstGeom>
          <a:solidFill>
            <a:srgbClr val="FF0000"/>
          </a:solidFill>
          <a:ln w="571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7186" name="AutoShape 34"/>
          <p:cNvSpPr>
            <a:spLocks noChangeAspect="1" noChangeArrowheads="1"/>
          </p:cNvSpPr>
          <p:nvPr/>
        </p:nvSpPr>
        <p:spPr bwMode="auto">
          <a:xfrm rot="18473232" flipV="1">
            <a:off x="3929856" y="3004344"/>
            <a:ext cx="365125" cy="604838"/>
          </a:xfrm>
          <a:prstGeom prst="curvedLeftArrow">
            <a:avLst>
              <a:gd name="adj1" fmla="val 33130"/>
              <a:gd name="adj2" fmla="val 66261"/>
              <a:gd name="adj3" fmla="val 33333"/>
            </a:avLst>
          </a:prstGeom>
          <a:solidFill>
            <a:srgbClr val="FF0000"/>
          </a:solidFill>
          <a:ln w="571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7187" name="AutoShape 35"/>
          <p:cNvSpPr>
            <a:spLocks noChangeAspect="1" noChangeArrowheads="1"/>
          </p:cNvSpPr>
          <p:nvPr/>
        </p:nvSpPr>
        <p:spPr bwMode="auto">
          <a:xfrm rot="1216267" flipH="1" flipV="1">
            <a:off x="3916363" y="5111750"/>
            <a:ext cx="420687" cy="698500"/>
          </a:xfrm>
          <a:prstGeom prst="curvedRightArrow">
            <a:avLst>
              <a:gd name="adj1" fmla="val 33208"/>
              <a:gd name="adj2" fmla="val 66415"/>
              <a:gd name="adj3" fmla="val 33333"/>
            </a:avLst>
          </a:prstGeom>
          <a:solidFill>
            <a:srgbClr val="FF0000"/>
          </a:solidFill>
          <a:ln w="571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7188" name="AutoShape 36"/>
          <p:cNvSpPr>
            <a:spLocks noChangeAspect="1" noChangeArrowheads="1"/>
          </p:cNvSpPr>
          <p:nvPr/>
        </p:nvSpPr>
        <p:spPr bwMode="auto">
          <a:xfrm rot="19228175" flipV="1">
            <a:off x="588963" y="5035550"/>
            <a:ext cx="420687" cy="698500"/>
          </a:xfrm>
          <a:prstGeom prst="curvedRightArrow">
            <a:avLst>
              <a:gd name="adj1" fmla="val 33208"/>
              <a:gd name="adj2" fmla="val 66415"/>
              <a:gd name="adj3" fmla="val 33333"/>
            </a:avLst>
          </a:prstGeom>
          <a:solidFill>
            <a:srgbClr val="FF0000"/>
          </a:solidFill>
          <a:ln w="571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7189" name="Line 37"/>
          <p:cNvSpPr>
            <a:spLocks noChangeShapeType="1"/>
          </p:cNvSpPr>
          <p:nvPr/>
        </p:nvSpPr>
        <p:spPr bwMode="auto">
          <a:xfrm>
            <a:off x="6348413" y="1765300"/>
            <a:ext cx="877887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7190" name="Line 38"/>
          <p:cNvSpPr>
            <a:spLocks noChangeShapeType="1"/>
          </p:cNvSpPr>
          <p:nvPr/>
        </p:nvSpPr>
        <p:spPr bwMode="auto">
          <a:xfrm flipH="1">
            <a:off x="3600450" y="1771650"/>
            <a:ext cx="1539875" cy="13589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7191" name="Line 39"/>
          <p:cNvSpPr>
            <a:spLocks noChangeShapeType="1"/>
          </p:cNvSpPr>
          <p:nvPr/>
        </p:nvSpPr>
        <p:spPr bwMode="auto">
          <a:xfrm rot="21432730" flipH="1">
            <a:off x="3040063" y="1914525"/>
            <a:ext cx="2073275" cy="223837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7192" name="Line 40"/>
          <p:cNvSpPr>
            <a:spLocks noChangeShapeType="1"/>
          </p:cNvSpPr>
          <p:nvPr/>
        </p:nvSpPr>
        <p:spPr bwMode="auto">
          <a:xfrm flipH="1">
            <a:off x="1295400" y="1385888"/>
            <a:ext cx="1689100" cy="2684462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7193" name="Line 41"/>
          <p:cNvSpPr>
            <a:spLocks noChangeShapeType="1"/>
          </p:cNvSpPr>
          <p:nvPr/>
        </p:nvSpPr>
        <p:spPr bwMode="auto">
          <a:xfrm>
            <a:off x="2984500" y="1422400"/>
            <a:ext cx="0" cy="143827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7194" name="Line 42"/>
          <p:cNvSpPr>
            <a:spLocks noChangeShapeType="1"/>
          </p:cNvSpPr>
          <p:nvPr/>
        </p:nvSpPr>
        <p:spPr bwMode="auto">
          <a:xfrm rot="473470">
            <a:off x="5305425" y="1277938"/>
            <a:ext cx="2085975" cy="2159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7" dur="5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8" dur="5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5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1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animBg="1" autoUpdateAnimBg="0"/>
      <p:bldP spid="177156" grpId="0" animBg="1" autoUpdateAnimBg="0"/>
      <p:bldP spid="177157" grpId="0" animBg="1" autoUpdateAnimBg="0"/>
      <p:bldP spid="177158" grpId="0" animBg="1" autoUpdateAnimBg="0"/>
      <p:bldP spid="177159" grpId="0" animBg="1" autoUpdateAnimBg="0"/>
      <p:bldP spid="177160" grpId="0" autoUpdateAnimBg="0"/>
      <p:bldP spid="177161" grpId="0" autoUpdateAnimBg="0"/>
      <p:bldP spid="177162" grpId="0" autoUpdateAnimBg="0"/>
      <p:bldP spid="177163" grpId="0" autoUpdateAnimBg="0"/>
      <p:bldP spid="177164" grpId="0" autoUpdateAnimBg="0"/>
      <p:bldP spid="177165" grpId="0" autoUpdateAnimBg="0"/>
      <p:bldP spid="177166" grpId="0" autoUpdateAnimBg="0"/>
      <p:bldP spid="177167" grpId="0" autoUpdateAnimBg="0"/>
      <p:bldP spid="177168" grpId="0" autoUpdateAnimBg="0"/>
      <p:bldP spid="177169" grpId="0" autoUpdateAnimBg="0"/>
      <p:bldP spid="177170" grpId="0" autoUpdateAnimBg="0"/>
      <p:bldP spid="177171" grpId="0" animBg="1"/>
      <p:bldP spid="177172" grpId="0" animBg="1"/>
      <p:bldP spid="177173" grpId="0" animBg="1"/>
      <p:bldP spid="177174" grpId="0" animBg="1"/>
      <p:bldP spid="177175" grpId="0" animBg="1"/>
      <p:bldP spid="177176" grpId="0" animBg="1"/>
      <p:bldP spid="177177" grpId="0" animBg="1"/>
      <p:bldP spid="177178" grpId="0" animBg="1"/>
      <p:bldP spid="177179" grpId="0" animBg="1"/>
      <p:bldP spid="177180" grpId="0" animBg="1"/>
      <p:bldP spid="177181" grpId="0" animBg="1"/>
      <p:bldP spid="177182" grpId="0" animBg="1"/>
      <p:bldP spid="177183" grpId="0" animBg="1"/>
      <p:bldP spid="177184" grpId="0" animBg="1" autoUpdateAnimBg="0"/>
      <p:bldP spid="177185" grpId="0" animBg="1"/>
      <p:bldP spid="177186" grpId="0" animBg="1"/>
      <p:bldP spid="177187" grpId="0" animBg="1"/>
      <p:bldP spid="177188" grpId="0" animBg="1"/>
      <p:bldP spid="177189" grpId="0" animBg="1"/>
      <p:bldP spid="177190" grpId="0" animBg="1"/>
      <p:bldP spid="177191" grpId="0" animBg="1"/>
      <p:bldP spid="177192" grpId="0" animBg="1"/>
      <p:bldP spid="177193" grpId="0" animBg="1"/>
      <p:bldP spid="17719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IMG0020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 t="5014" b="8835"/>
          <a:stretch>
            <a:fillRect/>
          </a:stretch>
        </p:blipFill>
        <p:spPr bwMode="auto">
          <a:xfrm>
            <a:off x="2133600" y="101600"/>
            <a:ext cx="4876800" cy="630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914400" y="392113"/>
            <a:ext cx="33718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Restaurant Service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IMG0018"/>
          <p:cNvPicPr>
            <a:picLocks noChangeAspect="1" noChangeArrowheads="1"/>
          </p:cNvPicPr>
          <p:nvPr/>
        </p:nvPicPr>
        <p:blipFill>
          <a:blip r:embed="rId2" cstate="print"/>
          <a:srcRect t="2734" b="6490"/>
          <a:stretch>
            <a:fillRect/>
          </a:stretch>
        </p:blipFill>
        <p:spPr bwMode="auto">
          <a:xfrm>
            <a:off x="2362200" y="136525"/>
            <a:ext cx="5054600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2814638" y="4872038"/>
            <a:ext cx="4414837" cy="120032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bg2"/>
                </a:solidFill>
                <a:latin typeface="Arial" charset="0"/>
              </a:rPr>
              <a:t>Highly visible </a:t>
            </a:r>
            <a:r>
              <a:rPr lang="en-US" sz="2400" b="1" dirty="0" smtClean="0">
                <a:solidFill>
                  <a:schemeClr val="bg2"/>
                </a:solidFill>
                <a:latin typeface="Arial" charset="0"/>
              </a:rPr>
              <a:t>and </a:t>
            </a:r>
            <a:r>
              <a:rPr lang="en-US" sz="2400" b="1" dirty="0">
                <a:solidFill>
                  <a:schemeClr val="bg2"/>
                </a:solidFill>
                <a:latin typeface="Arial" charset="0"/>
              </a:rPr>
              <a:t>increased actual drinking and driving </a:t>
            </a:r>
            <a:r>
              <a:rPr lang="en-US" sz="2400" b="1" u="sng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enforcement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G0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8" y="758825"/>
            <a:ext cx="7847012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28" y="309563"/>
            <a:ext cx="8322972" cy="14430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Goals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752600"/>
            <a:ext cx="7745412" cy="4308475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Goal 1: Learn about population-based prevention approaches and “environmental strategies”</a:t>
            </a: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Goal 2: Learn what local prevention need to do in assessing, implementing, and evaluating environmental strategies, i.e., strategic planning.</a:t>
            </a:r>
          </a:p>
          <a:p>
            <a:endParaRPr lang="en-US" sz="2400" dirty="0" smtClean="0">
              <a:latin typeface="+mj-lt"/>
            </a:endParaRPr>
          </a:p>
          <a:p>
            <a:pPr>
              <a:defRPr/>
            </a:pPr>
            <a:r>
              <a:rPr lang="en-US" sz="2400" dirty="0" smtClean="0">
                <a:latin typeface="+mj-lt"/>
              </a:rPr>
              <a:t>Goal 3: Learn how to evaluate environmental strategies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IMG0014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914400" y="919163"/>
            <a:ext cx="7543800" cy="503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719064" y="363538"/>
            <a:ext cx="29370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+mj-lt"/>
              </a:rPr>
              <a:t>Underage Drinking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477963" y="4852988"/>
            <a:ext cx="6737350" cy="8318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Arial" charset="0"/>
              </a:rPr>
              <a:t>In Salinas California, 90% of students who drink </a:t>
            </a:r>
          </a:p>
          <a:p>
            <a:r>
              <a:rPr lang="en-US" sz="2400" dirty="0">
                <a:solidFill>
                  <a:schemeClr val="bg2"/>
                </a:solidFill>
                <a:latin typeface="Arial" charset="0"/>
              </a:rPr>
              <a:t>report attending parties where minors </a:t>
            </a:r>
            <a:r>
              <a:rPr lang="en-US" sz="2400" dirty="0" smtClean="0">
                <a:solidFill>
                  <a:schemeClr val="bg2"/>
                </a:solidFill>
                <a:latin typeface="Arial" charset="0"/>
              </a:rPr>
              <a:t>drank.</a:t>
            </a:r>
            <a:endParaRPr lang="en-US" sz="24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Intermediate Variable and Strategy Data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own Arrow 3"/>
          <p:cNvSpPr/>
          <p:nvPr/>
        </p:nvSpPr>
        <p:spPr bwMode="auto">
          <a:xfrm>
            <a:off x="4680492" y="2595308"/>
            <a:ext cx="484632" cy="265631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G0011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t="6880" b="2431"/>
          <a:stretch>
            <a:fillRect/>
          </a:stretch>
        </p:blipFill>
        <p:spPr bwMode="auto">
          <a:xfrm>
            <a:off x="3008313" y="103188"/>
            <a:ext cx="5068887" cy="663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440" name="Object 0"/>
          <p:cNvGraphicFramePr>
            <a:graphicFrameLocks noChangeAspect="1"/>
          </p:cNvGraphicFramePr>
          <p:nvPr/>
        </p:nvGraphicFramePr>
        <p:xfrm>
          <a:off x="482600" y="348622"/>
          <a:ext cx="8661400" cy="6155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" name="Slide" r:id="rId3" imgW="4285392" imgH="3212570" progId="PowerPoint.Slide.8">
                  <p:embed/>
                </p:oleObj>
              </mc:Choice>
              <mc:Fallback>
                <p:oleObj name="Slide" r:id="rId3" imgW="4285392" imgH="3212570" progId="PowerPoint.Slide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1658"/>
                      <a:stretch>
                        <a:fillRect/>
                      </a:stretch>
                    </p:blipFill>
                    <p:spPr bwMode="auto">
                      <a:xfrm>
                        <a:off x="482600" y="348622"/>
                        <a:ext cx="8661400" cy="61552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533400"/>
            <a:ext cx="8054975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effectLst/>
              </a:rPr>
              <a:t>Underage Alcohol Prevention Activities</a:t>
            </a:r>
          </a:p>
        </p:txBody>
      </p:sp>
      <p:graphicFrame>
        <p:nvGraphicFramePr>
          <p:cNvPr id="155651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149350" y="1844675"/>
          <a:ext cx="7454900" cy="448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hart" r:id="rId3" imgW="6819934" imgH="4105161" progId="MSGraph.Chart.8">
                  <p:embed/>
                </p:oleObj>
              </mc:Choice>
              <mc:Fallback>
                <p:oleObj name="Chart" r:id="rId3" imgW="6819934" imgH="4105161" progId="MSGraph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350" y="1844675"/>
                        <a:ext cx="7454900" cy="448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 autoUpdateAnimBg="0"/>
      <p:bldOleChart spid="155651" grpId="0" bld="series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2" descr="IMG0013"/>
          <p:cNvPicPr>
            <a:picLocks noChangeAspect="1" noChangeArrowheads="1"/>
          </p:cNvPicPr>
          <p:nvPr/>
        </p:nvPicPr>
        <p:blipFill>
          <a:blip r:embed="rId3" cstate="print"/>
          <a:srcRect t="3125" b="3104"/>
          <a:stretch>
            <a:fillRect/>
          </a:stretch>
        </p:blipFill>
        <p:spPr bwMode="auto">
          <a:xfrm>
            <a:off x="1919288" y="0"/>
            <a:ext cx="5645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800725" y="57324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708650" y="5392738"/>
            <a:ext cx="288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915150" y="5053013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7564438" y="1728788"/>
            <a:ext cx="1293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93895" name="Text Box 7"/>
          <p:cNvSpPr txBox="1">
            <a:spLocks noChangeArrowheads="1"/>
          </p:cNvSpPr>
          <p:nvPr/>
        </p:nvSpPr>
        <p:spPr bwMode="auto">
          <a:xfrm>
            <a:off x="3787775" y="5510213"/>
            <a:ext cx="4964113" cy="76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“Mountain of Beer”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5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23188" cy="1524000"/>
          </a:xfrm>
          <a:solidFill>
            <a:schemeClr val="tx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bg2"/>
                </a:solidFill>
                <a:effectLst/>
              </a:rPr>
              <a:t>Underage Alcohol Purchase Survey</a:t>
            </a:r>
            <a:br>
              <a:rPr lang="en-US" sz="2800" dirty="0" smtClean="0">
                <a:solidFill>
                  <a:schemeClr val="bg2"/>
                </a:solidFill>
                <a:effectLst/>
              </a:rPr>
            </a:br>
            <a:r>
              <a:rPr lang="en-US" sz="2400" i="1" dirty="0" smtClean="0">
                <a:solidFill>
                  <a:schemeClr val="bg2"/>
                </a:solidFill>
                <a:effectLst/>
              </a:rPr>
              <a:t>Experimental and Comparison Communities</a:t>
            </a:r>
          </a:p>
        </p:txBody>
      </p:sp>
      <p:sp>
        <p:nvSpPr>
          <p:cNvPr id="137219" name="Freeform 3"/>
          <p:cNvSpPr>
            <a:spLocks/>
          </p:cNvSpPr>
          <p:nvPr/>
        </p:nvSpPr>
        <p:spPr bwMode="auto">
          <a:xfrm>
            <a:off x="1241425" y="5438775"/>
            <a:ext cx="7454900" cy="182563"/>
          </a:xfrm>
          <a:custGeom>
            <a:avLst/>
            <a:gdLst>
              <a:gd name="T0" fmla="*/ 0 w 4696"/>
              <a:gd name="T1" fmla="*/ 2147483647 h 115"/>
              <a:gd name="T2" fmla="*/ 2147483647 w 4696"/>
              <a:gd name="T3" fmla="*/ 0 h 115"/>
              <a:gd name="T4" fmla="*/ 2147483647 w 4696"/>
              <a:gd name="T5" fmla="*/ 0 h 115"/>
              <a:gd name="T6" fmla="*/ 2147483647 w 4696"/>
              <a:gd name="T7" fmla="*/ 2147483647 h 115"/>
              <a:gd name="T8" fmla="*/ 0 w 4696"/>
              <a:gd name="T9" fmla="*/ 2147483647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96"/>
              <a:gd name="T16" fmla="*/ 0 h 115"/>
              <a:gd name="T17" fmla="*/ 4696 w 4696"/>
              <a:gd name="T18" fmla="*/ 115 h 1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96" h="115">
                <a:moveTo>
                  <a:pt x="0" y="115"/>
                </a:moveTo>
                <a:lnTo>
                  <a:pt x="144" y="0"/>
                </a:lnTo>
                <a:lnTo>
                  <a:pt x="4696" y="0"/>
                </a:lnTo>
                <a:lnTo>
                  <a:pt x="4552" y="115"/>
                </a:lnTo>
                <a:lnTo>
                  <a:pt x="0" y="11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7220" name="Freeform 4"/>
          <p:cNvSpPr>
            <a:spLocks/>
          </p:cNvSpPr>
          <p:nvPr/>
        </p:nvSpPr>
        <p:spPr bwMode="auto">
          <a:xfrm>
            <a:off x="1241425" y="1843088"/>
            <a:ext cx="228600" cy="3778250"/>
          </a:xfrm>
          <a:custGeom>
            <a:avLst/>
            <a:gdLst>
              <a:gd name="T0" fmla="*/ 0 w 144"/>
              <a:gd name="T1" fmla="*/ 2147483647 h 2380"/>
              <a:gd name="T2" fmla="*/ 0 w 144"/>
              <a:gd name="T3" fmla="*/ 2147483647 h 2380"/>
              <a:gd name="T4" fmla="*/ 2147483647 w 144"/>
              <a:gd name="T5" fmla="*/ 0 h 2380"/>
              <a:gd name="T6" fmla="*/ 2147483647 w 144"/>
              <a:gd name="T7" fmla="*/ 2147483647 h 2380"/>
              <a:gd name="T8" fmla="*/ 0 w 144"/>
              <a:gd name="T9" fmla="*/ 2147483647 h 23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2380"/>
              <a:gd name="T17" fmla="*/ 144 w 144"/>
              <a:gd name="T18" fmla="*/ 2380 h 23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2380">
                <a:moveTo>
                  <a:pt x="0" y="2380"/>
                </a:moveTo>
                <a:lnTo>
                  <a:pt x="0" y="114"/>
                </a:lnTo>
                <a:lnTo>
                  <a:pt x="144" y="0"/>
                </a:lnTo>
                <a:lnTo>
                  <a:pt x="144" y="2265"/>
                </a:lnTo>
                <a:lnTo>
                  <a:pt x="0" y="238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1470025" y="1843088"/>
            <a:ext cx="7226300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7222" name="Freeform 6"/>
          <p:cNvSpPr>
            <a:spLocks/>
          </p:cNvSpPr>
          <p:nvPr/>
        </p:nvSpPr>
        <p:spPr bwMode="auto">
          <a:xfrm>
            <a:off x="1241425" y="5438775"/>
            <a:ext cx="7454900" cy="182563"/>
          </a:xfrm>
          <a:custGeom>
            <a:avLst/>
            <a:gdLst>
              <a:gd name="T0" fmla="*/ 0 w 782"/>
              <a:gd name="T1" fmla="*/ 2147483647 h 18"/>
              <a:gd name="T2" fmla="*/ 2147483647 w 782"/>
              <a:gd name="T3" fmla="*/ 0 h 18"/>
              <a:gd name="T4" fmla="*/ 2147483647 w 782"/>
              <a:gd name="T5" fmla="*/ 0 h 18"/>
              <a:gd name="T6" fmla="*/ 0 60000 65536"/>
              <a:gd name="T7" fmla="*/ 0 60000 65536"/>
              <a:gd name="T8" fmla="*/ 0 60000 65536"/>
              <a:gd name="T9" fmla="*/ 0 w 782"/>
              <a:gd name="T10" fmla="*/ 0 h 18"/>
              <a:gd name="T11" fmla="*/ 782 w 782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2" h="18">
                <a:moveTo>
                  <a:pt x="0" y="18"/>
                </a:moveTo>
                <a:lnTo>
                  <a:pt x="24" y="0"/>
                </a:lnTo>
                <a:lnTo>
                  <a:pt x="78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7223" name="Freeform 7"/>
          <p:cNvSpPr>
            <a:spLocks/>
          </p:cNvSpPr>
          <p:nvPr/>
        </p:nvSpPr>
        <p:spPr bwMode="auto">
          <a:xfrm>
            <a:off x="1241425" y="4843463"/>
            <a:ext cx="7454900" cy="182562"/>
          </a:xfrm>
          <a:custGeom>
            <a:avLst/>
            <a:gdLst>
              <a:gd name="T0" fmla="*/ 0 w 782"/>
              <a:gd name="T1" fmla="*/ 2147483647 h 18"/>
              <a:gd name="T2" fmla="*/ 2147483647 w 782"/>
              <a:gd name="T3" fmla="*/ 0 h 18"/>
              <a:gd name="T4" fmla="*/ 2147483647 w 782"/>
              <a:gd name="T5" fmla="*/ 0 h 18"/>
              <a:gd name="T6" fmla="*/ 0 60000 65536"/>
              <a:gd name="T7" fmla="*/ 0 60000 65536"/>
              <a:gd name="T8" fmla="*/ 0 60000 65536"/>
              <a:gd name="T9" fmla="*/ 0 w 782"/>
              <a:gd name="T10" fmla="*/ 0 h 18"/>
              <a:gd name="T11" fmla="*/ 782 w 782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2" h="18">
                <a:moveTo>
                  <a:pt x="0" y="18"/>
                </a:moveTo>
                <a:lnTo>
                  <a:pt x="24" y="0"/>
                </a:lnTo>
                <a:lnTo>
                  <a:pt x="78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7224" name="Freeform 8"/>
          <p:cNvSpPr>
            <a:spLocks/>
          </p:cNvSpPr>
          <p:nvPr/>
        </p:nvSpPr>
        <p:spPr bwMode="auto">
          <a:xfrm>
            <a:off x="1241425" y="4237038"/>
            <a:ext cx="7454900" cy="182562"/>
          </a:xfrm>
          <a:custGeom>
            <a:avLst/>
            <a:gdLst>
              <a:gd name="T0" fmla="*/ 0 w 782"/>
              <a:gd name="T1" fmla="*/ 2147483647 h 18"/>
              <a:gd name="T2" fmla="*/ 2147483647 w 782"/>
              <a:gd name="T3" fmla="*/ 0 h 18"/>
              <a:gd name="T4" fmla="*/ 2147483647 w 782"/>
              <a:gd name="T5" fmla="*/ 0 h 18"/>
              <a:gd name="T6" fmla="*/ 0 60000 65536"/>
              <a:gd name="T7" fmla="*/ 0 60000 65536"/>
              <a:gd name="T8" fmla="*/ 0 60000 65536"/>
              <a:gd name="T9" fmla="*/ 0 w 782"/>
              <a:gd name="T10" fmla="*/ 0 h 18"/>
              <a:gd name="T11" fmla="*/ 782 w 782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2" h="18">
                <a:moveTo>
                  <a:pt x="0" y="18"/>
                </a:moveTo>
                <a:lnTo>
                  <a:pt x="24" y="0"/>
                </a:lnTo>
                <a:lnTo>
                  <a:pt x="78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7225" name="Freeform 9"/>
          <p:cNvSpPr>
            <a:spLocks/>
          </p:cNvSpPr>
          <p:nvPr/>
        </p:nvSpPr>
        <p:spPr bwMode="auto">
          <a:xfrm>
            <a:off x="1241425" y="3641725"/>
            <a:ext cx="7454900" cy="180975"/>
          </a:xfrm>
          <a:custGeom>
            <a:avLst/>
            <a:gdLst>
              <a:gd name="T0" fmla="*/ 0 w 782"/>
              <a:gd name="T1" fmla="*/ 2147483647 h 18"/>
              <a:gd name="T2" fmla="*/ 2147483647 w 782"/>
              <a:gd name="T3" fmla="*/ 0 h 18"/>
              <a:gd name="T4" fmla="*/ 2147483647 w 782"/>
              <a:gd name="T5" fmla="*/ 0 h 18"/>
              <a:gd name="T6" fmla="*/ 0 60000 65536"/>
              <a:gd name="T7" fmla="*/ 0 60000 65536"/>
              <a:gd name="T8" fmla="*/ 0 60000 65536"/>
              <a:gd name="T9" fmla="*/ 0 w 782"/>
              <a:gd name="T10" fmla="*/ 0 h 18"/>
              <a:gd name="T11" fmla="*/ 782 w 782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2" h="18">
                <a:moveTo>
                  <a:pt x="0" y="18"/>
                </a:moveTo>
                <a:lnTo>
                  <a:pt x="24" y="0"/>
                </a:lnTo>
                <a:lnTo>
                  <a:pt x="78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7226" name="Freeform 10"/>
          <p:cNvSpPr>
            <a:spLocks/>
          </p:cNvSpPr>
          <p:nvPr/>
        </p:nvSpPr>
        <p:spPr bwMode="auto">
          <a:xfrm>
            <a:off x="1241425" y="3044825"/>
            <a:ext cx="7454900" cy="182563"/>
          </a:xfrm>
          <a:custGeom>
            <a:avLst/>
            <a:gdLst>
              <a:gd name="T0" fmla="*/ 0 w 782"/>
              <a:gd name="T1" fmla="*/ 2147483647 h 18"/>
              <a:gd name="T2" fmla="*/ 2147483647 w 782"/>
              <a:gd name="T3" fmla="*/ 0 h 18"/>
              <a:gd name="T4" fmla="*/ 2147483647 w 782"/>
              <a:gd name="T5" fmla="*/ 0 h 18"/>
              <a:gd name="T6" fmla="*/ 0 60000 65536"/>
              <a:gd name="T7" fmla="*/ 0 60000 65536"/>
              <a:gd name="T8" fmla="*/ 0 60000 65536"/>
              <a:gd name="T9" fmla="*/ 0 w 782"/>
              <a:gd name="T10" fmla="*/ 0 h 18"/>
              <a:gd name="T11" fmla="*/ 782 w 782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2" h="18">
                <a:moveTo>
                  <a:pt x="0" y="18"/>
                </a:moveTo>
                <a:lnTo>
                  <a:pt x="24" y="0"/>
                </a:lnTo>
                <a:lnTo>
                  <a:pt x="78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31" name="Freeform 11"/>
          <p:cNvSpPr>
            <a:spLocks/>
          </p:cNvSpPr>
          <p:nvPr/>
        </p:nvSpPr>
        <p:spPr bwMode="auto">
          <a:xfrm>
            <a:off x="1241425" y="2438400"/>
            <a:ext cx="7454900" cy="182563"/>
          </a:xfrm>
          <a:custGeom>
            <a:avLst/>
            <a:gdLst>
              <a:gd name="T0" fmla="*/ 0 w 782"/>
              <a:gd name="T1" fmla="*/ 2147483647 h 18"/>
              <a:gd name="T2" fmla="*/ 2147483647 w 782"/>
              <a:gd name="T3" fmla="*/ 0 h 18"/>
              <a:gd name="T4" fmla="*/ 2147483647 w 782"/>
              <a:gd name="T5" fmla="*/ 0 h 18"/>
              <a:gd name="T6" fmla="*/ 0 60000 65536"/>
              <a:gd name="T7" fmla="*/ 0 60000 65536"/>
              <a:gd name="T8" fmla="*/ 0 60000 65536"/>
              <a:gd name="T9" fmla="*/ 0 w 782"/>
              <a:gd name="T10" fmla="*/ 0 h 18"/>
              <a:gd name="T11" fmla="*/ 782 w 782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2" h="18">
                <a:moveTo>
                  <a:pt x="0" y="18"/>
                </a:moveTo>
                <a:lnTo>
                  <a:pt x="24" y="0"/>
                </a:lnTo>
                <a:lnTo>
                  <a:pt x="78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32" name="Freeform 12"/>
          <p:cNvSpPr>
            <a:spLocks/>
          </p:cNvSpPr>
          <p:nvPr/>
        </p:nvSpPr>
        <p:spPr bwMode="auto">
          <a:xfrm>
            <a:off x="1241425" y="1843088"/>
            <a:ext cx="7454900" cy="180975"/>
          </a:xfrm>
          <a:custGeom>
            <a:avLst/>
            <a:gdLst>
              <a:gd name="T0" fmla="*/ 0 w 782"/>
              <a:gd name="T1" fmla="*/ 2147483647 h 18"/>
              <a:gd name="T2" fmla="*/ 2147483647 w 782"/>
              <a:gd name="T3" fmla="*/ 0 h 18"/>
              <a:gd name="T4" fmla="*/ 2147483647 w 782"/>
              <a:gd name="T5" fmla="*/ 0 h 18"/>
              <a:gd name="T6" fmla="*/ 0 60000 65536"/>
              <a:gd name="T7" fmla="*/ 0 60000 65536"/>
              <a:gd name="T8" fmla="*/ 0 60000 65536"/>
              <a:gd name="T9" fmla="*/ 0 w 782"/>
              <a:gd name="T10" fmla="*/ 0 h 18"/>
              <a:gd name="T11" fmla="*/ 782 w 782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2" h="18">
                <a:moveTo>
                  <a:pt x="0" y="18"/>
                </a:moveTo>
                <a:lnTo>
                  <a:pt x="24" y="0"/>
                </a:lnTo>
                <a:lnTo>
                  <a:pt x="78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33" name="Freeform 13"/>
          <p:cNvSpPr>
            <a:spLocks/>
          </p:cNvSpPr>
          <p:nvPr/>
        </p:nvSpPr>
        <p:spPr bwMode="auto">
          <a:xfrm>
            <a:off x="1241425" y="5438775"/>
            <a:ext cx="7454900" cy="182563"/>
          </a:xfrm>
          <a:custGeom>
            <a:avLst/>
            <a:gdLst>
              <a:gd name="T0" fmla="*/ 2147483647 w 4696"/>
              <a:gd name="T1" fmla="*/ 0 h 115"/>
              <a:gd name="T2" fmla="*/ 2147483647 w 4696"/>
              <a:gd name="T3" fmla="*/ 2147483647 h 115"/>
              <a:gd name="T4" fmla="*/ 0 w 4696"/>
              <a:gd name="T5" fmla="*/ 2147483647 h 115"/>
              <a:gd name="T6" fmla="*/ 2147483647 w 4696"/>
              <a:gd name="T7" fmla="*/ 0 h 115"/>
              <a:gd name="T8" fmla="*/ 2147483647 w 4696"/>
              <a:gd name="T9" fmla="*/ 0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96"/>
              <a:gd name="T16" fmla="*/ 0 h 115"/>
              <a:gd name="T17" fmla="*/ 4696 w 4696"/>
              <a:gd name="T18" fmla="*/ 115 h 1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96" h="115">
                <a:moveTo>
                  <a:pt x="4696" y="0"/>
                </a:moveTo>
                <a:lnTo>
                  <a:pt x="4552" y="115"/>
                </a:lnTo>
                <a:lnTo>
                  <a:pt x="0" y="115"/>
                </a:lnTo>
                <a:lnTo>
                  <a:pt x="144" y="0"/>
                </a:lnTo>
                <a:lnTo>
                  <a:pt x="4696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34" name="Freeform 14"/>
          <p:cNvSpPr>
            <a:spLocks/>
          </p:cNvSpPr>
          <p:nvPr/>
        </p:nvSpPr>
        <p:spPr bwMode="auto">
          <a:xfrm>
            <a:off x="1241425" y="1843088"/>
            <a:ext cx="228600" cy="3778250"/>
          </a:xfrm>
          <a:custGeom>
            <a:avLst/>
            <a:gdLst>
              <a:gd name="T0" fmla="*/ 0 w 144"/>
              <a:gd name="T1" fmla="*/ 2147483647 h 2380"/>
              <a:gd name="T2" fmla="*/ 0 w 144"/>
              <a:gd name="T3" fmla="*/ 2147483647 h 2380"/>
              <a:gd name="T4" fmla="*/ 2147483647 w 144"/>
              <a:gd name="T5" fmla="*/ 0 h 2380"/>
              <a:gd name="T6" fmla="*/ 2147483647 w 144"/>
              <a:gd name="T7" fmla="*/ 2147483647 h 2380"/>
              <a:gd name="T8" fmla="*/ 0 w 144"/>
              <a:gd name="T9" fmla="*/ 2147483647 h 23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2380"/>
              <a:gd name="T17" fmla="*/ 144 w 144"/>
              <a:gd name="T18" fmla="*/ 2380 h 23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2380">
                <a:moveTo>
                  <a:pt x="0" y="2380"/>
                </a:moveTo>
                <a:lnTo>
                  <a:pt x="0" y="114"/>
                </a:lnTo>
                <a:lnTo>
                  <a:pt x="144" y="0"/>
                </a:lnTo>
                <a:lnTo>
                  <a:pt x="144" y="2265"/>
                </a:lnTo>
                <a:lnTo>
                  <a:pt x="0" y="238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1470025" y="1843088"/>
            <a:ext cx="722630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V="1">
            <a:off x="1241425" y="2024063"/>
            <a:ext cx="1588" cy="3597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 flipH="1">
            <a:off x="1193800" y="5621338"/>
            <a:ext cx="47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 flipH="1">
            <a:off x="1193800" y="5026025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flipH="1">
            <a:off x="1193800" y="4419600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 flipH="1">
            <a:off x="1193800" y="3822700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 flipH="1">
            <a:off x="1193800" y="3227388"/>
            <a:ext cx="47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H="1">
            <a:off x="1193800" y="2620963"/>
            <a:ext cx="47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 flipH="1">
            <a:off x="1193800" y="2024063"/>
            <a:ext cx="47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1012825" y="5470525"/>
            <a:ext cx="28575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900" b="1" dirty="0">
                <a:solidFill>
                  <a:srgbClr val="000000"/>
                </a:solidFill>
                <a:latin typeface="Tahoma" pitchFamily="34" charset="0"/>
              </a:rPr>
              <a:t>0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868363" y="4873625"/>
            <a:ext cx="4476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900" b="1" dirty="0">
                <a:solidFill>
                  <a:srgbClr val="000000"/>
                </a:solidFill>
                <a:latin typeface="Tahoma" pitchFamily="34" charset="0"/>
              </a:rPr>
              <a:t>10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868363" y="4267200"/>
            <a:ext cx="4476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900" b="1" dirty="0">
                <a:solidFill>
                  <a:srgbClr val="000000"/>
                </a:solidFill>
                <a:latin typeface="Tahoma" pitchFamily="34" charset="0"/>
              </a:rPr>
              <a:t>20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868363" y="3671888"/>
            <a:ext cx="44767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900" b="1" dirty="0">
                <a:solidFill>
                  <a:srgbClr val="000000"/>
                </a:solidFill>
                <a:latin typeface="Tahoma" pitchFamily="34" charset="0"/>
              </a:rPr>
              <a:t>30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868363" y="3074988"/>
            <a:ext cx="44767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900" b="1" dirty="0">
                <a:solidFill>
                  <a:srgbClr val="000000"/>
                </a:solidFill>
                <a:latin typeface="Tahoma" pitchFamily="34" charset="0"/>
              </a:rPr>
              <a:t>40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868363" y="2468563"/>
            <a:ext cx="44767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900" b="1" dirty="0">
                <a:solidFill>
                  <a:srgbClr val="000000"/>
                </a:solidFill>
                <a:latin typeface="Tahoma" pitchFamily="34" charset="0"/>
              </a:rPr>
              <a:t>50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868363" y="1873250"/>
            <a:ext cx="4476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900" b="1" dirty="0">
                <a:solidFill>
                  <a:srgbClr val="000000"/>
                </a:solidFill>
                <a:latin typeface="Tahoma" pitchFamily="34" charset="0"/>
              </a:rPr>
              <a:t>60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 rot="-5400000">
            <a:off x="-371475" y="3536950"/>
            <a:ext cx="203041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900" b="1" dirty="0">
                <a:solidFill>
                  <a:srgbClr val="000000"/>
                </a:solidFill>
                <a:latin typeface="Tahoma" pitchFamily="34" charset="0"/>
              </a:rPr>
              <a:t>Percent Selling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1241425" y="5621338"/>
            <a:ext cx="72263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>
            <a:off x="1241425" y="5621338"/>
            <a:ext cx="1588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54" name="Line 34"/>
          <p:cNvSpPr>
            <a:spLocks noChangeShapeType="1"/>
          </p:cNvSpPr>
          <p:nvPr/>
        </p:nvSpPr>
        <p:spPr bwMode="auto">
          <a:xfrm>
            <a:off x="2451100" y="5621338"/>
            <a:ext cx="1588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55" name="Line 35"/>
          <p:cNvSpPr>
            <a:spLocks noChangeShapeType="1"/>
          </p:cNvSpPr>
          <p:nvPr/>
        </p:nvSpPr>
        <p:spPr bwMode="auto">
          <a:xfrm>
            <a:off x="3652838" y="5621338"/>
            <a:ext cx="1587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56" name="Line 36"/>
          <p:cNvSpPr>
            <a:spLocks noChangeShapeType="1"/>
          </p:cNvSpPr>
          <p:nvPr/>
        </p:nvSpPr>
        <p:spPr bwMode="auto">
          <a:xfrm>
            <a:off x="4854575" y="5621338"/>
            <a:ext cx="1588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57" name="Line 37"/>
          <p:cNvSpPr>
            <a:spLocks noChangeShapeType="1"/>
          </p:cNvSpPr>
          <p:nvPr/>
        </p:nvSpPr>
        <p:spPr bwMode="auto">
          <a:xfrm>
            <a:off x="6054725" y="5621338"/>
            <a:ext cx="1588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>
            <a:off x="7265988" y="5621338"/>
            <a:ext cx="1587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59" name="Line 39"/>
          <p:cNvSpPr>
            <a:spLocks noChangeShapeType="1"/>
          </p:cNvSpPr>
          <p:nvPr/>
        </p:nvSpPr>
        <p:spPr bwMode="auto">
          <a:xfrm>
            <a:off x="8467725" y="5621338"/>
            <a:ext cx="1588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30760" name="Group 40"/>
          <p:cNvGrpSpPr>
            <a:grpSpLocks/>
          </p:cNvGrpSpPr>
          <p:nvPr/>
        </p:nvGrpSpPr>
        <p:grpSpPr bwMode="auto">
          <a:xfrm>
            <a:off x="1241425" y="2620963"/>
            <a:ext cx="828675" cy="3000375"/>
            <a:chOff x="782" y="1651"/>
            <a:chExt cx="522" cy="1890"/>
          </a:xfrm>
        </p:grpSpPr>
        <p:sp>
          <p:nvSpPr>
            <p:cNvPr id="30798" name="Freeform 41"/>
            <p:cNvSpPr>
              <a:spLocks/>
            </p:cNvSpPr>
            <p:nvPr/>
          </p:nvSpPr>
          <p:spPr bwMode="auto">
            <a:xfrm>
              <a:off x="1160" y="1651"/>
              <a:ext cx="144" cy="1890"/>
            </a:xfrm>
            <a:custGeom>
              <a:avLst/>
              <a:gdLst>
                <a:gd name="T0" fmla="*/ 0 w 144"/>
                <a:gd name="T1" fmla="*/ 1890 h 1890"/>
                <a:gd name="T2" fmla="*/ 0 w 144"/>
                <a:gd name="T3" fmla="*/ 114 h 1890"/>
                <a:gd name="T4" fmla="*/ 144 w 144"/>
                <a:gd name="T5" fmla="*/ 0 h 1890"/>
                <a:gd name="T6" fmla="*/ 144 w 144"/>
                <a:gd name="T7" fmla="*/ 1775 h 1890"/>
                <a:gd name="T8" fmla="*/ 0 w 144"/>
                <a:gd name="T9" fmla="*/ 1890 h 18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1890"/>
                <a:gd name="T17" fmla="*/ 144 w 144"/>
                <a:gd name="T18" fmla="*/ 1890 h 18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1890">
                  <a:moveTo>
                    <a:pt x="0" y="1890"/>
                  </a:moveTo>
                  <a:lnTo>
                    <a:pt x="0" y="114"/>
                  </a:lnTo>
                  <a:lnTo>
                    <a:pt x="144" y="0"/>
                  </a:lnTo>
                  <a:lnTo>
                    <a:pt x="144" y="1775"/>
                  </a:lnTo>
                  <a:lnTo>
                    <a:pt x="0" y="189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99" name="Rectangle 42"/>
            <p:cNvSpPr>
              <a:spLocks noChangeArrowheads="1"/>
            </p:cNvSpPr>
            <p:nvPr/>
          </p:nvSpPr>
          <p:spPr bwMode="auto">
            <a:xfrm>
              <a:off x="782" y="1765"/>
              <a:ext cx="378" cy="17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00" name="Freeform 43"/>
            <p:cNvSpPr>
              <a:spLocks/>
            </p:cNvSpPr>
            <p:nvPr/>
          </p:nvSpPr>
          <p:spPr bwMode="auto">
            <a:xfrm>
              <a:off x="782" y="1651"/>
              <a:ext cx="522" cy="114"/>
            </a:xfrm>
            <a:custGeom>
              <a:avLst/>
              <a:gdLst>
                <a:gd name="T0" fmla="*/ 378 w 522"/>
                <a:gd name="T1" fmla="*/ 114 h 114"/>
                <a:gd name="T2" fmla="*/ 522 w 522"/>
                <a:gd name="T3" fmla="*/ 0 h 114"/>
                <a:gd name="T4" fmla="*/ 144 w 522"/>
                <a:gd name="T5" fmla="*/ 0 h 114"/>
                <a:gd name="T6" fmla="*/ 0 w 522"/>
                <a:gd name="T7" fmla="*/ 114 h 114"/>
                <a:gd name="T8" fmla="*/ 378 w 522"/>
                <a:gd name="T9" fmla="*/ 114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2"/>
                <a:gd name="T16" fmla="*/ 0 h 114"/>
                <a:gd name="T17" fmla="*/ 522 w 522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2" h="114">
                  <a:moveTo>
                    <a:pt x="378" y="114"/>
                  </a:moveTo>
                  <a:lnTo>
                    <a:pt x="522" y="0"/>
                  </a:lnTo>
                  <a:lnTo>
                    <a:pt x="144" y="0"/>
                  </a:lnTo>
                  <a:lnTo>
                    <a:pt x="0" y="114"/>
                  </a:lnTo>
                  <a:lnTo>
                    <a:pt x="378" y="114"/>
                  </a:lnTo>
                  <a:close/>
                </a:path>
              </a:pathLst>
            </a:custGeom>
            <a:solidFill>
              <a:srgbClr val="0000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260" name="Text Box 44"/>
            <p:cNvSpPr txBox="1">
              <a:spLocks noChangeArrowheads="1"/>
            </p:cNvSpPr>
            <p:nvPr/>
          </p:nvSpPr>
          <p:spPr bwMode="auto">
            <a:xfrm>
              <a:off x="816" y="1968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20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47</a:t>
              </a:r>
            </a:p>
          </p:txBody>
        </p:sp>
      </p:grpSp>
      <p:grpSp>
        <p:nvGrpSpPr>
          <p:cNvPr id="30761" name="Group 45"/>
          <p:cNvGrpSpPr>
            <a:grpSpLocks/>
          </p:cNvGrpSpPr>
          <p:nvPr/>
        </p:nvGrpSpPr>
        <p:grpSpPr bwMode="auto">
          <a:xfrm>
            <a:off x="3652838" y="2741613"/>
            <a:ext cx="830262" cy="2879725"/>
            <a:chOff x="2301" y="1727"/>
            <a:chExt cx="523" cy="1814"/>
          </a:xfrm>
        </p:grpSpPr>
        <p:sp>
          <p:nvSpPr>
            <p:cNvPr id="30794" name="Freeform 46"/>
            <p:cNvSpPr>
              <a:spLocks/>
            </p:cNvSpPr>
            <p:nvPr/>
          </p:nvSpPr>
          <p:spPr bwMode="auto">
            <a:xfrm>
              <a:off x="2679" y="1727"/>
              <a:ext cx="145" cy="1814"/>
            </a:xfrm>
            <a:custGeom>
              <a:avLst/>
              <a:gdLst>
                <a:gd name="T0" fmla="*/ 0 w 145"/>
                <a:gd name="T1" fmla="*/ 1814 h 1814"/>
                <a:gd name="T2" fmla="*/ 0 w 145"/>
                <a:gd name="T3" fmla="*/ 115 h 1814"/>
                <a:gd name="T4" fmla="*/ 145 w 145"/>
                <a:gd name="T5" fmla="*/ 0 h 1814"/>
                <a:gd name="T6" fmla="*/ 145 w 145"/>
                <a:gd name="T7" fmla="*/ 1699 h 1814"/>
                <a:gd name="T8" fmla="*/ 0 w 145"/>
                <a:gd name="T9" fmla="*/ 1814 h 18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1814"/>
                <a:gd name="T17" fmla="*/ 145 w 145"/>
                <a:gd name="T18" fmla="*/ 1814 h 18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1814">
                  <a:moveTo>
                    <a:pt x="0" y="1814"/>
                  </a:moveTo>
                  <a:lnTo>
                    <a:pt x="0" y="115"/>
                  </a:lnTo>
                  <a:lnTo>
                    <a:pt x="145" y="0"/>
                  </a:lnTo>
                  <a:lnTo>
                    <a:pt x="145" y="1699"/>
                  </a:lnTo>
                  <a:lnTo>
                    <a:pt x="0" y="1814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95" name="Rectangle 47"/>
            <p:cNvSpPr>
              <a:spLocks noChangeArrowheads="1"/>
            </p:cNvSpPr>
            <p:nvPr/>
          </p:nvSpPr>
          <p:spPr bwMode="auto">
            <a:xfrm>
              <a:off x="2301" y="1842"/>
              <a:ext cx="378" cy="169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96" name="Freeform 48"/>
            <p:cNvSpPr>
              <a:spLocks/>
            </p:cNvSpPr>
            <p:nvPr/>
          </p:nvSpPr>
          <p:spPr bwMode="auto">
            <a:xfrm>
              <a:off x="2301" y="1727"/>
              <a:ext cx="523" cy="115"/>
            </a:xfrm>
            <a:custGeom>
              <a:avLst/>
              <a:gdLst>
                <a:gd name="T0" fmla="*/ 378 w 523"/>
                <a:gd name="T1" fmla="*/ 115 h 115"/>
                <a:gd name="T2" fmla="*/ 523 w 523"/>
                <a:gd name="T3" fmla="*/ 0 h 115"/>
                <a:gd name="T4" fmla="*/ 144 w 523"/>
                <a:gd name="T5" fmla="*/ 0 h 115"/>
                <a:gd name="T6" fmla="*/ 0 w 523"/>
                <a:gd name="T7" fmla="*/ 115 h 115"/>
                <a:gd name="T8" fmla="*/ 378 w 523"/>
                <a:gd name="T9" fmla="*/ 115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3"/>
                <a:gd name="T16" fmla="*/ 0 h 115"/>
                <a:gd name="T17" fmla="*/ 523 w 523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3" h="115">
                  <a:moveTo>
                    <a:pt x="378" y="115"/>
                  </a:moveTo>
                  <a:lnTo>
                    <a:pt x="523" y="0"/>
                  </a:lnTo>
                  <a:lnTo>
                    <a:pt x="144" y="0"/>
                  </a:lnTo>
                  <a:lnTo>
                    <a:pt x="0" y="115"/>
                  </a:lnTo>
                  <a:lnTo>
                    <a:pt x="378" y="115"/>
                  </a:lnTo>
                  <a:close/>
                </a:path>
              </a:pathLst>
            </a:custGeom>
            <a:solidFill>
              <a:srgbClr val="0000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265" name="Text Box 49"/>
            <p:cNvSpPr txBox="1">
              <a:spLocks noChangeArrowheads="1"/>
            </p:cNvSpPr>
            <p:nvPr/>
          </p:nvSpPr>
          <p:spPr bwMode="auto">
            <a:xfrm>
              <a:off x="2304" y="2016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20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45</a:t>
              </a:r>
            </a:p>
          </p:txBody>
        </p:sp>
      </p:grpSp>
      <p:grpSp>
        <p:nvGrpSpPr>
          <p:cNvPr id="30762" name="Group 50"/>
          <p:cNvGrpSpPr>
            <a:grpSpLocks/>
          </p:cNvGrpSpPr>
          <p:nvPr/>
        </p:nvGrpSpPr>
        <p:grpSpPr bwMode="auto">
          <a:xfrm>
            <a:off x="2451100" y="2266950"/>
            <a:ext cx="820738" cy="3354388"/>
            <a:chOff x="1544" y="1428"/>
            <a:chExt cx="517" cy="2113"/>
          </a:xfrm>
        </p:grpSpPr>
        <p:sp>
          <p:nvSpPr>
            <p:cNvPr id="30790" name="Freeform 51"/>
            <p:cNvSpPr>
              <a:spLocks/>
            </p:cNvSpPr>
            <p:nvPr/>
          </p:nvSpPr>
          <p:spPr bwMode="auto">
            <a:xfrm>
              <a:off x="1923" y="1428"/>
              <a:ext cx="138" cy="2113"/>
            </a:xfrm>
            <a:custGeom>
              <a:avLst/>
              <a:gdLst>
                <a:gd name="T0" fmla="*/ 0 w 138"/>
                <a:gd name="T1" fmla="*/ 2113 h 2113"/>
                <a:gd name="T2" fmla="*/ 0 w 138"/>
                <a:gd name="T3" fmla="*/ 115 h 2113"/>
                <a:gd name="T4" fmla="*/ 138 w 138"/>
                <a:gd name="T5" fmla="*/ 0 h 2113"/>
                <a:gd name="T6" fmla="*/ 138 w 138"/>
                <a:gd name="T7" fmla="*/ 1998 h 2113"/>
                <a:gd name="T8" fmla="*/ 0 w 138"/>
                <a:gd name="T9" fmla="*/ 2113 h 2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2113"/>
                <a:gd name="T17" fmla="*/ 138 w 138"/>
                <a:gd name="T18" fmla="*/ 2113 h 2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2113">
                  <a:moveTo>
                    <a:pt x="0" y="2113"/>
                  </a:moveTo>
                  <a:lnTo>
                    <a:pt x="0" y="115"/>
                  </a:lnTo>
                  <a:lnTo>
                    <a:pt x="138" y="0"/>
                  </a:lnTo>
                  <a:lnTo>
                    <a:pt x="138" y="1998"/>
                  </a:lnTo>
                  <a:lnTo>
                    <a:pt x="0" y="2113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91" name="Rectangle 52"/>
            <p:cNvSpPr>
              <a:spLocks noChangeArrowheads="1"/>
            </p:cNvSpPr>
            <p:nvPr/>
          </p:nvSpPr>
          <p:spPr bwMode="auto">
            <a:xfrm>
              <a:off x="1544" y="1543"/>
              <a:ext cx="379" cy="199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92" name="Freeform 53"/>
            <p:cNvSpPr>
              <a:spLocks/>
            </p:cNvSpPr>
            <p:nvPr/>
          </p:nvSpPr>
          <p:spPr bwMode="auto">
            <a:xfrm>
              <a:off x="1544" y="1428"/>
              <a:ext cx="517" cy="115"/>
            </a:xfrm>
            <a:custGeom>
              <a:avLst/>
              <a:gdLst>
                <a:gd name="T0" fmla="*/ 379 w 517"/>
                <a:gd name="T1" fmla="*/ 115 h 115"/>
                <a:gd name="T2" fmla="*/ 517 w 517"/>
                <a:gd name="T3" fmla="*/ 0 h 115"/>
                <a:gd name="T4" fmla="*/ 138 w 517"/>
                <a:gd name="T5" fmla="*/ 0 h 115"/>
                <a:gd name="T6" fmla="*/ 0 w 517"/>
                <a:gd name="T7" fmla="*/ 115 h 115"/>
                <a:gd name="T8" fmla="*/ 379 w 517"/>
                <a:gd name="T9" fmla="*/ 115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7"/>
                <a:gd name="T16" fmla="*/ 0 h 115"/>
                <a:gd name="T17" fmla="*/ 517 w 517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7" h="115">
                  <a:moveTo>
                    <a:pt x="379" y="115"/>
                  </a:moveTo>
                  <a:lnTo>
                    <a:pt x="517" y="0"/>
                  </a:lnTo>
                  <a:lnTo>
                    <a:pt x="138" y="0"/>
                  </a:lnTo>
                  <a:lnTo>
                    <a:pt x="0" y="115"/>
                  </a:lnTo>
                  <a:lnTo>
                    <a:pt x="379" y="115"/>
                  </a:lnTo>
                  <a:close/>
                </a:path>
              </a:pathLst>
            </a:custGeom>
            <a:solidFill>
              <a:srgbClr val="0000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270" name="Text Box 54"/>
            <p:cNvSpPr txBox="1">
              <a:spLocks noChangeArrowheads="1"/>
            </p:cNvSpPr>
            <p:nvPr/>
          </p:nvSpPr>
          <p:spPr bwMode="auto">
            <a:xfrm>
              <a:off x="1584" y="1680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20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53</a:t>
              </a:r>
            </a:p>
          </p:txBody>
        </p:sp>
      </p:grp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5454650" y="3338513"/>
            <a:ext cx="869950" cy="2282825"/>
            <a:chOff x="3436" y="2103"/>
            <a:chExt cx="548" cy="1438"/>
          </a:xfrm>
        </p:grpSpPr>
        <p:sp>
          <p:nvSpPr>
            <p:cNvPr id="30786" name="Freeform 56"/>
            <p:cNvSpPr>
              <a:spLocks/>
            </p:cNvSpPr>
            <p:nvPr/>
          </p:nvSpPr>
          <p:spPr bwMode="auto">
            <a:xfrm>
              <a:off x="3814" y="2103"/>
              <a:ext cx="145" cy="1438"/>
            </a:xfrm>
            <a:custGeom>
              <a:avLst/>
              <a:gdLst>
                <a:gd name="T0" fmla="*/ 0 w 145"/>
                <a:gd name="T1" fmla="*/ 1438 h 1438"/>
                <a:gd name="T2" fmla="*/ 0 w 145"/>
                <a:gd name="T3" fmla="*/ 114 h 1438"/>
                <a:gd name="T4" fmla="*/ 145 w 145"/>
                <a:gd name="T5" fmla="*/ 0 h 1438"/>
                <a:gd name="T6" fmla="*/ 145 w 145"/>
                <a:gd name="T7" fmla="*/ 1323 h 1438"/>
                <a:gd name="T8" fmla="*/ 0 w 145"/>
                <a:gd name="T9" fmla="*/ 1438 h 14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1438"/>
                <a:gd name="T17" fmla="*/ 145 w 145"/>
                <a:gd name="T18" fmla="*/ 1438 h 14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1438">
                  <a:moveTo>
                    <a:pt x="0" y="1438"/>
                  </a:moveTo>
                  <a:lnTo>
                    <a:pt x="0" y="114"/>
                  </a:lnTo>
                  <a:lnTo>
                    <a:pt x="145" y="0"/>
                  </a:lnTo>
                  <a:lnTo>
                    <a:pt x="145" y="1323"/>
                  </a:lnTo>
                  <a:lnTo>
                    <a:pt x="0" y="1438"/>
                  </a:lnTo>
                  <a:close/>
                </a:path>
              </a:pathLst>
            </a:custGeom>
            <a:solidFill>
              <a:srgbClr val="8068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87" name="Rectangle 57"/>
            <p:cNvSpPr>
              <a:spLocks noChangeArrowheads="1"/>
            </p:cNvSpPr>
            <p:nvPr/>
          </p:nvSpPr>
          <p:spPr bwMode="auto">
            <a:xfrm>
              <a:off x="3436" y="2217"/>
              <a:ext cx="378" cy="1324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88" name="Freeform 58"/>
            <p:cNvSpPr>
              <a:spLocks/>
            </p:cNvSpPr>
            <p:nvPr/>
          </p:nvSpPr>
          <p:spPr bwMode="auto">
            <a:xfrm>
              <a:off x="3436" y="2103"/>
              <a:ext cx="523" cy="114"/>
            </a:xfrm>
            <a:custGeom>
              <a:avLst/>
              <a:gdLst>
                <a:gd name="T0" fmla="*/ 378 w 523"/>
                <a:gd name="T1" fmla="*/ 114 h 114"/>
                <a:gd name="T2" fmla="*/ 523 w 523"/>
                <a:gd name="T3" fmla="*/ 0 h 114"/>
                <a:gd name="T4" fmla="*/ 144 w 523"/>
                <a:gd name="T5" fmla="*/ 0 h 114"/>
                <a:gd name="T6" fmla="*/ 0 w 523"/>
                <a:gd name="T7" fmla="*/ 114 h 114"/>
                <a:gd name="T8" fmla="*/ 378 w 523"/>
                <a:gd name="T9" fmla="*/ 114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3"/>
                <a:gd name="T16" fmla="*/ 0 h 114"/>
                <a:gd name="T17" fmla="*/ 523 w 523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3" h="114">
                  <a:moveTo>
                    <a:pt x="378" y="114"/>
                  </a:moveTo>
                  <a:lnTo>
                    <a:pt x="523" y="0"/>
                  </a:lnTo>
                  <a:lnTo>
                    <a:pt x="144" y="0"/>
                  </a:lnTo>
                  <a:lnTo>
                    <a:pt x="0" y="114"/>
                  </a:lnTo>
                  <a:lnTo>
                    <a:pt x="378" y="114"/>
                  </a:lnTo>
                  <a:close/>
                </a:path>
              </a:pathLst>
            </a:custGeom>
            <a:solidFill>
              <a:srgbClr val="BF9B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275" name="Text Box 59"/>
            <p:cNvSpPr txBox="1">
              <a:spLocks noChangeArrowheads="1"/>
            </p:cNvSpPr>
            <p:nvPr/>
          </p:nvSpPr>
          <p:spPr bwMode="auto">
            <a:xfrm>
              <a:off x="3456" y="2256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35</a:t>
              </a:r>
            </a:p>
          </p:txBody>
        </p:sp>
      </p:grp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6665913" y="4297363"/>
            <a:ext cx="819150" cy="1323975"/>
            <a:chOff x="4199" y="2707"/>
            <a:chExt cx="516" cy="834"/>
          </a:xfrm>
        </p:grpSpPr>
        <p:sp>
          <p:nvSpPr>
            <p:cNvPr id="30782" name="Freeform 61"/>
            <p:cNvSpPr>
              <a:spLocks/>
            </p:cNvSpPr>
            <p:nvPr/>
          </p:nvSpPr>
          <p:spPr bwMode="auto">
            <a:xfrm>
              <a:off x="4577" y="2707"/>
              <a:ext cx="138" cy="834"/>
            </a:xfrm>
            <a:custGeom>
              <a:avLst/>
              <a:gdLst>
                <a:gd name="T0" fmla="*/ 0 w 138"/>
                <a:gd name="T1" fmla="*/ 834 h 834"/>
                <a:gd name="T2" fmla="*/ 0 w 138"/>
                <a:gd name="T3" fmla="*/ 115 h 834"/>
                <a:gd name="T4" fmla="*/ 138 w 138"/>
                <a:gd name="T5" fmla="*/ 0 h 834"/>
                <a:gd name="T6" fmla="*/ 138 w 138"/>
                <a:gd name="T7" fmla="*/ 719 h 834"/>
                <a:gd name="T8" fmla="*/ 0 w 138"/>
                <a:gd name="T9" fmla="*/ 834 h 8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834"/>
                <a:gd name="T17" fmla="*/ 138 w 138"/>
                <a:gd name="T18" fmla="*/ 834 h 8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834">
                  <a:moveTo>
                    <a:pt x="0" y="834"/>
                  </a:moveTo>
                  <a:lnTo>
                    <a:pt x="0" y="115"/>
                  </a:lnTo>
                  <a:lnTo>
                    <a:pt x="138" y="0"/>
                  </a:lnTo>
                  <a:lnTo>
                    <a:pt x="138" y="719"/>
                  </a:lnTo>
                  <a:lnTo>
                    <a:pt x="0" y="834"/>
                  </a:lnTo>
                  <a:close/>
                </a:path>
              </a:pathLst>
            </a:custGeom>
            <a:solidFill>
              <a:srgbClr val="8068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83" name="Rectangle 62"/>
            <p:cNvSpPr>
              <a:spLocks noChangeArrowheads="1"/>
            </p:cNvSpPr>
            <p:nvPr/>
          </p:nvSpPr>
          <p:spPr bwMode="auto">
            <a:xfrm>
              <a:off x="4199" y="2822"/>
              <a:ext cx="378" cy="719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84" name="Freeform 63"/>
            <p:cNvSpPr>
              <a:spLocks/>
            </p:cNvSpPr>
            <p:nvPr/>
          </p:nvSpPr>
          <p:spPr bwMode="auto">
            <a:xfrm>
              <a:off x="4199" y="2707"/>
              <a:ext cx="516" cy="115"/>
            </a:xfrm>
            <a:custGeom>
              <a:avLst/>
              <a:gdLst>
                <a:gd name="T0" fmla="*/ 378 w 516"/>
                <a:gd name="T1" fmla="*/ 115 h 115"/>
                <a:gd name="T2" fmla="*/ 516 w 516"/>
                <a:gd name="T3" fmla="*/ 0 h 115"/>
                <a:gd name="T4" fmla="*/ 138 w 516"/>
                <a:gd name="T5" fmla="*/ 0 h 115"/>
                <a:gd name="T6" fmla="*/ 0 w 516"/>
                <a:gd name="T7" fmla="*/ 115 h 115"/>
                <a:gd name="T8" fmla="*/ 378 w 516"/>
                <a:gd name="T9" fmla="*/ 115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6"/>
                <a:gd name="T16" fmla="*/ 0 h 115"/>
                <a:gd name="T17" fmla="*/ 516 w 51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6" h="115">
                  <a:moveTo>
                    <a:pt x="378" y="115"/>
                  </a:moveTo>
                  <a:lnTo>
                    <a:pt x="516" y="0"/>
                  </a:lnTo>
                  <a:lnTo>
                    <a:pt x="138" y="0"/>
                  </a:lnTo>
                  <a:lnTo>
                    <a:pt x="0" y="115"/>
                  </a:lnTo>
                  <a:lnTo>
                    <a:pt x="378" y="115"/>
                  </a:lnTo>
                  <a:close/>
                </a:path>
              </a:pathLst>
            </a:custGeom>
            <a:solidFill>
              <a:srgbClr val="BF9B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280" name="Text Box 64"/>
            <p:cNvSpPr txBox="1">
              <a:spLocks noChangeArrowheads="1"/>
            </p:cNvSpPr>
            <p:nvPr/>
          </p:nvSpPr>
          <p:spPr bwMode="auto">
            <a:xfrm>
              <a:off x="4224" y="2784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19</a:t>
              </a:r>
            </a:p>
          </p:txBody>
        </p:sp>
      </p:grpSp>
      <p:grpSp>
        <p:nvGrpSpPr>
          <p:cNvPr id="7" name="Group 65"/>
          <p:cNvGrpSpPr>
            <a:grpSpLocks/>
          </p:cNvGrpSpPr>
          <p:nvPr/>
        </p:nvGrpSpPr>
        <p:grpSpPr bwMode="auto">
          <a:xfrm>
            <a:off x="7866063" y="4479925"/>
            <a:ext cx="830262" cy="1141413"/>
            <a:chOff x="4955" y="2822"/>
            <a:chExt cx="523" cy="719"/>
          </a:xfrm>
        </p:grpSpPr>
        <p:sp>
          <p:nvSpPr>
            <p:cNvPr id="30778" name="Freeform 66"/>
            <p:cNvSpPr>
              <a:spLocks/>
            </p:cNvSpPr>
            <p:nvPr/>
          </p:nvSpPr>
          <p:spPr bwMode="auto">
            <a:xfrm>
              <a:off x="5334" y="2822"/>
              <a:ext cx="144" cy="719"/>
            </a:xfrm>
            <a:custGeom>
              <a:avLst/>
              <a:gdLst>
                <a:gd name="T0" fmla="*/ 0 w 144"/>
                <a:gd name="T1" fmla="*/ 719 h 719"/>
                <a:gd name="T2" fmla="*/ 0 w 144"/>
                <a:gd name="T3" fmla="*/ 114 h 719"/>
                <a:gd name="T4" fmla="*/ 144 w 144"/>
                <a:gd name="T5" fmla="*/ 0 h 719"/>
                <a:gd name="T6" fmla="*/ 144 w 144"/>
                <a:gd name="T7" fmla="*/ 604 h 719"/>
                <a:gd name="T8" fmla="*/ 0 w 144"/>
                <a:gd name="T9" fmla="*/ 719 h 7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719"/>
                <a:gd name="T17" fmla="*/ 144 w 144"/>
                <a:gd name="T18" fmla="*/ 719 h 7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719">
                  <a:moveTo>
                    <a:pt x="0" y="719"/>
                  </a:moveTo>
                  <a:lnTo>
                    <a:pt x="0" y="114"/>
                  </a:lnTo>
                  <a:lnTo>
                    <a:pt x="144" y="0"/>
                  </a:lnTo>
                  <a:lnTo>
                    <a:pt x="144" y="604"/>
                  </a:lnTo>
                  <a:lnTo>
                    <a:pt x="0" y="719"/>
                  </a:lnTo>
                  <a:close/>
                </a:path>
              </a:pathLst>
            </a:custGeom>
            <a:solidFill>
              <a:srgbClr val="8068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79" name="Rectangle 67"/>
            <p:cNvSpPr>
              <a:spLocks noChangeArrowheads="1"/>
            </p:cNvSpPr>
            <p:nvPr/>
          </p:nvSpPr>
          <p:spPr bwMode="auto">
            <a:xfrm>
              <a:off x="4955" y="2936"/>
              <a:ext cx="379" cy="605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80" name="Freeform 68"/>
            <p:cNvSpPr>
              <a:spLocks/>
            </p:cNvSpPr>
            <p:nvPr/>
          </p:nvSpPr>
          <p:spPr bwMode="auto">
            <a:xfrm>
              <a:off x="4955" y="2822"/>
              <a:ext cx="523" cy="114"/>
            </a:xfrm>
            <a:custGeom>
              <a:avLst/>
              <a:gdLst>
                <a:gd name="T0" fmla="*/ 379 w 523"/>
                <a:gd name="T1" fmla="*/ 114 h 114"/>
                <a:gd name="T2" fmla="*/ 523 w 523"/>
                <a:gd name="T3" fmla="*/ 0 h 114"/>
                <a:gd name="T4" fmla="*/ 145 w 523"/>
                <a:gd name="T5" fmla="*/ 0 h 114"/>
                <a:gd name="T6" fmla="*/ 0 w 523"/>
                <a:gd name="T7" fmla="*/ 114 h 114"/>
                <a:gd name="T8" fmla="*/ 379 w 523"/>
                <a:gd name="T9" fmla="*/ 114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3"/>
                <a:gd name="T16" fmla="*/ 0 h 114"/>
                <a:gd name="T17" fmla="*/ 523 w 523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3" h="114">
                  <a:moveTo>
                    <a:pt x="379" y="114"/>
                  </a:moveTo>
                  <a:lnTo>
                    <a:pt x="523" y="0"/>
                  </a:lnTo>
                  <a:lnTo>
                    <a:pt x="145" y="0"/>
                  </a:lnTo>
                  <a:lnTo>
                    <a:pt x="0" y="114"/>
                  </a:lnTo>
                  <a:lnTo>
                    <a:pt x="379" y="114"/>
                  </a:lnTo>
                  <a:close/>
                </a:path>
              </a:pathLst>
            </a:custGeom>
            <a:solidFill>
              <a:srgbClr val="BF9B0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285" name="Text Box 69"/>
            <p:cNvSpPr txBox="1">
              <a:spLocks noChangeArrowheads="1"/>
            </p:cNvSpPr>
            <p:nvPr/>
          </p:nvSpPr>
          <p:spPr bwMode="auto">
            <a:xfrm>
              <a:off x="4992" y="2918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16</a:t>
              </a:r>
            </a:p>
          </p:txBody>
        </p:sp>
      </p:grpSp>
      <p:grpSp>
        <p:nvGrpSpPr>
          <p:cNvPr id="30766" name="Group 70"/>
          <p:cNvGrpSpPr>
            <a:grpSpLocks/>
          </p:cNvGrpSpPr>
          <p:nvPr/>
        </p:nvGrpSpPr>
        <p:grpSpPr bwMode="auto">
          <a:xfrm>
            <a:off x="914400" y="5761038"/>
            <a:ext cx="8153400" cy="457200"/>
            <a:chOff x="576" y="3629"/>
            <a:chExt cx="5136" cy="288"/>
          </a:xfrm>
        </p:grpSpPr>
        <p:sp>
          <p:nvSpPr>
            <p:cNvPr id="30772" name="Text Box 71"/>
            <p:cNvSpPr txBox="1">
              <a:spLocks noChangeArrowheads="1"/>
            </p:cNvSpPr>
            <p:nvPr/>
          </p:nvSpPr>
          <p:spPr bwMode="auto">
            <a:xfrm>
              <a:off x="576" y="3629"/>
              <a:ext cx="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 b="1" dirty="0">
                  <a:solidFill>
                    <a:schemeClr val="bg2"/>
                  </a:solidFill>
                  <a:latin typeface="Tahoma" pitchFamily="34" charset="0"/>
                </a:rPr>
                <a:t>Comparison</a:t>
              </a:r>
            </a:p>
          </p:txBody>
        </p:sp>
        <p:sp>
          <p:nvSpPr>
            <p:cNvPr id="30773" name="Text Box 72"/>
            <p:cNvSpPr txBox="1">
              <a:spLocks noChangeArrowheads="1"/>
            </p:cNvSpPr>
            <p:nvPr/>
          </p:nvSpPr>
          <p:spPr bwMode="auto">
            <a:xfrm>
              <a:off x="1392" y="3629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 b="1" dirty="0">
                  <a:solidFill>
                    <a:schemeClr val="bg2"/>
                  </a:solidFill>
                  <a:latin typeface="Tahoma" pitchFamily="34" charset="0"/>
                </a:rPr>
                <a:t>Experimental</a:t>
              </a:r>
              <a:br>
                <a:rPr lang="en-US" sz="1200" b="1" dirty="0">
                  <a:solidFill>
                    <a:schemeClr val="bg2"/>
                  </a:solidFill>
                  <a:latin typeface="Tahoma" pitchFamily="34" charset="0"/>
                </a:rPr>
              </a:br>
              <a:r>
                <a:rPr lang="en-US" sz="1200" b="1" dirty="0">
                  <a:solidFill>
                    <a:schemeClr val="bg2"/>
                  </a:solidFill>
                  <a:latin typeface="Tahoma" pitchFamily="34" charset="0"/>
                </a:rPr>
                <a:t>No Training</a:t>
              </a:r>
            </a:p>
          </p:txBody>
        </p:sp>
        <p:sp>
          <p:nvSpPr>
            <p:cNvPr id="30774" name="Text Box 73"/>
            <p:cNvSpPr txBox="1">
              <a:spLocks noChangeArrowheads="1"/>
            </p:cNvSpPr>
            <p:nvPr/>
          </p:nvSpPr>
          <p:spPr bwMode="auto">
            <a:xfrm>
              <a:off x="2208" y="3629"/>
              <a:ext cx="8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 b="1" dirty="0">
                  <a:solidFill>
                    <a:schemeClr val="bg2"/>
                  </a:solidFill>
                  <a:latin typeface="Tahoma" pitchFamily="34" charset="0"/>
                </a:rPr>
                <a:t>Experimental</a:t>
              </a:r>
              <a:br>
                <a:rPr lang="en-US" sz="1200" b="1" dirty="0">
                  <a:solidFill>
                    <a:schemeClr val="bg2"/>
                  </a:solidFill>
                  <a:latin typeface="Tahoma" pitchFamily="34" charset="0"/>
                </a:rPr>
              </a:br>
              <a:r>
                <a:rPr lang="en-US" sz="1200" b="1" dirty="0">
                  <a:solidFill>
                    <a:schemeClr val="bg2"/>
                  </a:solidFill>
                  <a:latin typeface="Tahoma" pitchFamily="34" charset="0"/>
                </a:rPr>
                <a:t>Training</a:t>
              </a:r>
            </a:p>
          </p:txBody>
        </p:sp>
        <p:sp>
          <p:nvSpPr>
            <p:cNvPr id="30775" name="Text Box 74"/>
            <p:cNvSpPr txBox="1">
              <a:spLocks noChangeArrowheads="1"/>
            </p:cNvSpPr>
            <p:nvPr/>
          </p:nvSpPr>
          <p:spPr bwMode="auto">
            <a:xfrm>
              <a:off x="3216" y="3629"/>
              <a:ext cx="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 b="1" dirty="0">
                  <a:solidFill>
                    <a:schemeClr val="bg2"/>
                  </a:solidFill>
                  <a:latin typeface="Tahoma" pitchFamily="34" charset="0"/>
                </a:rPr>
                <a:t>Comparison</a:t>
              </a:r>
            </a:p>
          </p:txBody>
        </p:sp>
        <p:sp>
          <p:nvSpPr>
            <p:cNvPr id="30776" name="Text Box 75"/>
            <p:cNvSpPr txBox="1">
              <a:spLocks noChangeArrowheads="1"/>
            </p:cNvSpPr>
            <p:nvPr/>
          </p:nvSpPr>
          <p:spPr bwMode="auto">
            <a:xfrm>
              <a:off x="4032" y="3629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 b="1" dirty="0">
                  <a:solidFill>
                    <a:schemeClr val="bg2"/>
                  </a:solidFill>
                  <a:latin typeface="Tahoma" pitchFamily="34" charset="0"/>
                </a:rPr>
                <a:t>Experimental</a:t>
              </a:r>
              <a:br>
                <a:rPr lang="en-US" sz="1200" b="1" dirty="0">
                  <a:solidFill>
                    <a:schemeClr val="bg2"/>
                  </a:solidFill>
                  <a:latin typeface="Tahoma" pitchFamily="34" charset="0"/>
                </a:rPr>
              </a:br>
              <a:r>
                <a:rPr lang="en-US" sz="1200" b="1" dirty="0">
                  <a:solidFill>
                    <a:schemeClr val="bg2"/>
                  </a:solidFill>
                  <a:latin typeface="Tahoma" pitchFamily="34" charset="0"/>
                </a:rPr>
                <a:t>No Training</a:t>
              </a:r>
            </a:p>
          </p:txBody>
        </p:sp>
        <p:sp>
          <p:nvSpPr>
            <p:cNvPr id="30777" name="Text Box 76"/>
            <p:cNvSpPr txBox="1">
              <a:spLocks noChangeArrowheads="1"/>
            </p:cNvSpPr>
            <p:nvPr/>
          </p:nvSpPr>
          <p:spPr bwMode="auto">
            <a:xfrm>
              <a:off x="4848" y="3629"/>
              <a:ext cx="8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 b="1" dirty="0">
                  <a:solidFill>
                    <a:schemeClr val="bg2"/>
                  </a:solidFill>
                  <a:latin typeface="Tahoma" pitchFamily="34" charset="0"/>
                </a:rPr>
                <a:t>Experimental</a:t>
              </a:r>
              <a:br>
                <a:rPr lang="en-US" sz="1200" b="1" dirty="0">
                  <a:solidFill>
                    <a:schemeClr val="bg2"/>
                  </a:solidFill>
                  <a:latin typeface="Tahoma" pitchFamily="34" charset="0"/>
                </a:rPr>
              </a:br>
              <a:r>
                <a:rPr lang="en-US" sz="1200" b="1" dirty="0">
                  <a:solidFill>
                    <a:schemeClr val="bg2"/>
                  </a:solidFill>
                  <a:latin typeface="Tahoma" pitchFamily="34" charset="0"/>
                </a:rPr>
                <a:t>Training</a:t>
              </a:r>
            </a:p>
          </p:txBody>
        </p:sp>
      </p:grpSp>
      <p:grpSp>
        <p:nvGrpSpPr>
          <p:cNvPr id="30767" name="Group 77"/>
          <p:cNvGrpSpPr>
            <a:grpSpLocks/>
          </p:cNvGrpSpPr>
          <p:nvPr/>
        </p:nvGrpSpPr>
        <p:grpSpPr bwMode="auto">
          <a:xfrm>
            <a:off x="1981200" y="1828800"/>
            <a:ext cx="6808788" cy="457200"/>
            <a:chOff x="1248" y="1152"/>
            <a:chExt cx="4289" cy="288"/>
          </a:xfrm>
        </p:grpSpPr>
        <p:sp>
          <p:nvSpPr>
            <p:cNvPr id="137294" name="Text Box 78"/>
            <p:cNvSpPr txBox="1">
              <a:spLocks noChangeArrowheads="1"/>
            </p:cNvSpPr>
            <p:nvPr/>
          </p:nvSpPr>
          <p:spPr bwMode="auto">
            <a:xfrm>
              <a:off x="1248" y="1152"/>
              <a:ext cx="14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   PRETEST </a:t>
              </a:r>
            </a:p>
          </p:txBody>
        </p:sp>
        <p:sp>
          <p:nvSpPr>
            <p:cNvPr id="137295" name="Text Box 79"/>
            <p:cNvSpPr txBox="1">
              <a:spLocks noChangeArrowheads="1"/>
            </p:cNvSpPr>
            <p:nvPr/>
          </p:nvSpPr>
          <p:spPr bwMode="auto">
            <a:xfrm>
              <a:off x="3648" y="1152"/>
              <a:ext cx="18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    POSTTEST</a:t>
              </a:r>
            </a:p>
          </p:txBody>
        </p:sp>
      </p:grpSp>
      <p:sp>
        <p:nvSpPr>
          <p:cNvPr id="30768" name="Line 80"/>
          <p:cNvSpPr>
            <a:spLocks noChangeShapeType="1"/>
          </p:cNvSpPr>
          <p:nvPr/>
        </p:nvSpPr>
        <p:spPr bwMode="auto">
          <a:xfrm>
            <a:off x="4876800" y="1600200"/>
            <a:ext cx="0" cy="3810000"/>
          </a:xfrm>
          <a:prstGeom prst="line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37297" name="Text Box 81"/>
          <p:cNvSpPr txBox="1">
            <a:spLocks noChangeArrowheads="1"/>
          </p:cNvSpPr>
          <p:nvPr/>
        </p:nvSpPr>
        <p:spPr bwMode="auto">
          <a:xfrm>
            <a:off x="4856163" y="6218238"/>
            <a:ext cx="39782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Holder, et al., </a:t>
            </a:r>
            <a:r>
              <a:rPr lang="en-US" sz="1200" b="1" i="1" u="sng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J. American Medical Association,</a:t>
            </a:r>
            <a:r>
              <a:rPr lang="en-US" sz="12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7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7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 animBg="1"/>
      <p:bldP spid="137219" grpId="0" animBg="1" autoUpdateAnimBg="0"/>
      <p:bldP spid="137220" grpId="0" autoUpdateAnimBg="0"/>
      <p:bldP spid="137221" grpId="0" autoUpdateAnimBg="0"/>
      <p:bldP spid="137222" grpId="0" animBg="1" autoUpdateAnimBg="0"/>
      <p:bldP spid="137223" grpId="0" animBg="1" autoUpdateAnimBg="0"/>
      <p:bldP spid="137224" grpId="0" animBg="1" autoUpdateAnimBg="0"/>
      <p:bldP spid="137225" grpId="0" animBg="1" autoUpdateAnimBg="0"/>
      <p:bldP spid="137226" grpId="0" animBg="1" autoUpdateAnimBg="0"/>
      <p:bldP spid="13729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935" y="2211859"/>
            <a:ext cx="7772400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tx1"/>
                </a:solidFill>
              </a:rPr>
              <a:t>Outcomes</a:t>
            </a:r>
            <a:br>
              <a:rPr lang="en-US" sz="6000" dirty="0" smtClean="0">
                <a:solidFill>
                  <a:schemeClr val="tx1"/>
                </a:solidFill>
              </a:rPr>
            </a:br>
            <a:r>
              <a:rPr lang="en-US" sz="6000" dirty="0" smtClean="0">
                <a:solidFill>
                  <a:schemeClr val="tx1"/>
                </a:solidFill>
              </a:rPr>
              <a:t/>
            </a:r>
            <a:br>
              <a:rPr lang="en-US" sz="6000" dirty="0" smtClean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rgbClr val="FFFF00"/>
                </a:solidFill>
              </a:rPr>
              <a:t>What were final results?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68338" y="676275"/>
          <a:ext cx="7781925" cy="550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hoto Editor Photo" r:id="rId3" imgW="10259857" imgH="7257143" progId="">
                  <p:embed/>
                </p:oleObj>
              </mc:Choice>
              <mc:Fallback>
                <p:oleObj name="Photo Editor Photo" r:id="rId3" imgW="10259857" imgH="7257143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8" y="676275"/>
                        <a:ext cx="7781925" cy="5503863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052513" y="773113"/>
          <a:ext cx="7089775" cy="536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icture" r:id="rId3" imgW="4611633" imgH="3489967" progId="">
                  <p:embed/>
                </p:oleObj>
              </mc:Choice>
              <mc:Fallback>
                <p:oleObj name="Picture" r:id="rId3" imgW="4611633" imgH="348996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3" y="773113"/>
                        <a:ext cx="7089775" cy="536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56796" dir="1593903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809711" y="119792"/>
            <a:ext cx="7772400" cy="158200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What are some popular beliefs about environmental prevention strategies?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546100" y="1701800"/>
            <a:ext cx="8420099" cy="3848100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en-US" dirty="0" smtClean="0"/>
              <a:t>Environmental strategies are difficult to implement.   </a:t>
            </a:r>
            <a:r>
              <a:rPr lang="en-US" smtClean="0"/>
              <a:t>Too costly.</a:t>
            </a:r>
            <a:endParaRPr lang="en-US" dirty="0" smtClean="0"/>
          </a:p>
          <a:p>
            <a:pPr marL="514350" indent="-514350" algn="l"/>
            <a:r>
              <a:rPr lang="en-US" dirty="0" smtClean="0"/>
              <a:t>2. Environmental strategies will not work in our community.</a:t>
            </a:r>
          </a:p>
          <a:p>
            <a:pPr marL="365760" indent="-365760" algn="l"/>
            <a:r>
              <a:rPr lang="en-US" dirty="0" smtClean="0"/>
              <a:t>3. We are already doing environmental strategies.</a:t>
            </a:r>
          </a:p>
          <a:p>
            <a:pPr marL="365760" indent="-365760" algn="l"/>
            <a:r>
              <a:rPr lang="en-US" dirty="0" smtClean="0"/>
              <a:t>4. ATOD abuse is more an individual problem and environmental strategies are not relevant.</a:t>
            </a:r>
          </a:p>
          <a:p>
            <a:pPr marL="365760" indent="-365760" algn="l"/>
            <a:r>
              <a:rPr lang="en-US" dirty="0" smtClean="0"/>
              <a:t>5. Environmental strategies can not be evaluated.</a:t>
            </a:r>
          </a:p>
          <a:p>
            <a:pPr marL="365760" indent="-365760" algn="l"/>
            <a:r>
              <a:rPr lang="en-US" dirty="0" smtClean="0"/>
              <a:t>6. Environmental strategies do not work with children and pre-teen youth.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"/>
            <a:ext cx="72517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Examples of Community Action Projects for Environmental Prevention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1763" y="1082675"/>
            <a:ext cx="8262937" cy="457200"/>
            <a:chOff x="83" y="754"/>
            <a:chExt cx="5205" cy="288"/>
          </a:xfrm>
        </p:grpSpPr>
        <p:sp>
          <p:nvSpPr>
            <p:cNvPr id="376836" name="Text Box 4"/>
            <p:cNvSpPr txBox="1">
              <a:spLocks noChangeArrowheads="1"/>
            </p:cNvSpPr>
            <p:nvPr/>
          </p:nvSpPr>
          <p:spPr bwMode="auto">
            <a:xfrm>
              <a:off x="83" y="754"/>
              <a:ext cx="10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COUNTRY</a:t>
              </a:r>
            </a:p>
          </p:txBody>
        </p:sp>
        <p:sp>
          <p:nvSpPr>
            <p:cNvPr id="376837" name="Rectangle 5"/>
            <p:cNvSpPr>
              <a:spLocks noChangeArrowheads="1"/>
            </p:cNvSpPr>
            <p:nvPr/>
          </p:nvSpPr>
          <p:spPr bwMode="auto">
            <a:xfrm>
              <a:off x="1387" y="754"/>
              <a:ext cx="7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GOALS</a:t>
              </a:r>
            </a:p>
          </p:txBody>
        </p:sp>
        <p:sp>
          <p:nvSpPr>
            <p:cNvPr id="376838" name="Rectangle 6"/>
            <p:cNvSpPr>
              <a:spLocks noChangeArrowheads="1"/>
            </p:cNvSpPr>
            <p:nvPr/>
          </p:nvSpPr>
          <p:spPr bwMode="auto">
            <a:xfrm>
              <a:off x="2625" y="754"/>
              <a:ext cx="13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STRATEGIES</a:t>
              </a:r>
            </a:p>
          </p:txBody>
        </p:sp>
        <p:sp>
          <p:nvSpPr>
            <p:cNvPr id="376839" name="Rectangle 7"/>
            <p:cNvSpPr>
              <a:spLocks noChangeArrowheads="1"/>
            </p:cNvSpPr>
            <p:nvPr/>
          </p:nvSpPr>
          <p:spPr bwMode="auto">
            <a:xfrm>
              <a:off x="4276" y="754"/>
              <a:ext cx="10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RESULTS</a:t>
              </a:r>
            </a:p>
          </p:txBody>
        </p:sp>
      </p:grpSp>
      <p:sp>
        <p:nvSpPr>
          <p:cNvPr id="376840" name="Text Box 8"/>
          <p:cNvSpPr txBox="1">
            <a:spLocks noChangeArrowheads="1"/>
          </p:cNvSpPr>
          <p:nvPr/>
        </p:nvSpPr>
        <p:spPr bwMode="auto">
          <a:xfrm>
            <a:off x="3967163" y="1890713"/>
            <a:ext cx="22955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 dirty="0">
                <a:latin typeface="Arial" charset="0"/>
                <a:cs typeface="Arial" charset="0"/>
              </a:rPr>
              <a:t> </a:t>
            </a: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• </a:t>
            </a: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DUI enforcement</a:t>
            </a:r>
            <a:b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•</a:t>
            </a: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Alcohol service</a:t>
            </a:r>
            <a:b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•</a:t>
            </a: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News coverage</a:t>
            </a:r>
            <a:b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•</a:t>
            </a: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Underage sales</a:t>
            </a:r>
            <a:b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•</a:t>
            </a: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Alcohol outlets</a:t>
            </a:r>
          </a:p>
        </p:txBody>
      </p:sp>
      <p:sp>
        <p:nvSpPr>
          <p:cNvPr id="376841" name="Text Box 9"/>
          <p:cNvSpPr txBox="1">
            <a:spLocks noChangeArrowheads="1"/>
          </p:cNvSpPr>
          <p:nvPr/>
        </p:nvSpPr>
        <p:spPr bwMode="auto">
          <a:xfrm>
            <a:off x="127000" y="1531938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United States</a:t>
            </a:r>
          </a:p>
        </p:txBody>
      </p:sp>
      <p:sp>
        <p:nvSpPr>
          <p:cNvPr id="376842" name="Text Box 10"/>
          <p:cNvSpPr txBox="1">
            <a:spLocks noChangeArrowheads="1"/>
          </p:cNvSpPr>
          <p:nvPr/>
        </p:nvSpPr>
        <p:spPr bwMode="auto">
          <a:xfrm>
            <a:off x="144463" y="1911350"/>
            <a:ext cx="2146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California,</a:t>
            </a: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South Carolina</a:t>
            </a:r>
          </a:p>
        </p:txBody>
      </p:sp>
      <p:sp>
        <p:nvSpPr>
          <p:cNvPr id="376843" name="Text Box 11"/>
          <p:cNvSpPr txBox="1">
            <a:spLocks noChangeArrowheads="1"/>
          </p:cNvSpPr>
          <p:nvPr/>
        </p:nvSpPr>
        <p:spPr bwMode="auto">
          <a:xfrm>
            <a:off x="2065338" y="1912938"/>
            <a:ext cx="2254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Reduce alcohol injury and death</a:t>
            </a:r>
          </a:p>
        </p:txBody>
      </p:sp>
      <p:sp>
        <p:nvSpPr>
          <p:cNvPr id="376844" name="Text Box 12"/>
          <p:cNvSpPr txBox="1">
            <a:spLocks noChangeArrowheads="1"/>
          </p:cNvSpPr>
          <p:nvPr/>
        </p:nvSpPr>
        <p:spPr bwMode="auto">
          <a:xfrm>
            <a:off x="6818313" y="1900238"/>
            <a:ext cx="2328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10% reduction in alcohol crashes</a:t>
            </a:r>
          </a:p>
        </p:txBody>
      </p:sp>
      <p:sp>
        <p:nvSpPr>
          <p:cNvPr id="376845" name="Text Box 13"/>
          <p:cNvSpPr txBox="1">
            <a:spLocks noChangeArrowheads="1"/>
          </p:cNvSpPr>
          <p:nvPr/>
        </p:nvSpPr>
        <p:spPr bwMode="auto">
          <a:xfrm>
            <a:off x="6491288" y="1905000"/>
            <a:ext cx="476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</a:t>
            </a:r>
          </a:p>
        </p:txBody>
      </p:sp>
      <p:sp>
        <p:nvSpPr>
          <p:cNvPr id="376846" name="Rectangle 14"/>
          <p:cNvSpPr>
            <a:spLocks noChangeArrowheads="1"/>
          </p:cNvSpPr>
          <p:nvPr/>
        </p:nvSpPr>
        <p:spPr bwMode="auto">
          <a:xfrm>
            <a:off x="6529388" y="2501900"/>
            <a:ext cx="385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</a:t>
            </a:r>
          </a:p>
        </p:txBody>
      </p:sp>
      <p:sp>
        <p:nvSpPr>
          <p:cNvPr id="376847" name="Text Box 15"/>
          <p:cNvSpPr txBox="1">
            <a:spLocks noChangeArrowheads="1"/>
          </p:cNvSpPr>
          <p:nvPr/>
        </p:nvSpPr>
        <p:spPr bwMode="auto">
          <a:xfrm>
            <a:off x="6524625" y="3065463"/>
            <a:ext cx="38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</a:t>
            </a:r>
          </a:p>
        </p:txBody>
      </p:sp>
      <p:sp>
        <p:nvSpPr>
          <p:cNvPr id="376848" name="Text Box 16"/>
          <p:cNvSpPr txBox="1">
            <a:spLocks noChangeArrowheads="1"/>
          </p:cNvSpPr>
          <p:nvPr/>
        </p:nvSpPr>
        <p:spPr bwMode="auto">
          <a:xfrm>
            <a:off x="6813550" y="2505075"/>
            <a:ext cx="2228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43% reduction in violence</a:t>
            </a:r>
          </a:p>
        </p:txBody>
      </p:sp>
      <p:sp>
        <p:nvSpPr>
          <p:cNvPr id="376849" name="Text Box 17"/>
          <p:cNvSpPr txBox="1">
            <a:spLocks noChangeArrowheads="1"/>
          </p:cNvSpPr>
          <p:nvPr/>
        </p:nvSpPr>
        <p:spPr bwMode="auto">
          <a:xfrm>
            <a:off x="6838950" y="3089275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Lower alcohol sales to youth</a:t>
            </a:r>
          </a:p>
        </p:txBody>
      </p:sp>
      <p:sp>
        <p:nvSpPr>
          <p:cNvPr id="376850" name="Text Box 18"/>
          <p:cNvSpPr txBox="1">
            <a:spLocks noChangeArrowheads="1"/>
          </p:cNvSpPr>
          <p:nvPr/>
        </p:nvSpPr>
        <p:spPr bwMode="auto">
          <a:xfrm>
            <a:off x="3971925" y="5118100"/>
            <a:ext cx="28209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1913" indent="-61913" algn="l">
              <a:spcBef>
                <a:spcPct val="50000"/>
              </a:spcBef>
              <a:defRPr/>
            </a:pPr>
            <a:r>
              <a:rPr lang="en-US" sz="1800" b="1" dirty="0">
                <a:latin typeface="Arial" charset="0"/>
                <a:cs typeface="Arial" charset="0"/>
              </a:rPr>
              <a:t> </a:t>
            </a: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• </a:t>
            </a: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News coverage</a:t>
            </a:r>
            <a:b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•</a:t>
            </a: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DUI enforcement</a:t>
            </a:r>
            <a:b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•</a:t>
            </a: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Alcohol outlet</a:t>
            </a:r>
            <a:b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surveillance</a:t>
            </a:r>
          </a:p>
        </p:txBody>
      </p:sp>
      <p:sp>
        <p:nvSpPr>
          <p:cNvPr id="376851" name="Text Box 19"/>
          <p:cNvSpPr txBox="1">
            <a:spLocks noChangeArrowheads="1"/>
          </p:cNvSpPr>
          <p:nvPr/>
        </p:nvSpPr>
        <p:spPr bwMode="auto">
          <a:xfrm>
            <a:off x="144463" y="5140325"/>
            <a:ext cx="192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Massachusetts</a:t>
            </a:r>
          </a:p>
        </p:txBody>
      </p:sp>
      <p:sp>
        <p:nvSpPr>
          <p:cNvPr id="376852" name="Text Box 20"/>
          <p:cNvSpPr txBox="1">
            <a:spLocks noChangeArrowheads="1"/>
          </p:cNvSpPr>
          <p:nvPr/>
        </p:nvSpPr>
        <p:spPr bwMode="auto">
          <a:xfrm>
            <a:off x="2065338" y="5140325"/>
            <a:ext cx="1901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Reduce alcohol crashes</a:t>
            </a:r>
          </a:p>
        </p:txBody>
      </p:sp>
      <p:sp>
        <p:nvSpPr>
          <p:cNvPr id="376853" name="Text Box 21"/>
          <p:cNvSpPr txBox="1">
            <a:spLocks noChangeArrowheads="1"/>
          </p:cNvSpPr>
          <p:nvPr/>
        </p:nvSpPr>
        <p:spPr bwMode="auto">
          <a:xfrm>
            <a:off x="6838950" y="5146184"/>
            <a:ext cx="23288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25% reduction in fatal crashes</a:t>
            </a:r>
          </a:p>
        </p:txBody>
      </p:sp>
      <p:sp>
        <p:nvSpPr>
          <p:cNvPr id="376854" name="Text Box 22"/>
          <p:cNvSpPr txBox="1">
            <a:spLocks noChangeArrowheads="1"/>
          </p:cNvSpPr>
          <p:nvPr/>
        </p:nvSpPr>
        <p:spPr bwMode="auto">
          <a:xfrm>
            <a:off x="6491288" y="5146184"/>
            <a:ext cx="476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</a:t>
            </a:r>
          </a:p>
        </p:txBody>
      </p:sp>
      <p:sp>
        <p:nvSpPr>
          <p:cNvPr id="376855" name="Text Box 23"/>
          <p:cNvSpPr txBox="1">
            <a:spLocks noChangeArrowheads="1"/>
          </p:cNvSpPr>
          <p:nvPr/>
        </p:nvSpPr>
        <p:spPr bwMode="auto">
          <a:xfrm>
            <a:off x="3967163" y="3933031"/>
            <a:ext cx="26177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5425" indent="-225425" algn="l">
              <a:spcBef>
                <a:spcPct val="500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•</a:t>
            </a: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Local sales policies      and enforcement</a:t>
            </a:r>
          </a:p>
        </p:txBody>
      </p:sp>
      <p:sp>
        <p:nvSpPr>
          <p:cNvPr id="376856" name="Text Box 24"/>
          <p:cNvSpPr txBox="1">
            <a:spLocks noChangeArrowheads="1"/>
          </p:cNvSpPr>
          <p:nvPr/>
        </p:nvSpPr>
        <p:spPr bwMode="auto">
          <a:xfrm>
            <a:off x="144463" y="3933032"/>
            <a:ext cx="1920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Minnesota</a:t>
            </a:r>
          </a:p>
        </p:txBody>
      </p:sp>
      <p:sp>
        <p:nvSpPr>
          <p:cNvPr id="376857" name="Text Box 25"/>
          <p:cNvSpPr txBox="1">
            <a:spLocks noChangeArrowheads="1"/>
          </p:cNvSpPr>
          <p:nvPr/>
        </p:nvSpPr>
        <p:spPr bwMode="auto">
          <a:xfrm>
            <a:off x="2065338" y="3933031"/>
            <a:ext cx="1901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Reduce youth drinking</a:t>
            </a:r>
          </a:p>
        </p:txBody>
      </p:sp>
      <p:sp>
        <p:nvSpPr>
          <p:cNvPr id="376858" name="Text Box 26"/>
          <p:cNvSpPr txBox="1">
            <a:spLocks noChangeArrowheads="1"/>
          </p:cNvSpPr>
          <p:nvPr/>
        </p:nvSpPr>
        <p:spPr bwMode="auto">
          <a:xfrm>
            <a:off x="6818313" y="3933031"/>
            <a:ext cx="2328862" cy="121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2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Lower alcohol sales to youth</a:t>
            </a:r>
          </a:p>
          <a:p>
            <a:pPr algn="l">
              <a:spcBef>
                <a:spcPts val="1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</a:t>
            </a: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educed traffic crashes</a:t>
            </a:r>
          </a:p>
        </p:txBody>
      </p:sp>
      <p:sp>
        <p:nvSpPr>
          <p:cNvPr id="376859" name="Text Box 27"/>
          <p:cNvSpPr txBox="1">
            <a:spLocks noChangeArrowheads="1"/>
          </p:cNvSpPr>
          <p:nvPr/>
        </p:nvSpPr>
        <p:spPr bwMode="auto">
          <a:xfrm>
            <a:off x="6434138" y="3886200"/>
            <a:ext cx="476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</a:t>
            </a:r>
          </a:p>
        </p:txBody>
      </p:sp>
      <p:sp>
        <p:nvSpPr>
          <p:cNvPr id="376860" name="Text Box 28"/>
          <p:cNvSpPr txBox="1">
            <a:spLocks noChangeArrowheads="1"/>
          </p:cNvSpPr>
          <p:nvPr/>
        </p:nvSpPr>
        <p:spPr bwMode="auto">
          <a:xfrm>
            <a:off x="6524625" y="4419600"/>
            <a:ext cx="3857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</a:t>
            </a:r>
          </a:p>
        </p:txBody>
      </p:sp>
      <p:sp>
        <p:nvSpPr>
          <p:cNvPr id="376861" name="Text Box 29"/>
          <p:cNvSpPr txBox="1">
            <a:spLocks noChangeArrowheads="1"/>
          </p:cNvSpPr>
          <p:nvPr/>
        </p:nvSpPr>
        <p:spPr bwMode="auto">
          <a:xfrm>
            <a:off x="6610350" y="4597400"/>
            <a:ext cx="178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7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6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6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6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6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76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76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76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76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6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6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76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7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76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76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6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6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7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7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7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4" grpId="0" autoUpdateAnimBg="0"/>
      <p:bldP spid="376840" grpId="0" autoUpdateAnimBg="0"/>
      <p:bldP spid="376841" grpId="0" autoUpdateAnimBg="0"/>
      <p:bldP spid="376842" grpId="0" autoUpdateAnimBg="0"/>
      <p:bldP spid="376843" grpId="0" autoUpdateAnimBg="0"/>
      <p:bldP spid="376844" grpId="0" autoUpdateAnimBg="0"/>
      <p:bldP spid="376845" grpId="0" autoUpdateAnimBg="0"/>
      <p:bldP spid="376846" grpId="0" autoUpdateAnimBg="0"/>
      <p:bldP spid="376847" grpId="0" autoUpdateAnimBg="0"/>
      <p:bldP spid="376848" grpId="0" autoUpdateAnimBg="0"/>
      <p:bldP spid="376849" grpId="0" autoUpdateAnimBg="0"/>
      <p:bldP spid="376850" grpId="0" autoUpdateAnimBg="0"/>
      <p:bldP spid="376851" grpId="0" autoUpdateAnimBg="0"/>
      <p:bldP spid="376852" grpId="0" autoUpdateAnimBg="0"/>
      <p:bldP spid="376853" grpId="0" autoUpdateAnimBg="0"/>
      <p:bldP spid="376854" grpId="0" autoUpdateAnimBg="0"/>
      <p:bldP spid="376855" grpId="0" autoUpdateAnimBg="0"/>
      <p:bldP spid="376856" grpId="0" autoUpdateAnimBg="0"/>
      <p:bldP spid="376857" grpId="0" autoUpdateAnimBg="0"/>
      <p:bldP spid="376858" grpId="0" autoUpdateAnimBg="0"/>
      <p:bldP spid="376859" grpId="0" autoUpdateAnimBg="0"/>
      <p:bldP spid="376860" grpId="0" autoUpdateAnimBg="0"/>
      <p:bldP spid="376861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Examples of International Community Action Projects for Alcohol Prevention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9063" y="1082675"/>
            <a:ext cx="8275637" cy="457200"/>
            <a:chOff x="75" y="682"/>
            <a:chExt cx="5213" cy="288"/>
          </a:xfrm>
        </p:grpSpPr>
        <p:sp>
          <p:nvSpPr>
            <p:cNvPr id="225284" name="Text Box 4"/>
            <p:cNvSpPr txBox="1">
              <a:spLocks noChangeArrowheads="1"/>
            </p:cNvSpPr>
            <p:nvPr/>
          </p:nvSpPr>
          <p:spPr bwMode="auto">
            <a:xfrm>
              <a:off x="75" y="682"/>
              <a:ext cx="10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COUNTRY</a:t>
              </a:r>
            </a:p>
          </p:txBody>
        </p:sp>
        <p:sp>
          <p:nvSpPr>
            <p:cNvPr id="225285" name="Rectangle 5"/>
            <p:cNvSpPr>
              <a:spLocks noChangeArrowheads="1"/>
            </p:cNvSpPr>
            <p:nvPr/>
          </p:nvSpPr>
          <p:spPr bwMode="auto">
            <a:xfrm>
              <a:off x="1387" y="682"/>
              <a:ext cx="7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GOALS</a:t>
              </a:r>
            </a:p>
          </p:txBody>
        </p:sp>
        <p:sp>
          <p:nvSpPr>
            <p:cNvPr id="225286" name="Rectangle 6"/>
            <p:cNvSpPr>
              <a:spLocks noChangeArrowheads="1"/>
            </p:cNvSpPr>
            <p:nvPr/>
          </p:nvSpPr>
          <p:spPr bwMode="auto">
            <a:xfrm>
              <a:off x="2465" y="682"/>
              <a:ext cx="13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STRATEGIES</a:t>
              </a:r>
            </a:p>
          </p:txBody>
        </p:sp>
        <p:sp>
          <p:nvSpPr>
            <p:cNvPr id="225287" name="Rectangle 7"/>
            <p:cNvSpPr>
              <a:spLocks noChangeArrowheads="1"/>
            </p:cNvSpPr>
            <p:nvPr/>
          </p:nvSpPr>
          <p:spPr bwMode="auto">
            <a:xfrm>
              <a:off x="4276" y="682"/>
              <a:ext cx="10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RESULTS</a:t>
              </a:r>
            </a:p>
          </p:txBody>
        </p:sp>
      </p:grpSp>
      <p:sp>
        <p:nvSpPr>
          <p:cNvPr id="225288" name="Text Box 8"/>
          <p:cNvSpPr txBox="1">
            <a:spLocks noChangeArrowheads="1"/>
          </p:cNvSpPr>
          <p:nvPr/>
        </p:nvSpPr>
        <p:spPr bwMode="auto">
          <a:xfrm>
            <a:off x="3890963" y="1881188"/>
            <a:ext cx="2524125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37160" indent="-137160" algn="l">
              <a:spcBef>
                <a:spcPct val="50000"/>
              </a:spcBef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• Responsible       Beverage </a:t>
            </a: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Service </a:t>
            </a:r>
          </a:p>
          <a:p>
            <a:pPr marL="137160" indent="-137160" algn="l">
              <a:spcBef>
                <a:spcPts val="0"/>
              </a:spcBef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• Joint </a:t>
            </a: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parent/police 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enforcement </a:t>
            </a: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of sales to 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youth</a:t>
            </a:r>
            <a:endParaRPr 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137160" indent="-137160" algn="l">
              <a:spcBef>
                <a:spcPts val="0"/>
              </a:spcBef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• Club policy and  drug recognition by door security</a:t>
            </a:r>
            <a:endParaRPr lang="en-US" sz="1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l">
              <a:spcBef>
                <a:spcPct val="50000"/>
              </a:spcBef>
              <a:defRPr/>
            </a:pPr>
            <a:endParaRPr 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25289" name="Text Box 9"/>
          <p:cNvSpPr txBox="1">
            <a:spLocks noChangeArrowheads="1"/>
          </p:cNvSpPr>
          <p:nvPr/>
        </p:nvSpPr>
        <p:spPr bwMode="auto">
          <a:xfrm>
            <a:off x="1962150" y="1881188"/>
            <a:ext cx="19018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Reduced 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local alcohol  and drug problems</a:t>
            </a:r>
          </a:p>
        </p:txBody>
      </p:sp>
      <p:sp>
        <p:nvSpPr>
          <p:cNvPr id="225290" name="Text Box 10"/>
          <p:cNvSpPr txBox="1">
            <a:spLocks noChangeArrowheads="1"/>
          </p:cNvSpPr>
          <p:nvPr/>
        </p:nvSpPr>
        <p:spPr bwMode="auto">
          <a:xfrm>
            <a:off x="6818313" y="1747838"/>
            <a:ext cx="23288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 b="1" dirty="0">
                <a:latin typeface="Arial" charset="0"/>
              </a:rPr>
              <a:t>Reduction in sales </a:t>
            </a:r>
          </a:p>
          <a:p>
            <a:pPr algn="l"/>
            <a:r>
              <a:rPr lang="en-US" sz="1800" b="1" dirty="0">
                <a:latin typeface="Arial" charset="0"/>
              </a:rPr>
              <a:t>to intoxicated</a:t>
            </a:r>
          </a:p>
          <a:p>
            <a:pPr algn="l"/>
            <a:r>
              <a:rPr lang="en-US" sz="1800" b="1" dirty="0">
                <a:latin typeface="Arial" charset="0"/>
              </a:rPr>
              <a:t>patrons </a:t>
            </a:r>
            <a:r>
              <a:rPr lang="en-US" sz="1800" b="1" dirty="0" smtClean="0">
                <a:latin typeface="Arial" charset="0"/>
              </a:rPr>
              <a:t>(47% </a:t>
            </a:r>
            <a:r>
              <a:rPr lang="en-US" sz="1800" b="1" dirty="0">
                <a:latin typeface="Arial" charset="0"/>
              </a:rPr>
              <a:t>to </a:t>
            </a:r>
            <a:r>
              <a:rPr lang="en-US" sz="1800" b="1" dirty="0" smtClean="0">
                <a:latin typeface="Arial" charset="0"/>
              </a:rPr>
              <a:t>5%)</a:t>
            </a:r>
            <a:endParaRPr lang="en-US" sz="1800" b="1" dirty="0">
              <a:latin typeface="Arial" charset="0"/>
            </a:endParaRPr>
          </a:p>
        </p:txBody>
      </p:sp>
      <p:sp>
        <p:nvSpPr>
          <p:cNvPr id="225291" name="Text Box 11"/>
          <p:cNvSpPr txBox="1">
            <a:spLocks noChangeArrowheads="1"/>
          </p:cNvSpPr>
          <p:nvPr/>
        </p:nvSpPr>
        <p:spPr bwMode="auto">
          <a:xfrm>
            <a:off x="6400800" y="1752600"/>
            <a:ext cx="566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</a:t>
            </a:r>
          </a:p>
        </p:txBody>
      </p:sp>
      <p:sp>
        <p:nvSpPr>
          <p:cNvPr id="225292" name="Rectangle 12"/>
          <p:cNvSpPr>
            <a:spLocks noChangeArrowheads="1"/>
          </p:cNvSpPr>
          <p:nvPr/>
        </p:nvSpPr>
        <p:spPr bwMode="auto">
          <a:xfrm>
            <a:off x="6432551" y="2819400"/>
            <a:ext cx="4587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</a:t>
            </a:r>
          </a:p>
        </p:txBody>
      </p:sp>
      <p:sp>
        <p:nvSpPr>
          <p:cNvPr id="225293" name="Text Box 13"/>
          <p:cNvSpPr txBox="1">
            <a:spLocks noChangeArrowheads="1"/>
          </p:cNvSpPr>
          <p:nvPr/>
        </p:nvSpPr>
        <p:spPr bwMode="auto">
          <a:xfrm>
            <a:off x="6788150" y="2819400"/>
            <a:ext cx="26225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b="1" dirty="0">
                <a:latin typeface="Arial" charset="0"/>
              </a:rPr>
              <a:t>Violent crime </a:t>
            </a:r>
          </a:p>
          <a:p>
            <a:pPr algn="l"/>
            <a:r>
              <a:rPr lang="en-US" sz="1800" b="1" dirty="0">
                <a:latin typeface="Arial" charset="0"/>
              </a:rPr>
              <a:t>down by 29%</a:t>
            </a:r>
          </a:p>
        </p:txBody>
      </p:sp>
      <p:sp>
        <p:nvSpPr>
          <p:cNvPr id="225294" name="Text Box 14"/>
          <p:cNvSpPr txBox="1">
            <a:spLocks noChangeArrowheads="1"/>
          </p:cNvSpPr>
          <p:nvPr/>
        </p:nvSpPr>
        <p:spPr bwMode="auto">
          <a:xfrm>
            <a:off x="3733801" y="4572000"/>
            <a:ext cx="2819400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7744" indent="-237744" algn="l">
              <a:spcBef>
                <a:spcPts val="0"/>
              </a:spcBef>
              <a:defRPr/>
            </a:pPr>
            <a:r>
              <a:rPr lang="en-US" sz="1800" b="1" dirty="0">
                <a:latin typeface="Arial" charset="0"/>
                <a:cs typeface="Arial" charset="0"/>
              </a:rPr>
              <a:t>  </a:t>
            </a: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• </a:t>
            </a:r>
            <a:r>
              <a:rPr lang="en-GB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Community </a:t>
            </a:r>
            <a:r>
              <a:rPr lang="en-GB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forum and alcohol </a:t>
            </a:r>
            <a:r>
              <a:rPr lang="en-GB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safety audit</a:t>
            </a:r>
          </a:p>
          <a:p>
            <a:pPr algn="l">
              <a:spcBef>
                <a:spcPts val="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•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Model </a:t>
            </a:r>
            <a:r>
              <a:rPr lang="en-GB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house policies</a:t>
            </a:r>
            <a:endParaRPr lang="en-GB" sz="1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  <a:p>
            <a:pPr marL="237744" indent="-237744" algn="l">
              <a:spcBef>
                <a:spcPts val="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•</a:t>
            </a:r>
            <a:r>
              <a:rPr lang="en-GB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Increased enforce-ment </a:t>
            </a:r>
            <a:r>
              <a:rPr lang="en-GB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of </a:t>
            </a:r>
            <a:r>
              <a:rPr lang="en-GB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alcohol-licensed </a:t>
            </a:r>
            <a:r>
              <a:rPr lang="en-GB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premises</a:t>
            </a: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marL="61913" indent="-61913" algn="l">
              <a:spcBef>
                <a:spcPct val="50000"/>
              </a:spcBef>
              <a:defRPr/>
            </a:pPr>
            <a:endParaRPr 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25295" name="Text Box 15"/>
          <p:cNvSpPr txBox="1">
            <a:spLocks noChangeArrowheads="1"/>
          </p:cNvSpPr>
          <p:nvPr/>
        </p:nvSpPr>
        <p:spPr bwMode="auto">
          <a:xfrm>
            <a:off x="76201" y="4237037"/>
            <a:ext cx="1735137" cy="184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Australia</a:t>
            </a:r>
          </a:p>
          <a:p>
            <a:pPr algn="l">
              <a:spcBef>
                <a:spcPts val="200"/>
              </a:spcBef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Surfers Paradise Safety Action Project</a:t>
            </a:r>
          </a:p>
          <a:p>
            <a:pPr>
              <a:defRPr/>
            </a:pPr>
            <a:endParaRPr lang="en-US" sz="2000" b="1" dirty="0"/>
          </a:p>
        </p:txBody>
      </p:sp>
      <p:sp>
        <p:nvSpPr>
          <p:cNvPr id="225296" name="Text Box 16"/>
          <p:cNvSpPr txBox="1">
            <a:spLocks noChangeArrowheads="1"/>
          </p:cNvSpPr>
          <p:nvPr/>
        </p:nvSpPr>
        <p:spPr bwMode="auto">
          <a:xfrm>
            <a:off x="1962150" y="4572000"/>
            <a:ext cx="11786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Lower 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alcohol- 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involved violence</a:t>
            </a:r>
          </a:p>
        </p:txBody>
      </p:sp>
      <p:sp>
        <p:nvSpPr>
          <p:cNvPr id="225297" name="Text Box 17"/>
          <p:cNvSpPr txBox="1">
            <a:spLocks noChangeArrowheads="1"/>
          </p:cNvSpPr>
          <p:nvPr/>
        </p:nvSpPr>
        <p:spPr bwMode="auto">
          <a:xfrm>
            <a:off x="6818313" y="4572000"/>
            <a:ext cx="222726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Reduction in violent events: </a:t>
            </a:r>
            <a:r>
              <a:rPr lang="en-GB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original </a:t>
            </a:r>
            <a:r>
              <a:rPr lang="en-GB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site</a:t>
            </a:r>
            <a:r>
              <a:rPr lang="en-GB" sz="1800" dirty="0"/>
              <a:t> </a:t>
            </a:r>
            <a:r>
              <a:rPr lang="en-GB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from 9.8 to </a:t>
            </a:r>
            <a:r>
              <a:rPr lang="en-GB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4.7 and</a:t>
            </a:r>
            <a:endParaRPr lang="en-GB" sz="1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225298" name="Text Box 18"/>
          <p:cNvSpPr txBox="1">
            <a:spLocks noChangeArrowheads="1"/>
          </p:cNvSpPr>
          <p:nvPr/>
        </p:nvSpPr>
        <p:spPr bwMode="auto">
          <a:xfrm>
            <a:off x="6324600" y="4572000"/>
            <a:ext cx="7016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</a:t>
            </a:r>
          </a:p>
        </p:txBody>
      </p:sp>
      <p:sp>
        <p:nvSpPr>
          <p:cNvPr id="225299" name="Text Box 19"/>
          <p:cNvSpPr txBox="1">
            <a:spLocks noChangeArrowheads="1"/>
          </p:cNvSpPr>
          <p:nvPr/>
        </p:nvSpPr>
        <p:spPr bwMode="auto">
          <a:xfrm>
            <a:off x="6815138" y="3352801"/>
            <a:ext cx="23288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Refusals of drug impaired patrons increased by 300%</a:t>
            </a:r>
          </a:p>
        </p:txBody>
      </p:sp>
      <p:sp>
        <p:nvSpPr>
          <p:cNvPr id="225300" name="Text Box 20"/>
          <p:cNvSpPr txBox="1">
            <a:spLocks noChangeArrowheads="1"/>
          </p:cNvSpPr>
          <p:nvPr/>
        </p:nvSpPr>
        <p:spPr bwMode="auto">
          <a:xfrm>
            <a:off x="6415088" y="3352800"/>
            <a:ext cx="476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</a:t>
            </a:r>
          </a:p>
        </p:txBody>
      </p:sp>
      <p:sp>
        <p:nvSpPr>
          <p:cNvPr id="225301" name="Text Box 21"/>
          <p:cNvSpPr txBox="1">
            <a:spLocks noChangeArrowheads="1"/>
          </p:cNvSpPr>
          <p:nvPr/>
        </p:nvSpPr>
        <p:spPr bwMode="auto">
          <a:xfrm>
            <a:off x="6716713" y="5962650"/>
            <a:ext cx="2198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225302" name="Text Box 22"/>
          <p:cNvSpPr txBox="1">
            <a:spLocks noChangeArrowheads="1"/>
          </p:cNvSpPr>
          <p:nvPr/>
        </p:nvSpPr>
        <p:spPr bwMode="auto">
          <a:xfrm>
            <a:off x="6818313" y="5715000"/>
            <a:ext cx="2328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GB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replication </a:t>
            </a:r>
            <a:r>
              <a:rPr lang="en-GB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sites</a:t>
            </a: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from 12.2 to 3.0</a:t>
            </a:r>
            <a:endParaRPr 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225304" name="Text Box 24"/>
          <p:cNvSpPr txBox="1">
            <a:spLocks noChangeArrowheads="1"/>
          </p:cNvSpPr>
          <p:nvPr/>
        </p:nvSpPr>
        <p:spPr bwMode="auto">
          <a:xfrm>
            <a:off x="1" y="1539875"/>
            <a:ext cx="1308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Sweden</a:t>
            </a:r>
          </a:p>
        </p:txBody>
      </p:sp>
      <p:sp>
        <p:nvSpPr>
          <p:cNvPr id="225305" name="Text Box 25"/>
          <p:cNvSpPr txBox="1">
            <a:spLocks noChangeArrowheads="1"/>
          </p:cNvSpPr>
          <p:nvPr/>
        </p:nvSpPr>
        <p:spPr bwMode="auto">
          <a:xfrm>
            <a:off x="119062" y="1881188"/>
            <a:ext cx="18430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latin typeface="Arial" charset="0"/>
              </a:rPr>
              <a:t>STAD </a:t>
            </a:r>
            <a:r>
              <a:rPr lang="en-US" sz="1800" dirty="0" smtClean="0">
                <a:latin typeface="Arial" charset="0"/>
              </a:rPr>
              <a:t>Project Stockholm</a:t>
            </a:r>
            <a:endParaRPr lang="en-US" sz="1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5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5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2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25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2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2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2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8" grpId="0" autoUpdateAnimBg="0"/>
      <p:bldP spid="225289" grpId="0" autoUpdateAnimBg="0"/>
      <p:bldP spid="225290" grpId="0" autoUpdateAnimBg="0"/>
      <p:bldP spid="225291" grpId="0" autoUpdateAnimBg="0"/>
      <p:bldP spid="225292" grpId="0" autoUpdateAnimBg="0"/>
      <p:bldP spid="225293" grpId="0" autoUpdateAnimBg="0"/>
      <p:bldP spid="225294" grpId="0" autoUpdateAnimBg="0"/>
      <p:bldP spid="225295" grpId="0" autoUpdateAnimBg="0"/>
      <p:bldP spid="225296" grpId="0" autoUpdateAnimBg="0"/>
      <p:bldP spid="225297" grpId="0" autoUpdateAnimBg="0"/>
      <p:bldP spid="225298" grpId="0" autoUpdateAnimBg="0"/>
      <p:bldP spid="225299" grpId="0" autoUpdateAnimBg="0"/>
      <p:bldP spid="225300" grpId="0" autoUpdateAnimBg="0"/>
      <p:bldP spid="225301" grpId="0" autoUpdateAnimBg="0"/>
      <p:bldP spid="225302" grpId="0" autoUpdateAnimBg="0"/>
      <p:bldP spid="225304" grpId="0" autoUpdateAnimBg="0"/>
      <p:bldP spid="225305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5274" y="660400"/>
            <a:ext cx="8430926" cy="1130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Have We Learned to This Point?</a:t>
            </a:r>
            <a:br>
              <a:rPr lang="en-US" dirty="0" smtClean="0"/>
            </a:br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366595" name="Text Box 3"/>
          <p:cNvSpPr txBox="1">
            <a:spLocks noChangeArrowheads="1"/>
          </p:cNvSpPr>
          <p:nvPr/>
        </p:nvSpPr>
        <p:spPr bwMode="auto">
          <a:xfrm>
            <a:off x="535273" y="2743200"/>
            <a:ext cx="466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</a:t>
            </a:r>
          </a:p>
        </p:txBody>
      </p:sp>
      <p:sp>
        <p:nvSpPr>
          <p:cNvPr id="366597" name="Text Box 5"/>
          <p:cNvSpPr txBox="1">
            <a:spLocks noChangeArrowheads="1"/>
          </p:cNvSpPr>
          <p:nvPr/>
        </p:nvSpPr>
        <p:spPr bwMode="auto">
          <a:xfrm>
            <a:off x="535273" y="3886200"/>
            <a:ext cx="466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</a:t>
            </a:r>
          </a:p>
        </p:txBody>
      </p:sp>
      <p:sp>
        <p:nvSpPr>
          <p:cNvPr id="366600" name="Rectangle 8"/>
          <p:cNvSpPr>
            <a:spLocks noChangeArrowheads="1"/>
          </p:cNvSpPr>
          <p:nvPr/>
        </p:nvSpPr>
        <p:spPr bwMode="auto">
          <a:xfrm>
            <a:off x="498474" y="1879600"/>
            <a:ext cx="466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</a:t>
            </a:r>
          </a:p>
        </p:txBody>
      </p:sp>
      <p:sp>
        <p:nvSpPr>
          <p:cNvPr id="366602" name="Rectangle 10"/>
          <p:cNvSpPr>
            <a:spLocks noChangeArrowheads="1"/>
          </p:cNvSpPr>
          <p:nvPr/>
        </p:nvSpPr>
        <p:spPr bwMode="auto">
          <a:xfrm>
            <a:off x="914400" y="1968500"/>
            <a:ext cx="858121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None/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Environmental prevention can produce measurable results.</a:t>
            </a:r>
            <a:endParaRPr lang="en-US" sz="2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66604" name="Rectangle 12"/>
          <p:cNvSpPr>
            <a:spLocks noChangeArrowheads="1"/>
          </p:cNvSpPr>
          <p:nvPr/>
        </p:nvSpPr>
        <p:spPr bwMode="auto">
          <a:xfrm>
            <a:off x="1001999" y="3962400"/>
            <a:ext cx="796420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None/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Environmental strategies must be selected that have been shown to work—that is, impact </a:t>
            </a:r>
            <a:r>
              <a:rPr lang="en-U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key</a:t>
            </a:r>
            <a:r>
              <a:rPr lang="en-US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intermediate variables.  </a:t>
            </a:r>
            <a:endParaRPr lang="en-US" sz="2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66608" name="Text Box 16"/>
          <p:cNvSpPr txBox="1">
            <a:spLocks noChangeArrowheads="1"/>
          </p:cNvSpPr>
          <p:nvPr/>
        </p:nvSpPr>
        <p:spPr bwMode="auto">
          <a:xfrm>
            <a:off x="965199" y="2819401"/>
            <a:ext cx="78168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200" b="1" dirty="0" smtClean="0">
                <a:latin typeface="Arial" charset="0"/>
              </a:rPr>
              <a:t>Logic Model in environmental prevention must be based on empirical evidence about intermediate variables.</a:t>
            </a:r>
            <a:endParaRPr lang="en-US" sz="2200" b="1" dirty="0"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273" y="5029201"/>
            <a:ext cx="429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/>
            </a:pP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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" pitchFamily="2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5105401"/>
            <a:ext cx="7239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 few things well. High “dosage” to be effective.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6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6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6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6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6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6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4" grpId="0" autoUpdateAnimBg="0"/>
      <p:bldP spid="366595" grpId="0" autoUpdateAnimBg="0"/>
      <p:bldP spid="366597" grpId="0" autoUpdateAnimBg="0"/>
      <p:bldP spid="366600" grpId="0" autoUpdateAnimBg="0"/>
      <p:bldP spid="366602" grpId="0" autoUpdateAnimBg="0"/>
      <p:bldP spid="366604" grpId="0" autoUpdateAnimBg="0"/>
      <p:bldP spid="366608" grpId="0"/>
      <p:bldP spid="12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305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Next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46275"/>
            <a:ext cx="8332788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 smtClean="0">
                <a:latin typeface="+mj-lt"/>
              </a:rPr>
              <a:t>Learn tools and approaches to monitor and evaluate environmental strategies.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+mj-lt"/>
              </a:rPr>
              <a:t>Discuss ways for communities in more effective in environmental prevention.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Biggest Current Mistakes in Prevention?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Doing many things that have little or no effect….</a:t>
            </a:r>
          </a:p>
          <a:p>
            <a:pPr>
              <a:buNone/>
            </a:pPr>
            <a:endParaRPr lang="en-US" dirty="0" smtClean="0">
              <a:latin typeface="+mj-lt"/>
            </a:endParaRPr>
          </a:p>
          <a:p>
            <a:r>
              <a:rPr lang="en-US" sz="3600" dirty="0" smtClean="0">
                <a:solidFill>
                  <a:srgbClr val="FFFF00"/>
                </a:solidFill>
                <a:latin typeface="+mj-lt"/>
              </a:rPr>
              <a:t>“Not incorporating best prevention research into assessment, planning, and evaluation”</a:t>
            </a:r>
            <a:endParaRPr lang="en-US" sz="36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794" y="309563"/>
            <a:ext cx="7936606" cy="14430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Current Challenges and Opportunities for Prevention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78" y="1752600"/>
            <a:ext cx="8223422" cy="4308475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latin typeface="+mj-lt"/>
              </a:rPr>
              <a:t>Public Requirement of Outcomes</a:t>
            </a:r>
          </a:p>
          <a:p>
            <a:pPr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+mj-lt"/>
              </a:rPr>
              <a:t>	Recommendation: Develop outcome data to show results</a:t>
            </a:r>
          </a:p>
          <a:p>
            <a:pPr>
              <a:buNone/>
              <a:defRPr/>
            </a:pPr>
            <a:endParaRPr lang="en-US" sz="2400" b="1" dirty="0" smtClean="0">
              <a:solidFill>
                <a:srgbClr val="FFFF00"/>
              </a:solidFill>
              <a:latin typeface="+mj-lt"/>
            </a:endParaRPr>
          </a:p>
          <a:p>
            <a:pPr>
              <a:defRPr/>
            </a:pPr>
            <a:r>
              <a:rPr lang="en-US" sz="2400" b="1" dirty="0" smtClean="0">
                <a:latin typeface="+mj-lt"/>
              </a:rPr>
              <a:t>Health Care Reform</a:t>
            </a:r>
          </a:p>
          <a:p>
            <a:pPr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+mj-lt"/>
              </a:rPr>
              <a:t>	Recommendation: Take advantage of emphasis on prevention and outcomes in Health Care Reform documentation</a:t>
            </a:r>
          </a:p>
          <a:p>
            <a:pPr>
              <a:buNone/>
              <a:defRPr/>
            </a:pPr>
            <a:endParaRPr lang="en-US" sz="2400" b="1" dirty="0" smtClean="0">
              <a:solidFill>
                <a:srgbClr val="FFFF00"/>
              </a:solidFill>
              <a:latin typeface="+mj-lt"/>
            </a:endParaRPr>
          </a:p>
          <a:p>
            <a:pPr>
              <a:defRPr/>
            </a:pPr>
            <a:r>
              <a:rPr lang="en-US" sz="2400" b="1" dirty="0" smtClean="0">
                <a:latin typeface="+mj-lt"/>
              </a:rPr>
              <a:t>State Budget Cutbacks</a:t>
            </a:r>
          </a:p>
          <a:p>
            <a:pPr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+mj-lt"/>
              </a:rPr>
              <a:t>	Recommendation: Demonstrate cost-effectiveness</a:t>
            </a:r>
            <a:endParaRPr lang="en-US" sz="2400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217" y="450761"/>
            <a:ext cx="8194183" cy="1301839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Just What </a:t>
            </a:r>
            <a:r>
              <a:rPr lang="en-US" i="1" dirty="0" smtClean="0">
                <a:solidFill>
                  <a:srgbClr val="FFC000"/>
                </a:solidFill>
              </a:rPr>
              <a:t>Is</a:t>
            </a:r>
            <a:r>
              <a:rPr lang="en-US" dirty="0" smtClean="0">
                <a:solidFill>
                  <a:srgbClr val="FFC000"/>
                </a:solidFill>
              </a:rPr>
              <a:t> Environmental Prevention, Anyway?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217" y="1946275"/>
            <a:ext cx="8221171" cy="4114800"/>
          </a:xfrm>
        </p:spPr>
        <p:txBody>
          <a:bodyPr/>
          <a:lstStyle/>
          <a:p>
            <a:pPr>
              <a:spcAft>
                <a:spcPts val="600"/>
              </a:spcAft>
              <a:buSzPct val="95000"/>
            </a:pP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Environmental strategies in a community seek: </a:t>
            </a:r>
          </a:p>
          <a:p>
            <a:pPr marL="914400" lvl="2" indent="-457200"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To bring about system-level change (including  physical space, local community policies, availability of drugs and alcohol, etc.) </a:t>
            </a:r>
          </a:p>
          <a:p>
            <a:pPr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	in order </a:t>
            </a:r>
          </a:p>
          <a:p>
            <a:pPr marL="914400" lvl="2" indent="-457200">
              <a:buClr>
                <a:schemeClr val="tx1"/>
              </a:buClr>
              <a:buSzPct val="100000"/>
              <a:buFont typeface="+mj-lt"/>
              <a:buAutoNum type="arabicPeriod" startAt="2"/>
            </a:pP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To reduce substance abuse problems at the population level. That is </a:t>
            </a:r>
            <a:r>
              <a:rPr lang="en-US" sz="2400" b="1" dirty="0" smtClean="0">
                <a:solidFill>
                  <a:srgbClr val="FFFF00"/>
                </a:solidFill>
                <a:latin typeface="+mj-lt"/>
              </a:rPr>
              <a:t>Public Health.</a:t>
            </a:r>
          </a:p>
          <a:p>
            <a:pPr>
              <a:spcBef>
                <a:spcPts val="2400"/>
              </a:spcBef>
              <a:buSzPct val="95000"/>
            </a:pPr>
            <a:r>
              <a:rPr lang="en-US" sz="2400" b="1" i="1" dirty="0" smtClean="0">
                <a:solidFill>
                  <a:srgbClr val="FFC000"/>
                </a:solidFill>
                <a:latin typeface="+mj-lt"/>
              </a:rPr>
              <a:t>Both conditions must be met.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Text Box 2"/>
          <p:cNvSpPr txBox="1">
            <a:spLocks noChangeArrowheads="1"/>
          </p:cNvSpPr>
          <p:nvPr/>
        </p:nvSpPr>
        <p:spPr bwMode="auto">
          <a:xfrm>
            <a:off x="381000" y="2362200"/>
            <a:ext cx="2438400" cy="2035175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b="1" dirty="0">
                <a:latin typeface="Arial" charset="0"/>
              </a:rPr>
              <a:t>Substance-related consequences and substance use</a:t>
            </a:r>
          </a:p>
        </p:txBody>
      </p:sp>
      <p:sp>
        <p:nvSpPr>
          <p:cNvPr id="710659" name="Text Box 3"/>
          <p:cNvSpPr txBox="1">
            <a:spLocks noChangeArrowheads="1"/>
          </p:cNvSpPr>
          <p:nvPr/>
        </p:nvSpPr>
        <p:spPr bwMode="auto">
          <a:xfrm>
            <a:off x="3725863" y="2362200"/>
            <a:ext cx="2141537" cy="1246495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b="1" dirty="0" smtClean="0">
                <a:latin typeface="Arial" charset="0"/>
              </a:rPr>
              <a:t>Intermediate variables</a:t>
            </a:r>
            <a:endParaRPr lang="en-US" sz="2500" b="1" dirty="0">
              <a:latin typeface="Arial" charset="0"/>
            </a:endParaRPr>
          </a:p>
          <a:p>
            <a:pPr algn="ctr"/>
            <a:endParaRPr lang="en-US" sz="25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0660" name="Text Box 4"/>
          <p:cNvSpPr txBox="1">
            <a:spLocks noChangeArrowheads="1"/>
          </p:cNvSpPr>
          <p:nvPr/>
        </p:nvSpPr>
        <p:spPr bwMode="auto">
          <a:xfrm>
            <a:off x="6705600" y="2362200"/>
            <a:ext cx="1995488" cy="1654175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500" b="1" dirty="0">
                <a:latin typeface="Arial" charset="0"/>
              </a:rPr>
              <a:t>Programs/ policies/</a:t>
            </a:r>
          </a:p>
          <a:p>
            <a:pPr algn="ctr"/>
            <a:r>
              <a:rPr lang="en-US" sz="2500" b="1" dirty="0">
                <a:latin typeface="Arial" charset="0"/>
              </a:rPr>
              <a:t>practices</a:t>
            </a:r>
          </a:p>
          <a:p>
            <a:pPr algn="ctr"/>
            <a:endParaRPr lang="en-US" sz="25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0661" name="Text Box 5"/>
          <p:cNvSpPr txBox="1">
            <a:spLocks noChangeArrowheads="1"/>
          </p:cNvSpPr>
          <p:nvPr/>
        </p:nvSpPr>
        <p:spPr bwMode="auto">
          <a:xfrm>
            <a:off x="304800" y="5181600"/>
            <a:ext cx="8458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>
                <a:latin typeface="+mj-lt"/>
              </a:rPr>
              <a:t>Implementing the Strategic Prevention Framework</a:t>
            </a:r>
          </a:p>
          <a:p>
            <a:pPr algn="ctr">
              <a:spcBef>
                <a:spcPct val="50000"/>
              </a:spcBef>
            </a:pPr>
            <a:r>
              <a:rPr lang="en-US" sz="2000" b="1" dirty="0">
                <a:latin typeface="+mj-lt"/>
              </a:rPr>
              <a:t>Planning, Monitoring, Evaluation, and Replanning</a:t>
            </a:r>
          </a:p>
        </p:txBody>
      </p:sp>
      <p:sp>
        <p:nvSpPr>
          <p:cNvPr id="710662" name="Line 6"/>
          <p:cNvSpPr>
            <a:spLocks noChangeShapeType="1"/>
          </p:cNvSpPr>
          <p:nvPr/>
        </p:nvSpPr>
        <p:spPr bwMode="auto">
          <a:xfrm>
            <a:off x="3429000" y="2743200"/>
            <a:ext cx="0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10663" name="Rectangle 7"/>
          <p:cNvSpPr>
            <a:spLocks noChangeArrowheads="1"/>
          </p:cNvSpPr>
          <p:nvPr/>
        </p:nvSpPr>
        <p:spPr bwMode="auto">
          <a:xfrm>
            <a:off x="1371600" y="609600"/>
            <a:ext cx="6477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4000" dirty="0"/>
          </a:p>
        </p:txBody>
      </p:sp>
      <p:sp>
        <p:nvSpPr>
          <p:cNvPr id="710664" name="AutoShape 8"/>
          <p:cNvSpPr>
            <a:spLocks noChangeArrowheads="1"/>
          </p:cNvSpPr>
          <p:nvPr/>
        </p:nvSpPr>
        <p:spPr bwMode="auto">
          <a:xfrm>
            <a:off x="2895600" y="2667000"/>
            <a:ext cx="757238" cy="685800"/>
          </a:xfrm>
          <a:prstGeom prst="leftRightArrow">
            <a:avLst>
              <a:gd name="adj1" fmla="val 50000"/>
              <a:gd name="adj2" fmla="val 26582"/>
            </a:avLst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0665" name="AutoShape 9"/>
          <p:cNvSpPr>
            <a:spLocks noChangeArrowheads="1"/>
          </p:cNvSpPr>
          <p:nvPr/>
        </p:nvSpPr>
        <p:spPr bwMode="auto">
          <a:xfrm>
            <a:off x="5867400" y="2667000"/>
            <a:ext cx="757238" cy="685800"/>
          </a:xfrm>
          <a:prstGeom prst="leftRightArrow">
            <a:avLst>
              <a:gd name="adj1" fmla="val 50000"/>
              <a:gd name="adj2" fmla="val 26582"/>
            </a:avLst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0666" name="Rectangle 10"/>
          <p:cNvSpPr>
            <a:spLocks noGrp="1" noChangeArrowheads="1"/>
          </p:cNvSpPr>
          <p:nvPr>
            <p:ph type="title"/>
          </p:nvPr>
        </p:nvSpPr>
        <p:spPr>
          <a:xfrm>
            <a:off x="533400" y="437882"/>
            <a:ext cx="8229600" cy="1417907"/>
          </a:xfrm>
        </p:spPr>
        <p:txBody>
          <a:bodyPr/>
          <a:lstStyle/>
          <a:p>
            <a:pPr algn="ctr"/>
            <a:r>
              <a:rPr lang="en-US" sz="3600" dirty="0"/>
              <a:t>Outcomes-Based Prevention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822" y="1752600"/>
            <a:ext cx="7809469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States are familiar with logic models: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b="0" i="1" dirty="0" smtClean="0">
                <a:solidFill>
                  <a:schemeClr val="tx1"/>
                </a:solidFill>
              </a:rPr>
              <a:t>Tools for assessing, planning, implementing, and evaluating prevention.</a:t>
            </a:r>
            <a:endParaRPr lang="en-US" b="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809"/>
            <a:ext cx="7553739" cy="139479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99"/>
                </a:solidFill>
                <a:effectLst/>
              </a:rPr>
              <a:t>Logic models are composed of: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4018207"/>
            <a:ext cx="8613775" cy="2396881"/>
          </a:xfrm>
        </p:spPr>
        <p:txBody>
          <a:bodyPr/>
          <a:lstStyle/>
          <a:p>
            <a:pPr eaLnBrk="1" hangingPunct="1">
              <a:defRPr/>
            </a:pPr>
            <a:endParaRPr lang="en-US" sz="2800" b="1" dirty="0" smtClean="0">
              <a:solidFill>
                <a:schemeClr val="bg1"/>
              </a:solidFill>
              <a:effectLst/>
              <a:latin typeface="+mj-lt"/>
            </a:endParaRPr>
          </a:p>
          <a:p>
            <a:pPr indent="0"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  <a:effectLst/>
                <a:latin typeface="+mj-lt"/>
              </a:rPr>
              <a:t>3. 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+mj-lt"/>
              </a:rPr>
              <a:t>Intervention strategies </a:t>
            </a:r>
            <a:r>
              <a:rPr lang="en-US" sz="2800" b="1" i="1" dirty="0" smtClean="0">
                <a:solidFill>
                  <a:schemeClr val="bg1"/>
                </a:solidFill>
                <a:effectLst/>
                <a:latin typeface="+mj-lt"/>
              </a:rPr>
              <a:t>to change intermediate variables. </a:t>
            </a:r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688976" y="1562100"/>
            <a:ext cx="7442200" cy="954107"/>
          </a:xfrm>
          <a:prstGeom prst="rect">
            <a:avLst/>
          </a:prstGeom>
          <a:noFill/>
          <a:ln w="19050" algn="ctr">
            <a:noFill/>
            <a:prstDash val="lg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1. 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Prevention goal,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i="1" dirty="0">
                <a:solidFill>
                  <a:schemeClr val="bg1"/>
                </a:solidFill>
                <a:latin typeface="+mj-lt"/>
              </a:rPr>
              <a:t>i.e., specific ATOD </a:t>
            </a:r>
            <a:r>
              <a:rPr lang="en-US" sz="2800" b="1" i="1" dirty="0" smtClean="0">
                <a:solidFill>
                  <a:schemeClr val="bg1"/>
                </a:solidFill>
                <a:latin typeface="+mj-lt"/>
              </a:rPr>
              <a:t> outcome </a:t>
            </a:r>
            <a:r>
              <a:rPr lang="en-US" sz="2800" b="1" i="1" dirty="0">
                <a:solidFill>
                  <a:schemeClr val="bg1"/>
                </a:solidFill>
                <a:latin typeface="+mj-lt"/>
              </a:rPr>
              <a:t>to be reduced or </a:t>
            </a:r>
            <a:r>
              <a:rPr lang="en-US" sz="2800" b="1" i="1" dirty="0" smtClean="0">
                <a:solidFill>
                  <a:schemeClr val="bg1"/>
                </a:solidFill>
                <a:latin typeface="+mj-lt"/>
              </a:rPr>
              <a:t>changed</a:t>
            </a:r>
            <a:endParaRPr lang="en-US" sz="28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688976" y="2852738"/>
            <a:ext cx="7733808" cy="5521512"/>
          </a:xfrm>
          <a:prstGeom prst="rect">
            <a:avLst/>
          </a:prstGeom>
          <a:noFill/>
          <a:ln w="19050" algn="ctr">
            <a:noFill/>
            <a:prstDash val="lg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2. 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Intermediate variables 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or factors, </a:t>
            </a:r>
            <a:r>
              <a:rPr lang="en-US" sz="2800" b="1" i="1" dirty="0" smtClean="0">
                <a:solidFill>
                  <a:schemeClr val="bg1"/>
                </a:solidFill>
                <a:latin typeface="+mj-lt"/>
              </a:rPr>
              <a:t>which </a:t>
            </a:r>
            <a:r>
              <a:rPr lang="en-US" sz="2800" b="1" i="1" dirty="0">
                <a:solidFill>
                  <a:schemeClr val="bg1"/>
                </a:solidFill>
                <a:latin typeface="+mj-lt"/>
              </a:rPr>
              <a:t>need to be changed (or considered) in order to achieve the </a:t>
            </a:r>
            <a:r>
              <a:rPr lang="en-US" sz="2800" b="1" i="1" dirty="0" smtClean="0">
                <a:solidFill>
                  <a:schemeClr val="bg1"/>
                </a:solidFill>
                <a:latin typeface="+mj-lt"/>
              </a:rPr>
              <a:t>goal</a:t>
            </a:r>
          </a:p>
          <a:p>
            <a:pPr algn="l">
              <a:spcBef>
                <a:spcPct val="20000"/>
              </a:spcBef>
              <a:defRPr/>
            </a:pPr>
            <a:endParaRPr lang="en-US" sz="2800" b="1" i="1" dirty="0" smtClean="0">
              <a:solidFill>
                <a:schemeClr val="bg1"/>
              </a:solidFill>
              <a:latin typeface="+mj-lt"/>
            </a:endParaRPr>
          </a:p>
          <a:p>
            <a:pPr algn="l">
              <a:spcBef>
                <a:spcPct val="20000"/>
              </a:spcBef>
              <a:defRPr/>
            </a:pPr>
            <a:endParaRPr lang="en-US" sz="2800" b="1" i="1" dirty="0" smtClean="0">
              <a:solidFill>
                <a:schemeClr val="bg1"/>
              </a:solidFill>
              <a:latin typeface="+mj-lt"/>
            </a:endParaRPr>
          </a:p>
          <a:p>
            <a:pPr algn="l">
              <a:spcBef>
                <a:spcPct val="20000"/>
              </a:spcBef>
              <a:defRPr/>
            </a:pPr>
            <a:endParaRPr lang="en-US" sz="2800" b="1" i="1" dirty="0" smtClean="0">
              <a:solidFill>
                <a:schemeClr val="bg1"/>
              </a:solidFill>
              <a:latin typeface="+mj-lt"/>
            </a:endParaRPr>
          </a:p>
          <a:p>
            <a:pPr algn="l">
              <a:spcBef>
                <a:spcPct val="20000"/>
              </a:spcBef>
              <a:defRPr/>
            </a:pPr>
            <a:endParaRPr lang="en-US" sz="2800" b="1" i="1" dirty="0" smtClean="0">
              <a:solidFill>
                <a:schemeClr val="bg1"/>
              </a:solidFill>
              <a:latin typeface="+mj-lt"/>
            </a:endParaRPr>
          </a:p>
          <a:p>
            <a:pPr algn="l">
              <a:spcBef>
                <a:spcPct val="20000"/>
              </a:spcBef>
              <a:defRPr/>
            </a:pPr>
            <a:endParaRPr lang="en-US" sz="2800" b="1" i="1" dirty="0" smtClean="0">
              <a:solidFill>
                <a:schemeClr val="bg1"/>
              </a:solidFill>
              <a:latin typeface="+mj-lt"/>
            </a:endParaRPr>
          </a:p>
          <a:p>
            <a:pPr algn="l">
              <a:spcBef>
                <a:spcPct val="20000"/>
              </a:spcBef>
              <a:defRPr/>
            </a:pPr>
            <a:endParaRPr lang="en-US" sz="2800" b="1" i="1" dirty="0" smtClean="0">
              <a:solidFill>
                <a:schemeClr val="bg1"/>
              </a:solidFill>
              <a:latin typeface="+mj-lt"/>
            </a:endParaRPr>
          </a:p>
          <a:p>
            <a:pPr algn="l">
              <a:spcBef>
                <a:spcPct val="20000"/>
              </a:spcBef>
              <a:defRPr/>
            </a:pPr>
            <a:endParaRPr lang="en-US" sz="2800" b="1" i="1" dirty="0" smtClean="0">
              <a:solidFill>
                <a:schemeClr val="bg1"/>
              </a:solidFill>
              <a:latin typeface="+mj-lt"/>
            </a:endParaRPr>
          </a:p>
          <a:p>
            <a:pPr algn="l">
              <a:spcBef>
                <a:spcPct val="20000"/>
              </a:spcBef>
              <a:defRPr/>
            </a:pPr>
            <a:endParaRPr lang="en-US" sz="2800" b="1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/>
      <p:bldP spid="173061" grpId="0"/>
    </p:bldLst>
  </p:timing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B93CF83DD8F24B803B369506A2D8FD" ma:contentTypeVersion="1" ma:contentTypeDescription="Create a new document." ma:contentTypeScope="" ma:versionID="16da6d5efb5fba9fa59b86263af8f2fd">
  <xsd:schema xmlns:xsd="http://www.w3.org/2001/XMLSchema" xmlns:p="http://schemas.microsoft.com/office/2006/metadata/properties" xmlns:ns2="d6ea6b91-e8dc-468e-ac67-7ba0f17dfacd" targetNamespace="http://schemas.microsoft.com/office/2006/metadata/properties" ma:root="true" ma:fieldsID="f089770ce18d010d904e1504ed490b63" ns2:_="">
    <xsd:import namespace="d6ea6b91-e8dc-468e-ac67-7ba0f17dfacd"/>
    <xsd:element name="properties">
      <xsd:complexType>
        <xsd:sequence>
          <xsd:element name="documentManagement">
            <xsd:complexType>
              <xsd:all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d6ea6b91-e8dc-468e-ac67-7ba0f17dfacd" elementFormDefault="qualified">
    <xsd:import namespace="http://schemas.microsoft.com/office/2006/documentManagement/types"/>
    <xsd:element name="Category" ma:index="8" nillable="true" ma:displayName="Category" ma:default="Agendas" ma:format="Dropdown" ma:internalName="Category">
      <xsd:simpleType>
        <xsd:restriction base="dms:Choice">
          <xsd:enumeration value="Agendas"/>
          <xsd:enumeration value="Meeting Reports"/>
          <xsd:enumeration value="Evaluation Plans"/>
          <xsd:enumeration value="Job Descriptions"/>
          <xsd:enumeration value="Local and State Data Resources"/>
          <xsd:enumeration value="Logic Models"/>
          <xsd:enumeration value="National Prevention Resources"/>
          <xsd:enumeration value="Needs Assessment Reports"/>
          <xsd:enumeration value="Presentations"/>
          <xsd:enumeration value="Program Implementation Plans"/>
          <xsd:enumeration value="Resource Assessment Reports"/>
          <xsd:enumeration value="State Prevention Resources"/>
          <xsd:enumeration value="Survey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Category xmlns="d6ea6b91-e8dc-468e-ac67-7ba0f17dfacd">Agendas</Category>
  </documentManagement>
</p:properties>
</file>

<file path=customXml/itemProps1.xml><?xml version="1.0" encoding="utf-8"?>
<ds:datastoreItem xmlns:ds="http://schemas.openxmlformats.org/officeDocument/2006/customXml" ds:itemID="{10128291-4745-4340-9A03-C9847A035055}"/>
</file>

<file path=customXml/itemProps2.xml><?xml version="1.0" encoding="utf-8"?>
<ds:datastoreItem xmlns:ds="http://schemas.openxmlformats.org/officeDocument/2006/customXml" ds:itemID="{52013879-FEA1-45E3-9109-EBA058D7D9AB}"/>
</file>

<file path=customXml/itemProps3.xml><?xml version="1.0" encoding="utf-8"?>
<ds:datastoreItem xmlns:ds="http://schemas.openxmlformats.org/officeDocument/2006/customXml" ds:itemID="{D01FC142-78A8-4E85-9E62-34B867A577A1}"/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12799</TotalTime>
  <Words>1091</Words>
  <Application>Microsoft Office PowerPoint</Application>
  <PresentationFormat>On-screen Show (4:3)</PresentationFormat>
  <Paragraphs>297</Paragraphs>
  <Slides>33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Azure</vt:lpstr>
      <vt:lpstr>Slide</vt:lpstr>
      <vt:lpstr>Chart</vt:lpstr>
      <vt:lpstr>Photo Editor Photo</vt:lpstr>
      <vt:lpstr>Picture</vt:lpstr>
      <vt:lpstr>Selecting, Implementing, and Evaluating Environmental and Population-Based Prevention Strategies  How To Use Science in Practice </vt:lpstr>
      <vt:lpstr>Goals</vt:lpstr>
      <vt:lpstr>What are some popular beliefs about environmental prevention strategies?</vt:lpstr>
      <vt:lpstr>Biggest Current Mistakes in Prevention?</vt:lpstr>
      <vt:lpstr>Current Challenges and Opportunities for Prevention</vt:lpstr>
      <vt:lpstr>Just What Is Environmental Prevention, Anyway?</vt:lpstr>
      <vt:lpstr>Outcomes-Based Prevention</vt:lpstr>
      <vt:lpstr>States are familiar with logic models:  Tools for assessing, planning, implementing, and evaluating prevention.</vt:lpstr>
      <vt:lpstr>Logic models are composed of:</vt:lpstr>
      <vt:lpstr>PowerPoint Presentation</vt:lpstr>
      <vt:lpstr>PowerPoint Presentation</vt:lpstr>
      <vt:lpstr>Review of Research Evidence for  Logic Models  WWW.PIRE.org  Under “Featured Websites” to “Logic Models for the Prevention of Alcohol, Tobacco, and Other Drug Problems,” select tab in right-hand column.   </vt:lpstr>
      <vt:lpstr>Underage Drinking Logic Model</vt:lpstr>
      <vt:lpstr>Examples of Effective Local Prevention Projects Utilizing Environmental Strategies</vt:lpstr>
      <vt:lpstr>National Community Trial To Prevent Alcohol-Involved Trauma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Intermediate Variable and Strategy Data</vt:lpstr>
      <vt:lpstr>PowerPoint Presentation</vt:lpstr>
      <vt:lpstr>PowerPoint Presentation</vt:lpstr>
      <vt:lpstr>Underage Alcohol Prevention Activities</vt:lpstr>
      <vt:lpstr>PowerPoint Presentation</vt:lpstr>
      <vt:lpstr>Underage Alcohol Purchase Survey Experimental and Comparison Communities</vt:lpstr>
      <vt:lpstr>Outcomes  What were final results?</vt:lpstr>
      <vt:lpstr>PowerPoint Presentation</vt:lpstr>
      <vt:lpstr>PowerPoint Presentation</vt:lpstr>
      <vt:lpstr>Examples of Community Action Projects for Environmental Prevention</vt:lpstr>
      <vt:lpstr>Examples of International Community Action Projects for Alcohol Prevention</vt:lpstr>
      <vt:lpstr>What Have We Learned to This Point? </vt:lpstr>
      <vt:lpstr>Next</vt:lpstr>
    </vt:vector>
  </TitlesOfParts>
  <Company>Prevention Research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Nygaard</dc:creator>
  <cp:lastModifiedBy>Jennifer Trickey</cp:lastModifiedBy>
  <cp:revision>719</cp:revision>
  <dcterms:created xsi:type="dcterms:W3CDTF">2000-03-10T23:48:18Z</dcterms:created>
  <dcterms:modified xsi:type="dcterms:W3CDTF">2011-08-09T17:42:44Z</dcterms:modified>
</cp:coreProperties>
</file>